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9"/>
  </p:notesMasterIdLst>
  <p:sldIdLst>
    <p:sldId id="260" r:id="rId2"/>
    <p:sldId id="261" r:id="rId3"/>
    <p:sldId id="265" r:id="rId4"/>
    <p:sldId id="266" r:id="rId5"/>
    <p:sldId id="264" r:id="rId6"/>
    <p:sldId id="267" r:id="rId7"/>
    <p:sldId id="268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30"/>
    <a:srgbClr val="00863D"/>
    <a:srgbClr val="00A44A"/>
    <a:srgbClr val="00C85A"/>
    <a:srgbClr val="009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>
      <p:cViewPr varScale="1">
        <p:scale>
          <a:sx n="66" d="100"/>
          <a:sy n="66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0EBE-C1F3-4489-ADA6-3348326769BD}" type="datetimeFigureOut">
              <a:rPr lang="nb-NO" smtClean="0"/>
              <a:pPr/>
              <a:t>05.05.2021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2DB7C-4B8E-46DF-A618-A5E30AAFF4C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71800" y="1122363"/>
            <a:ext cx="54006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771800" y="3602038"/>
            <a:ext cx="54006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23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19DC18E-7A8E-49CC-96E7-44A5F6E25AC9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0A061-D62E-48F8-B399-210210C401E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10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E0A39F6-A6DF-4FEF-85B3-57E6334C2621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E55CA-E820-47EB-A37E-9590C4F9063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67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43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A37C93-EC45-4669-A5B4-F9E8E04B52A5}" type="datetime1">
              <a:rPr lang="nb-NO" smtClean="0"/>
              <a:pPr/>
              <a:t>05.05.2021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77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00643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56A69B2-2FE8-453D-AA5E-C97677098F4B}" type="datetime1">
              <a:rPr lang="nb-NO" smtClean="0"/>
              <a:pPr/>
              <a:t>05.05.2021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3290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61C00C-FC6A-4A83-A85F-49413368D753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43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59632" y="6356350"/>
            <a:ext cx="165618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920F756-E517-4EDF-9966-820F9D1DA786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B83DD-9E0C-4019-AF30-F6668CDACC6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98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D2AEDB1-1ABA-49E8-963C-82CE4CA94051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15CE3-FFC9-4F4D-90A5-93027274077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34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71E69BE-A3AA-40F2-92FF-9F05F0D305B9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C53E2-218E-444F-95A4-6C9C8A155D6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6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F411A8C-0396-496B-BD12-FB4C2F7A3BB4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8E067-0E37-4FF5-B1E5-3C6B294BBCF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39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757FC7D-EF6F-4308-9302-DE7319B33643}" type="datetime1">
              <a:rPr lang="nb-NO" smtClean="0"/>
              <a:pPr>
                <a:defRPr/>
              </a:pPr>
              <a:t>05.05.2021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114DD-B155-4D32-8C94-656D45E1ABC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80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15350" y="6356351"/>
            <a:ext cx="377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4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0AF3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AF3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1999-07-02-64/KAPITTEL_2#%C2%A74" TargetMode="External"/><Relationship Id="rId2" Type="http://schemas.openxmlformats.org/officeDocument/2006/relationships/hyperlink" Target="https://lovdata.no/dokument/LTI/forskrift/2016-10-28-12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direktoratet.no/faglige-rad/tidlig-oppdagelse-og-rask-respons-ved-forverret-somatisk-tilstand/kompetan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NEWS instruktør rollen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Merethe A Land &amp; </a:t>
            </a:r>
            <a:r>
              <a:rPr lang="nb-NO" dirty="0"/>
              <a:t>C</a:t>
            </a:r>
            <a:r>
              <a:rPr lang="nb-NO" dirty="0" smtClean="0"/>
              <a:t>athrine Humlen Ruud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98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 til leder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/>
              <a:t>I </a:t>
            </a:r>
            <a:r>
              <a:rPr lang="nb-NO" sz="1600" dirty="0">
                <a:hlinkClick r:id="rId2"/>
              </a:rPr>
              <a:t>Forskrift om ledelse og kvalitetsforbedring i helse- og omsorgstjenesten (lovdata.no)</a:t>
            </a:r>
            <a:r>
              <a:rPr lang="nb-NO" sz="1600" dirty="0"/>
              <a:t> er det krav om at leder skal  ha oversikt over medarbeideres kompetanse og sørge for at det tilrettelegges  for </a:t>
            </a:r>
            <a:r>
              <a:rPr lang="nb-NO" sz="1600" dirty="0" smtClean="0"/>
              <a:t>nødvendigopplæring. </a:t>
            </a:r>
            <a:r>
              <a:rPr lang="nb-NO" sz="1600" dirty="0"/>
              <a:t>Det er derfor nødvendig at </a:t>
            </a:r>
            <a:r>
              <a:rPr lang="nb-NO" sz="1600" dirty="0" smtClean="0"/>
              <a:t>innføring av NEWS systemet har </a:t>
            </a:r>
            <a:r>
              <a:rPr lang="nb-NO" sz="1600" dirty="0"/>
              <a:t>god forankring hos ledelsen og at det er etablert </a:t>
            </a:r>
            <a:r>
              <a:rPr lang="nb-NO" sz="1600" dirty="0" smtClean="0"/>
              <a:t>systemer </a:t>
            </a:r>
            <a:r>
              <a:rPr lang="nb-NO" sz="1600" dirty="0"/>
              <a:t>for opplæring som sikrer nødvendig kompetanse og  </a:t>
            </a:r>
            <a:r>
              <a:rPr lang="nb-NO" sz="1600" dirty="0" smtClean="0"/>
              <a:t>etterlevelse av anbefalinger og praktisk bruk</a:t>
            </a:r>
          </a:p>
          <a:p>
            <a:r>
              <a:rPr lang="nb-NO" sz="1600" dirty="0" err="1" smtClean="0">
                <a:hlinkClick r:id="rId3"/>
              </a:rPr>
              <a:t>Helsepersonelloven</a:t>
            </a:r>
            <a:r>
              <a:rPr lang="nb-NO" sz="1600" dirty="0" smtClean="0">
                <a:hlinkClick r:id="rId3"/>
              </a:rPr>
              <a:t> </a:t>
            </a:r>
            <a:r>
              <a:rPr lang="nb-NO" sz="1600" dirty="0">
                <a:hlinkClick r:id="rId3"/>
              </a:rPr>
              <a:t>§4 (lovdata.no)</a:t>
            </a:r>
            <a:r>
              <a:rPr lang="nb-NO" sz="1600" dirty="0"/>
              <a:t> setter krav om at alt helsepersonell skal utføre sitt arbeid i samsvar med faglig forsvarlighet og omsorgsfull hjelp som kan forventes ut fra helsepersonellets kvalifikasjoner, arbeidets karakter og situasjonen for øvrig. Dette legger føringer for å tilstrebe tilstrekkelig observasjons- og vurderingskompetanse i alle deler av helsetjenesten. 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729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NEWS instruktører på Agder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Utviklingssenter for sykehjem og hjemmetjenester i Agder Øst og Vest har valgt å bruke modellen «Train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trainer</a:t>
            </a:r>
            <a:r>
              <a:rPr lang="nb-NO" sz="1600" dirty="0" smtClean="0"/>
              <a:t>» i implementering av NEWS.</a:t>
            </a:r>
          </a:p>
          <a:p>
            <a:r>
              <a:rPr lang="nb-NO" sz="1600" dirty="0" smtClean="0"/>
              <a:t>«</a:t>
            </a:r>
            <a:r>
              <a:rPr lang="nb-NO" sz="1600" i="1" dirty="0" smtClean="0"/>
              <a:t>Train </a:t>
            </a:r>
            <a:r>
              <a:rPr lang="nb-NO" sz="1600" i="1" dirty="0" err="1"/>
              <a:t>the</a:t>
            </a:r>
            <a:r>
              <a:rPr lang="nb-NO" sz="1600" i="1" dirty="0"/>
              <a:t> </a:t>
            </a:r>
            <a:r>
              <a:rPr lang="nb-NO" sz="1600" i="1" dirty="0" err="1"/>
              <a:t>trainer</a:t>
            </a:r>
            <a:r>
              <a:rPr lang="nb-NO" sz="1600" i="1" dirty="0"/>
              <a:t> (TTT)  er en opplæringsmodell hvor lokale instruktører gis opplæring som gjør dem i stand til lære opp og trene andre. Målet er å lære opp instruktører som leder lokal kompetanseutvikling innenfor et definert tema. TTT modellen er en velegnet modell for denne type </a:t>
            </a:r>
            <a:r>
              <a:rPr lang="nb-NO" sz="1600" i="1" dirty="0" smtClean="0"/>
              <a:t>kompetanseheving»  </a:t>
            </a:r>
          </a:p>
          <a:p>
            <a:r>
              <a:rPr lang="nb-NO" sz="1600" i="1" dirty="0" smtClean="0"/>
              <a:t>Nasjonale anbefalinger: Faglige råd, erstatter tiltakspakken i pasientsikkerhetsprogrammet. </a:t>
            </a:r>
          </a:p>
          <a:p>
            <a:r>
              <a:rPr lang="nb-NO" sz="1600" i="1" dirty="0" smtClean="0"/>
              <a:t> Faglige råd  er delt inni: kompetanse, observasjonsrutiner, rutiner for rask respons ved forverring av helsetilstand, måling og indikatorer, forbedringsarbeid i praksis</a:t>
            </a:r>
            <a:endParaRPr lang="nb-NO" sz="1600" dirty="0" smtClean="0">
              <a:hlinkClick r:id="rId2"/>
            </a:endParaRPr>
          </a:p>
          <a:p>
            <a:r>
              <a:rPr lang="nb-NO" sz="1600" dirty="0" smtClean="0">
                <a:hlinkClick r:id="rId2"/>
              </a:rPr>
              <a:t>Helsedirektoratet faglige råd tidlig oppdagelse og rask respons ved forverret somatisk tilstand</a:t>
            </a:r>
            <a:endParaRPr lang="nb-NO" sz="1600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2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Oppgaver for NEWS instruktør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1700" dirty="0"/>
              <a:t>Vanligvis oppfordrer vi instruktøren/ressurspersonen på hvert arbeidssted til å </a:t>
            </a:r>
            <a:r>
              <a:rPr lang="nb-NO" sz="1700" dirty="0" smtClean="0"/>
              <a:t>delta på fagdag, </a:t>
            </a:r>
            <a:r>
              <a:rPr lang="nb-NO" sz="1700" dirty="0"/>
              <a:t>men grunnet kursrestriksjoner i forbindelse med Covid-19 pandemien, har vi laget en alternativ, digital opplæringspakke</a:t>
            </a:r>
            <a:r>
              <a:rPr lang="nb-NO" sz="1700" dirty="0" smtClean="0"/>
              <a:t>.</a:t>
            </a:r>
          </a:p>
          <a:p>
            <a:r>
              <a:rPr lang="nb-NO" sz="1700" dirty="0" smtClean="0"/>
              <a:t>På grunn av </a:t>
            </a:r>
            <a:r>
              <a:rPr lang="nb-NO" sz="1700" dirty="0" err="1" smtClean="0"/>
              <a:t>Covid</a:t>
            </a:r>
            <a:r>
              <a:rPr lang="nb-NO" sz="1700" dirty="0" smtClean="0"/>
              <a:t> -19 kan det også være vanskelig for deg som instruktør og ha undervisning / opplæring for dine kollegaer.</a:t>
            </a:r>
          </a:p>
          <a:p>
            <a:r>
              <a:rPr lang="nb-NO" sz="1700" dirty="0" smtClean="0"/>
              <a:t>En løsning kan da være at du </a:t>
            </a:r>
            <a:r>
              <a:rPr lang="nb-NO" sz="1700" dirty="0"/>
              <a:t>som </a:t>
            </a:r>
            <a:r>
              <a:rPr lang="nb-NO" sz="1700" dirty="0" smtClean="0"/>
              <a:t>instruktør deler </a:t>
            </a:r>
            <a:r>
              <a:rPr lang="nb-NO" sz="1700" dirty="0"/>
              <a:t>opplæringspakken med dine kollegaer digitalt</a:t>
            </a:r>
            <a:r>
              <a:rPr lang="nb-NO" sz="1700" dirty="0" smtClean="0"/>
              <a:t>. </a:t>
            </a:r>
            <a:endParaRPr lang="nb-NO" sz="1700" dirty="0"/>
          </a:p>
          <a:p>
            <a:r>
              <a:rPr lang="nb-NO" sz="1700" dirty="0" smtClean="0"/>
              <a:t>For </a:t>
            </a:r>
            <a:r>
              <a:rPr lang="nb-NO" sz="1700" dirty="0"/>
              <a:t>å sikre at ansatte har tatt opplæringen kan det henges opp skjema på avdelingen der ansatte kan krysse av for gjennomført opplæring digitalt og </a:t>
            </a:r>
            <a:r>
              <a:rPr lang="nb-NO" sz="1700" dirty="0" smtClean="0"/>
              <a:t>eventuelt </a:t>
            </a:r>
            <a:r>
              <a:rPr lang="nb-NO" sz="1700" dirty="0"/>
              <a:t>behov for videre opplæring /veiledning. </a:t>
            </a:r>
            <a:endParaRPr lang="nb-NO" sz="1700" dirty="0" smtClean="0"/>
          </a:p>
          <a:p>
            <a:r>
              <a:rPr lang="nb-NO" sz="1700" dirty="0" smtClean="0"/>
              <a:t> I </a:t>
            </a:r>
            <a:r>
              <a:rPr lang="nb-NO" sz="1700" dirty="0"/>
              <a:t>samarbeid med leder </a:t>
            </a:r>
            <a:r>
              <a:rPr lang="nb-NO" sz="1700" dirty="0" smtClean="0"/>
              <a:t> kan det settes </a:t>
            </a:r>
            <a:r>
              <a:rPr lang="nb-NO" sz="1700" dirty="0"/>
              <a:t>en dato for overgang til </a:t>
            </a:r>
            <a:r>
              <a:rPr lang="nb-NO" sz="1700" dirty="0" smtClean="0"/>
              <a:t>NEWS på din avdeling/ kommune.</a:t>
            </a:r>
          </a:p>
          <a:p>
            <a:r>
              <a:rPr lang="nb-NO" sz="1700" dirty="0" smtClean="0"/>
              <a:t>Du som instruktør bør være </a:t>
            </a:r>
            <a:r>
              <a:rPr lang="nb-NO" sz="1700" dirty="0"/>
              <a:t>en pådriver for </a:t>
            </a:r>
            <a:r>
              <a:rPr lang="nb-NO" sz="1700" dirty="0" smtClean="0"/>
              <a:t>at </a:t>
            </a:r>
            <a:r>
              <a:rPr lang="nb-NO" sz="1700" dirty="0"/>
              <a:t>NEWS blir iverksatt og fulgt opp på akutt syke </a:t>
            </a:r>
            <a:r>
              <a:rPr lang="nb-NO" sz="1700" dirty="0" smtClean="0"/>
              <a:t>pasienter på din avdeling. </a:t>
            </a:r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/>
              <a:t>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65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Tips til instruktør for innføring av NEWS: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28650" y="1412777"/>
            <a:ext cx="81198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dirty="0" smtClean="0"/>
              <a:t>Har vi utstyret som trengs for å utføre NEWS målinger?</a:t>
            </a:r>
          </a:p>
          <a:p>
            <a:endParaRPr lang="nb-NO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dirty="0" smtClean="0"/>
              <a:t>Videresend NEWS opplæringspakken til dine kollegaer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dirty="0" smtClean="0"/>
              <a:t>Prosedyre for NEWS må tilpasses din kommune, dette må du gjøre med ansvarlig for prosedyrer i din kommune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dirty="0" smtClean="0"/>
              <a:t>Del ut NEWS kort &amp; ISBAR blokk til dine kollegaer. Sendes fra USHT per post til din kommune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dirty="0" smtClean="0"/>
              <a:t>Diskuter gjerne NEWS case på fiktive pasienter i pausen. Hva er score, hvilken respons bør vi gi.  Øvelse på bruk av ISBAR skjema på test brukere</a:t>
            </a:r>
          </a:p>
          <a:p>
            <a:endParaRPr lang="nb-NO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dirty="0" smtClean="0"/>
              <a:t>Foreta </a:t>
            </a:r>
            <a:r>
              <a:rPr lang="nb-NO" sz="1600" dirty="0"/>
              <a:t>gjerne </a:t>
            </a:r>
            <a:r>
              <a:rPr lang="nb-NO" sz="1600" dirty="0" smtClean="0"/>
              <a:t>journalgranskning/målinger på </a:t>
            </a:r>
            <a:r>
              <a:rPr lang="nb-NO" sz="1600" dirty="0"/>
              <a:t>pasienter i</a:t>
            </a:r>
            <a:r>
              <a:rPr lang="nb-NO" sz="1600" dirty="0" smtClean="0"/>
              <a:t> </a:t>
            </a:r>
            <a:r>
              <a:rPr lang="nb-NO" sz="1600" dirty="0"/>
              <a:t>din </a:t>
            </a:r>
            <a:r>
              <a:rPr lang="nb-NO" sz="1600" dirty="0" smtClean="0"/>
              <a:t>avdeling. Er NEWS implementert? </a:t>
            </a:r>
            <a:r>
              <a:rPr lang="nb-NO" sz="1600" dirty="0"/>
              <a:t>B</a:t>
            </a:r>
            <a:r>
              <a:rPr lang="nb-NO" sz="1600" dirty="0" smtClean="0"/>
              <a:t>rukes  NEWS </a:t>
            </a:r>
            <a:r>
              <a:rPr lang="nb-NO" sz="1600" dirty="0"/>
              <a:t>i</a:t>
            </a:r>
            <a:r>
              <a:rPr lang="nb-NO" sz="1600" dirty="0" smtClean="0"/>
              <a:t> </a:t>
            </a:r>
            <a:r>
              <a:rPr lang="nb-NO" sz="1600" dirty="0"/>
              <a:t>oppfølging av pasienter som har </a:t>
            </a:r>
            <a:r>
              <a:rPr lang="nb-NO" sz="1600" dirty="0" smtClean="0"/>
              <a:t>endret somatisk helsetilstand?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sz="1600" dirty="0"/>
              <a:t>Vi anbefaler å møtes på tvers av enheter innad </a:t>
            </a:r>
            <a:r>
              <a:rPr lang="nb-NO" sz="1600" dirty="0" smtClean="0"/>
              <a:t>i kommunen </a:t>
            </a:r>
            <a:r>
              <a:rPr lang="nb-NO" sz="1600" dirty="0"/>
              <a:t>for å dele erfaringer med </a:t>
            </a:r>
            <a:r>
              <a:rPr lang="nb-NO" sz="1600" dirty="0" smtClean="0"/>
              <a:t>hverandre (gjerne via teams/</a:t>
            </a:r>
            <a:r>
              <a:rPr lang="nb-NO" sz="1600" dirty="0" err="1" smtClean="0"/>
              <a:t>skype</a:t>
            </a:r>
            <a:r>
              <a:rPr lang="nb-NO" sz="1600" dirty="0" smtClean="0"/>
              <a:t>).</a:t>
            </a: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643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/>
          <a:lstStyle/>
          <a:p>
            <a:r>
              <a:rPr lang="nb-NO" dirty="0" smtClean="0"/>
              <a:t>Flere tips!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217888"/>
            <a:ext cx="7886700" cy="4351338"/>
          </a:xfrm>
        </p:spPr>
        <p:txBody>
          <a:bodyPr/>
          <a:lstStyle/>
          <a:p>
            <a:r>
              <a:rPr lang="nb-NO" dirty="0" smtClean="0"/>
              <a:t>Hva gjør andre kommuner i Norge?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Ledelsesforankring: </a:t>
            </a:r>
          </a:p>
          <a:p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8" y="1662742"/>
            <a:ext cx="3867150" cy="1524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3" y="3495935"/>
            <a:ext cx="4532430" cy="29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Kompetanse i simulering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7886700" cy="4351338"/>
          </a:xfrm>
        </p:spPr>
        <p:txBody>
          <a:bodyPr/>
          <a:lstStyle/>
          <a:p>
            <a:r>
              <a:rPr lang="nb-NO" dirty="0" smtClean="0"/>
              <a:t>Bli fasilitator i din kommune for å kunne drive simulerings og scenariotrening i ABCDE &amp; NEWS2.</a:t>
            </a:r>
          </a:p>
          <a:p>
            <a:r>
              <a:rPr lang="nb-NO" dirty="0" smtClean="0"/>
              <a:t>USHT tilbyr fasilitator kurs.</a:t>
            </a:r>
          </a:p>
          <a:p>
            <a:r>
              <a:rPr lang="nb-NO" dirty="0" err="1" smtClean="0"/>
              <a:t>Uia</a:t>
            </a:r>
            <a:r>
              <a:rPr lang="nb-NO" dirty="0" smtClean="0"/>
              <a:t> tilbyr fasilitator utdanning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28" y="2937091"/>
            <a:ext cx="5535340" cy="30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USHT 2020 ny logo [Skrivebeskyttet]" id="{D51FB295-8125-4B86-A82E-3944E8DB0FEB}" vid="{0FD0350A-6059-4483-AF4C-48B29FDBCF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 USHT 2020 ny logo</Template>
  <TotalTime>322</TotalTime>
  <Words>616</Words>
  <Application>Microsoft Office PowerPoint</Application>
  <PresentationFormat>Skjermfremvisning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Office-tema</vt:lpstr>
      <vt:lpstr>NEWS instruktør rollen</vt:lpstr>
      <vt:lpstr>Informasjon til leder</vt:lpstr>
      <vt:lpstr>NEWS instruktører på Agder</vt:lpstr>
      <vt:lpstr> Oppgaver for NEWS instruktør </vt:lpstr>
      <vt:lpstr>Tips til instruktør for innføring av NEWS:</vt:lpstr>
      <vt:lpstr>Flere tips!</vt:lpstr>
      <vt:lpstr>Kompetanse i simulering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instruktør rollen</dc:title>
  <dc:creator>Land, Merethe A</dc:creator>
  <cp:lastModifiedBy>Land, Merethe A</cp:lastModifiedBy>
  <cp:revision>23</cp:revision>
  <dcterms:created xsi:type="dcterms:W3CDTF">2020-05-15T07:54:33Z</dcterms:created>
  <dcterms:modified xsi:type="dcterms:W3CDTF">2021-05-05T08:56:20Z</dcterms:modified>
</cp:coreProperties>
</file>