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0.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61.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69.jpg" ContentType="image/jpeg"/>
  <Override PartName="/ppt/media/image70.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72.jpg"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2" r:id="rId3"/>
    <p:sldMasterId id="2147483722" r:id="rId4"/>
    <p:sldMasterId id="2147483730" r:id="rId5"/>
    <p:sldMasterId id="2147483739" r:id="rId6"/>
    <p:sldMasterId id="2147483745" r:id="rId7"/>
    <p:sldMasterId id="2147483760" r:id="rId8"/>
  </p:sldMasterIdLst>
  <p:notesMasterIdLst>
    <p:notesMasterId r:id="rId56"/>
  </p:notesMasterIdLst>
  <p:sldIdLst>
    <p:sldId id="298" r:id="rId9"/>
    <p:sldId id="328" r:id="rId10"/>
    <p:sldId id="329" r:id="rId11"/>
    <p:sldId id="330" r:id="rId12"/>
    <p:sldId id="331" r:id="rId13"/>
    <p:sldId id="332" r:id="rId14"/>
    <p:sldId id="306" r:id="rId15"/>
    <p:sldId id="317" r:id="rId16"/>
    <p:sldId id="318" r:id="rId17"/>
    <p:sldId id="300" r:id="rId18"/>
    <p:sldId id="301" r:id="rId19"/>
    <p:sldId id="321" r:id="rId20"/>
    <p:sldId id="322" r:id="rId21"/>
    <p:sldId id="323" r:id="rId22"/>
    <p:sldId id="325" r:id="rId23"/>
    <p:sldId id="310" r:id="rId24"/>
    <p:sldId id="333" r:id="rId25"/>
    <p:sldId id="334" r:id="rId26"/>
    <p:sldId id="319" r:id="rId27"/>
    <p:sldId id="320" r:id="rId28"/>
    <p:sldId id="311" r:id="rId29"/>
    <p:sldId id="346" r:id="rId30"/>
    <p:sldId id="312" r:id="rId31"/>
    <p:sldId id="354" r:id="rId32"/>
    <p:sldId id="313" r:id="rId33"/>
    <p:sldId id="314" r:id="rId34"/>
    <p:sldId id="315" r:id="rId35"/>
    <p:sldId id="316" r:id="rId36"/>
    <p:sldId id="335" r:id="rId37"/>
    <p:sldId id="336" r:id="rId38"/>
    <p:sldId id="337" r:id="rId39"/>
    <p:sldId id="347" r:id="rId40"/>
    <p:sldId id="348" r:id="rId41"/>
    <p:sldId id="349" r:id="rId42"/>
    <p:sldId id="350" r:id="rId43"/>
    <p:sldId id="351" r:id="rId44"/>
    <p:sldId id="352" r:id="rId45"/>
    <p:sldId id="353" r:id="rId46"/>
    <p:sldId id="338" r:id="rId47"/>
    <p:sldId id="339" r:id="rId48"/>
    <p:sldId id="340" r:id="rId49"/>
    <p:sldId id="341" r:id="rId50"/>
    <p:sldId id="342" r:id="rId51"/>
    <p:sldId id="327" r:id="rId52"/>
    <p:sldId id="343" r:id="rId53"/>
    <p:sldId id="344" r:id="rId54"/>
    <p:sldId id="345" r:id="rId55"/>
  </p:sldIdLst>
  <p:sldSz cx="12192000" cy="6858000"/>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609CC31E-18F2-4CBB-9341-E6709F498B88}" type="datetimeFigureOut">
              <a:rPr lang="nb-NO" smtClean="0"/>
              <a:t>11.06.2018</a:t>
            </a:fld>
            <a:endParaRPr lang="nb-NO"/>
          </a:p>
        </p:txBody>
      </p:sp>
      <p:sp>
        <p:nvSpPr>
          <p:cNvPr id="4" name="Plassholder for lysbil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A207ABE9-986B-4E78-A7D2-DCAA735EBBE9}" type="slidenum">
              <a:rPr lang="nb-NO" smtClean="0"/>
              <a:t>‹#›</a:t>
            </a:fld>
            <a:endParaRPr lang="nb-NO"/>
          </a:p>
        </p:txBody>
      </p:sp>
    </p:spTree>
    <p:extLst>
      <p:ext uri="{BB962C8B-B14F-4D97-AF65-F5344CB8AC3E}">
        <p14:creationId xmlns:p14="http://schemas.microsoft.com/office/powerpoint/2010/main" val="30764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a:t>
            </a:fld>
            <a:endParaRPr lang="nb-NO"/>
          </a:p>
        </p:txBody>
      </p:sp>
    </p:spTree>
    <p:extLst>
      <p:ext uri="{BB962C8B-B14F-4D97-AF65-F5344CB8AC3E}">
        <p14:creationId xmlns:p14="http://schemas.microsoft.com/office/powerpoint/2010/main" val="88775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Strategien</a:t>
            </a:r>
            <a:r>
              <a:rPr lang="nb-NO" baseline="0" dirty="0" smtClean="0"/>
              <a:t> slår fast at det behov for økt fokus og </a:t>
            </a:r>
            <a:r>
              <a:rPr lang="nb-NO" b="1" baseline="0" dirty="0" smtClean="0"/>
              <a:t>nytenkning </a:t>
            </a:r>
            <a:r>
              <a:rPr lang="nb-NO" baseline="0" dirty="0" smtClean="0"/>
              <a:t>…..</a:t>
            </a:r>
            <a:endParaRPr lang="nb-NO" dirty="0" smtClean="0"/>
          </a:p>
          <a:p>
            <a:endParaRPr lang="nb-NO" dirty="0" smtClean="0"/>
          </a:p>
          <a:p>
            <a:r>
              <a:rPr lang="nb-NO" dirty="0" smtClean="0"/>
              <a:t>Planlegge for både det generelle boligmarkedet og for de vanskeligstilte, fordi de henger sammen.</a:t>
            </a:r>
          </a:p>
          <a:p>
            <a:r>
              <a:rPr lang="nb-NO" dirty="0" smtClean="0"/>
              <a:t>Press på generelle boligmarkedet, gir økt press for</a:t>
            </a:r>
            <a:r>
              <a:rPr lang="nb-NO" baseline="0" dirty="0" smtClean="0"/>
              <a:t> de vanskeligstilte.</a:t>
            </a:r>
          </a:p>
          <a:p>
            <a:endParaRPr lang="nb-NO" dirty="0" smtClean="0"/>
          </a:p>
          <a:p>
            <a:pPr marL="171450" indent="-171450">
              <a:buFontTx/>
              <a:buChar char="-"/>
            </a:pPr>
            <a:r>
              <a:rPr lang="nb-NO" dirty="0" smtClean="0"/>
              <a:t>Unngå: U</a:t>
            </a:r>
            <a:r>
              <a:rPr lang="nb-NO" baseline="0" dirty="0" smtClean="0"/>
              <a:t>tvikles utsatte bomiljø/ghettoer for vanskeligstilte.</a:t>
            </a:r>
          </a:p>
          <a:p>
            <a:pPr marL="171450" indent="-171450">
              <a:buFontTx/>
              <a:buChar char="-"/>
            </a:pPr>
            <a:r>
              <a:rPr lang="nb-NO" baseline="0" dirty="0" smtClean="0"/>
              <a:t>Mål; Utvikle områder som er </a:t>
            </a:r>
            <a:r>
              <a:rPr lang="nb-NO" b="1" baseline="0" dirty="0" smtClean="0"/>
              <a:t>attraktive og tilgjengelige for alle grupper</a:t>
            </a:r>
            <a:r>
              <a:rPr lang="nb-NO" baseline="0" dirty="0" smtClean="0"/>
              <a:t>, også vanskeligstilte. </a:t>
            </a:r>
          </a:p>
          <a:p>
            <a:pPr marL="171450" indent="-171450">
              <a:buFontTx/>
              <a:buChar char="-"/>
            </a:pPr>
            <a:r>
              <a:rPr lang="nb-NO" baseline="0" dirty="0" smtClean="0"/>
              <a:t>Ref. </a:t>
            </a:r>
            <a:r>
              <a:rPr lang="nb-NO" b="1" baseline="0" dirty="0" smtClean="0"/>
              <a:t>Normalisering &amp; integrering</a:t>
            </a:r>
            <a:r>
              <a:rPr lang="nb-NO" baseline="0" dirty="0" smtClean="0"/>
              <a:t>, regulere nok tomter for boligformål, skape gode bomiljøer som fremmer </a:t>
            </a:r>
            <a:r>
              <a:rPr lang="nb-NO" b="1" baseline="0" dirty="0" smtClean="0"/>
              <a:t>folkehelse </a:t>
            </a:r>
            <a:r>
              <a:rPr lang="nb-NO" sz="1200" b="1" dirty="0" smtClean="0"/>
              <a:t>og gode oppvekst -og levekår</a:t>
            </a:r>
            <a:endParaRPr lang="nb-NO" b="1"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1400" dirty="0" smtClean="0"/>
          </a:p>
          <a:p>
            <a:r>
              <a:rPr lang="nb-NO" dirty="0" smtClean="0"/>
              <a:t>Utfordring</a:t>
            </a:r>
            <a:r>
              <a:rPr lang="nb-NO" baseline="0" dirty="0" smtClean="0"/>
              <a:t> at mange kommuner disponerer </a:t>
            </a:r>
            <a:r>
              <a:rPr lang="nb-NO" b="1" baseline="0" dirty="0" smtClean="0"/>
              <a:t>for få egnede boliger til vanskeligstilte</a:t>
            </a:r>
          </a:p>
          <a:p>
            <a:r>
              <a:rPr lang="nb-NO" b="1" baseline="0" dirty="0" smtClean="0"/>
              <a:t>-   Privat leiemarkedet presset -&gt; </a:t>
            </a:r>
            <a:r>
              <a:rPr lang="nb-NO" b="0" baseline="0" dirty="0" smtClean="0"/>
              <a:t>øker etterspørselen på det kommunale leiemarkedet</a:t>
            </a:r>
          </a:p>
          <a:p>
            <a:pPr marL="171450" indent="-171450">
              <a:buFontTx/>
              <a:buChar char="-"/>
            </a:pPr>
            <a:endParaRPr lang="nb-NO" b="1" baseline="0" dirty="0" smtClean="0"/>
          </a:p>
          <a:p>
            <a:pPr marL="171450" indent="-171450">
              <a:buFontTx/>
              <a:buChar char="-"/>
            </a:pPr>
            <a:r>
              <a:rPr lang="nb-NO" b="1" baseline="0" dirty="0" smtClean="0"/>
              <a:t>Normalisering &amp; </a:t>
            </a:r>
            <a:r>
              <a:rPr lang="nb-NO" b="1" baseline="0" dirty="0" err="1" smtClean="0"/>
              <a:t>Integereing</a:t>
            </a:r>
            <a:r>
              <a:rPr lang="nb-NO" b="1" baseline="0" dirty="0" smtClean="0"/>
              <a:t> </a:t>
            </a:r>
            <a:r>
              <a:rPr lang="nb-NO" b="0" baseline="0" dirty="0" smtClean="0"/>
              <a:t>er viktige prinsipp</a:t>
            </a:r>
          </a:p>
          <a:p>
            <a:pPr marL="537300" lvl="2" indent="0">
              <a:buSzPct val="111000"/>
              <a:buNone/>
            </a:pPr>
            <a:r>
              <a:rPr lang="nb-NO" sz="2000" dirty="0" smtClean="0"/>
              <a:t>- Ikke institusjonsliknende preg </a:t>
            </a:r>
          </a:p>
          <a:p>
            <a:pPr marL="537300" lvl="2" indent="0">
              <a:buSzPct val="111000"/>
              <a:buNone/>
            </a:pPr>
            <a:r>
              <a:rPr lang="nb-NO" sz="2000" dirty="0" smtClean="0"/>
              <a:t>- Ikke for mange boenheter </a:t>
            </a:r>
          </a:p>
          <a:p>
            <a:pPr marL="537300" lvl="2" indent="0">
              <a:buSzPct val="111000"/>
              <a:buNone/>
            </a:pPr>
            <a:r>
              <a:rPr lang="nb-NO" sz="2000" dirty="0" smtClean="0"/>
              <a:t>- I ordinære bomiljø </a:t>
            </a:r>
            <a:endParaRPr lang="nb-NO" sz="2000" dirty="0" smtClean="0">
              <a:sym typeface="Wingdings" panose="05000000000000000000" pitchFamily="2" charset="2"/>
            </a:endParaRPr>
          </a:p>
          <a:p>
            <a:pPr marL="537300" lvl="2" indent="0">
              <a:buSzPct val="111000"/>
              <a:buNone/>
            </a:pPr>
            <a:r>
              <a:rPr lang="nb-NO" sz="2000" dirty="0" smtClean="0">
                <a:sym typeface="Wingdings" panose="05000000000000000000" pitchFamily="2" charset="2"/>
              </a:rPr>
              <a:t>- Ulike brukergrupper skal ikke samlokaliseres på en uheldig måte</a:t>
            </a:r>
          </a:p>
          <a:p>
            <a:pPr marL="0" indent="0">
              <a:buFontTx/>
              <a:buNone/>
            </a:pPr>
            <a:endParaRPr lang="nb-NO" dirty="0"/>
          </a:p>
        </p:txBody>
      </p:sp>
      <p:sp>
        <p:nvSpPr>
          <p:cNvPr id="4" name="Plassholder for bunn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ssholder for lysbil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66AA8-9F0A-409E-93D1-61C59C9F81B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26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Plassholder for lysbil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66AA8-9F0A-409E-93D1-61C59C9F81B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81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12</a:t>
            </a:fld>
            <a:endParaRPr lang="nb-NO"/>
          </a:p>
        </p:txBody>
      </p:sp>
    </p:spTree>
    <p:extLst>
      <p:ext uri="{BB962C8B-B14F-4D97-AF65-F5344CB8AC3E}">
        <p14:creationId xmlns:p14="http://schemas.microsoft.com/office/powerpoint/2010/main" val="296126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13</a:t>
            </a:fld>
            <a:endParaRPr lang="nb-NO"/>
          </a:p>
        </p:txBody>
      </p:sp>
    </p:spTree>
    <p:extLst>
      <p:ext uri="{BB962C8B-B14F-4D97-AF65-F5344CB8AC3E}">
        <p14:creationId xmlns:p14="http://schemas.microsoft.com/office/powerpoint/2010/main" val="119451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14</a:t>
            </a:fld>
            <a:endParaRPr lang="nb-NO"/>
          </a:p>
        </p:txBody>
      </p:sp>
    </p:spTree>
    <p:extLst>
      <p:ext uri="{BB962C8B-B14F-4D97-AF65-F5344CB8AC3E}">
        <p14:creationId xmlns:p14="http://schemas.microsoft.com/office/powerpoint/2010/main" val="91552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15</a:t>
            </a:fld>
            <a:endParaRPr lang="nb-NO"/>
          </a:p>
        </p:txBody>
      </p:sp>
    </p:spTree>
    <p:extLst>
      <p:ext uri="{BB962C8B-B14F-4D97-AF65-F5344CB8AC3E}">
        <p14:creationId xmlns:p14="http://schemas.microsoft.com/office/powerpoint/2010/main" val="117299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742950" indent="-285750" eaLnBrk="0" hangingPunct="0">
              <a:defRPr sz="2400">
                <a:solidFill>
                  <a:schemeClr val="tx1"/>
                </a:solidFill>
                <a:latin typeface="Arial" charset="0"/>
                <a:ea typeface="Osaka" charset="0"/>
                <a:cs typeface="Osaka" charset="0"/>
              </a:defRPr>
            </a:lvl2pPr>
            <a:lvl3pPr marL="1143000" indent="-228600" eaLnBrk="0" hangingPunct="0">
              <a:defRPr sz="2400">
                <a:solidFill>
                  <a:schemeClr val="tx1"/>
                </a:solidFill>
                <a:latin typeface="Arial" charset="0"/>
                <a:ea typeface="Osaka" charset="0"/>
                <a:cs typeface="Osaka" charset="0"/>
              </a:defRPr>
            </a:lvl3pPr>
            <a:lvl4pPr marL="1600200" indent="-228600" eaLnBrk="0" hangingPunct="0">
              <a:defRPr sz="2400">
                <a:solidFill>
                  <a:schemeClr val="tx1"/>
                </a:solidFill>
                <a:latin typeface="Arial" charset="0"/>
                <a:ea typeface="Osaka" charset="0"/>
                <a:cs typeface="Osaka" charset="0"/>
              </a:defRPr>
            </a:lvl4pPr>
            <a:lvl5pPr marL="2057400" indent="-228600" eaLnBrk="0" hangingPunct="0">
              <a:defRPr sz="2400">
                <a:solidFill>
                  <a:schemeClr val="tx1"/>
                </a:solidFill>
                <a:latin typeface="Arial" charset="0"/>
                <a:ea typeface="Osaka" charset="0"/>
                <a:cs typeface="Osaka" charset="0"/>
              </a:defRPr>
            </a:lvl5pPr>
            <a:lvl6pPr marL="2514600" indent="-228600" eaLnBrk="0" fontAlgn="base" hangingPunct="0">
              <a:spcBef>
                <a:spcPct val="20000"/>
              </a:spcBef>
              <a:spcAft>
                <a:spcPct val="0"/>
              </a:spcAft>
              <a:defRPr sz="2400">
                <a:solidFill>
                  <a:schemeClr val="tx1"/>
                </a:solidFill>
                <a:latin typeface="Arial" charset="0"/>
                <a:ea typeface="Osaka" charset="0"/>
                <a:cs typeface="Osaka" charset="0"/>
              </a:defRPr>
            </a:lvl6pPr>
            <a:lvl7pPr marL="2971800" indent="-228600" eaLnBrk="0" fontAlgn="base" hangingPunct="0">
              <a:spcBef>
                <a:spcPct val="20000"/>
              </a:spcBef>
              <a:spcAft>
                <a:spcPct val="0"/>
              </a:spcAft>
              <a:defRPr sz="2400">
                <a:solidFill>
                  <a:schemeClr val="tx1"/>
                </a:solidFill>
                <a:latin typeface="Arial" charset="0"/>
                <a:ea typeface="Osaka" charset="0"/>
                <a:cs typeface="Osaka" charset="0"/>
              </a:defRPr>
            </a:lvl7pPr>
            <a:lvl8pPr marL="3429000" indent="-228600" eaLnBrk="0" fontAlgn="base" hangingPunct="0">
              <a:spcBef>
                <a:spcPct val="20000"/>
              </a:spcBef>
              <a:spcAft>
                <a:spcPct val="0"/>
              </a:spcAft>
              <a:defRPr sz="2400">
                <a:solidFill>
                  <a:schemeClr val="tx1"/>
                </a:solidFill>
                <a:latin typeface="Arial" charset="0"/>
                <a:ea typeface="Osaka" charset="0"/>
                <a:cs typeface="Osaka" charset="0"/>
              </a:defRPr>
            </a:lvl8pPr>
            <a:lvl9pPr marL="3886200" indent="-228600" eaLnBrk="0" fontAlgn="base" hangingPunct="0">
              <a:spcBef>
                <a:spcPct val="20000"/>
              </a:spcBef>
              <a:spcAft>
                <a:spcPct val="0"/>
              </a:spcAft>
              <a:defRPr sz="2400">
                <a:solidFill>
                  <a:schemeClr val="tx1"/>
                </a:solidFill>
                <a:latin typeface="Arial" charset="0"/>
                <a:ea typeface="Osaka" charset="0"/>
                <a:cs typeface="Osaka"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A8E1DF-591F-974A-94E3-5D1510077F17}" type="slidenum">
              <a:rPr kumimoji="0" lang="nb-NO" sz="1200" b="0" i="0" u="none" strike="noStrike" kern="1200" cap="none" spc="0" normalizeH="0" baseline="0" noProof="0">
                <a:ln>
                  <a:noFill/>
                </a:ln>
                <a:solidFill>
                  <a:prstClr val="black"/>
                </a:solidFill>
                <a:effectLst/>
                <a:uLnTx/>
                <a:uFillTx/>
                <a:latin typeface="Arial" charset="0"/>
                <a:ea typeface="Osaka"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Arial" charset="0"/>
              <a:ea typeface="Osaka"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b-NO"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1237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smtClean="0">
                <a:solidFill>
                  <a:schemeClr val="tx1"/>
                </a:solidFill>
                <a:effectLst/>
                <a:latin typeface="+mn-lt"/>
                <a:ea typeface="+mn-ea"/>
                <a:cs typeface="+mn-cs"/>
              </a:rPr>
              <a:t>Boligpoltikken</a:t>
            </a:r>
            <a:r>
              <a:rPr lang="nb-NO" sz="1200" kern="1200" baseline="0" dirty="0" smtClean="0">
                <a:solidFill>
                  <a:schemeClr val="tx1"/>
                </a:solidFill>
                <a:effectLst/>
                <a:latin typeface="+mn-lt"/>
                <a:ea typeface="+mn-ea"/>
                <a:cs typeface="+mn-cs"/>
              </a:rPr>
              <a:t> vektlegger økonomiske virkemidler for at alle skal bo trygt og godt. Det er svake juridiske rettigheter for den enkelte – i prinsippet har ingen rett til bolig. Tilsvarende har kommunene ingen plikt til å skaffe den enkelte en bolig.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Husbankens stiller økonomiske virkemidler til disposisjon for kommunene: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Startlån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Tilskudd til utleieboliger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Investeringstilskudd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Etableringstilskudd (inn i rammetilskuddet fra 2020)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Tilskudd til tilpasning (inn i rammetilskuddet fra 2020)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Husbanken har også tilskudd direkte til enkeltpersoner: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Bostøtte – økonomisk tilskudd til personer med lav inntekt og høye bokostnader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Husbankens øvrige tiltak omfatter: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err="1" smtClean="0">
                <a:solidFill>
                  <a:schemeClr val="tx1"/>
                </a:solidFill>
                <a:effectLst/>
                <a:latin typeface="+mn-lt"/>
                <a:ea typeface="+mn-ea"/>
                <a:cs typeface="+mn-cs"/>
              </a:rPr>
              <a:t>Grunnlån</a:t>
            </a:r>
            <a:r>
              <a:rPr lang="nb-NO"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Tilskudd til studentboliger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Tilskudd til boligsosiale tiltak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mfl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2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Startlån</a:t>
            </a:r>
            <a:r>
              <a:rPr lang="nb-NO" dirty="0"/>
              <a:t> gis av kommunene til enkeltpersoner.  </a:t>
            </a:r>
            <a:r>
              <a:rPr lang="nb-NO" dirty="0" err="1"/>
              <a:t>Ca</a:t>
            </a:r>
            <a:r>
              <a:rPr lang="nb-NO" dirty="0"/>
              <a:t> 7 000 vanskeligstilte fikk startlån i 2016 og nær 7 000 også i 2017</a:t>
            </a:r>
          </a:p>
          <a:p>
            <a:r>
              <a:rPr lang="nb-NO" dirty="0" err="1"/>
              <a:t>Grunnlån</a:t>
            </a:r>
            <a:r>
              <a:rPr lang="nb-NO" dirty="0"/>
              <a:t> til oppføring : 3180  boliger mot  4 524 boliger i 2016</a:t>
            </a:r>
          </a:p>
          <a:p>
            <a:r>
              <a:rPr lang="nb-NO" dirty="0" err="1"/>
              <a:t>Grunnlån</a:t>
            </a:r>
            <a:r>
              <a:rPr lang="nb-NO" dirty="0"/>
              <a:t> til oppgradering: 1 662 boliger mot 2 312 boliger i 2017</a:t>
            </a:r>
          </a:p>
          <a:p>
            <a:endParaRPr lang="nb-NO" dirty="0"/>
          </a:p>
          <a:p>
            <a:r>
              <a:rPr lang="nb-NO" dirty="0"/>
              <a:t>Etterspørselen etter </a:t>
            </a:r>
            <a:r>
              <a:rPr lang="nb-NO" b="1" dirty="0" err="1"/>
              <a:t>grunnlån</a:t>
            </a:r>
            <a:r>
              <a:rPr lang="nb-NO" b="1" dirty="0"/>
              <a:t> til oppgradering </a:t>
            </a:r>
            <a:r>
              <a:rPr lang="nb-NO" dirty="0"/>
              <a:t>falt kraftig i 2015, men fikk et betydelig oppsving i 2016 etter at kriterier og kobling til </a:t>
            </a:r>
            <a:r>
              <a:rPr lang="nb-NO" b="1" dirty="0"/>
              <a:t>Tilskudd til tilstandsvurdering </a:t>
            </a:r>
            <a:r>
              <a:rPr lang="nb-NO" dirty="0"/>
              <a:t>ble forenklet og tydeliggjort.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91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19</a:t>
            </a:fld>
            <a:endParaRPr lang="nb-NO"/>
          </a:p>
        </p:txBody>
      </p:sp>
    </p:spTree>
    <p:extLst>
      <p:ext uri="{BB962C8B-B14F-4D97-AF65-F5344CB8AC3E}">
        <p14:creationId xmlns:p14="http://schemas.microsoft.com/office/powerpoint/2010/main" val="34295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0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20</a:t>
            </a:fld>
            <a:endParaRPr lang="nb-NO"/>
          </a:p>
        </p:txBody>
      </p:sp>
    </p:spTree>
    <p:extLst>
      <p:ext uri="{BB962C8B-B14F-4D97-AF65-F5344CB8AC3E}">
        <p14:creationId xmlns:p14="http://schemas.microsoft.com/office/powerpoint/2010/main" val="73896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21</a:t>
            </a:fld>
            <a:endParaRPr lang="nb-NO"/>
          </a:p>
        </p:txBody>
      </p:sp>
    </p:spTree>
    <p:extLst>
      <p:ext uri="{BB962C8B-B14F-4D97-AF65-F5344CB8AC3E}">
        <p14:creationId xmlns:p14="http://schemas.microsoft.com/office/powerpoint/2010/main" val="198061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22</a:t>
            </a:fld>
            <a:endParaRPr lang="nb-NO"/>
          </a:p>
        </p:txBody>
      </p:sp>
    </p:spTree>
    <p:extLst>
      <p:ext uri="{BB962C8B-B14F-4D97-AF65-F5344CB8AC3E}">
        <p14:creationId xmlns:p14="http://schemas.microsoft.com/office/powerpoint/2010/main" val="70622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23</a:t>
            </a:fld>
            <a:endParaRPr lang="nb-NO"/>
          </a:p>
        </p:txBody>
      </p:sp>
    </p:spTree>
    <p:extLst>
      <p:ext uri="{BB962C8B-B14F-4D97-AF65-F5344CB8AC3E}">
        <p14:creationId xmlns:p14="http://schemas.microsoft.com/office/powerpoint/2010/main" val="96593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562D236-C093-4D89-AC84-7B065AB91C70}" type="slidenum">
              <a:rPr lang="nb-NO" smtClean="0"/>
              <a:t>24</a:t>
            </a:fld>
            <a:endParaRPr lang="nb-NO"/>
          </a:p>
        </p:txBody>
      </p:sp>
    </p:spTree>
    <p:extLst>
      <p:ext uri="{BB962C8B-B14F-4D97-AF65-F5344CB8AC3E}">
        <p14:creationId xmlns:p14="http://schemas.microsoft.com/office/powerpoint/2010/main" val="4161512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506D9-D0E0-43C5-8D89-638C04C4A327}"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082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Tx/>
              <a:buChar char="•"/>
            </a:pPr>
            <a:r>
              <a:rPr lang="nb-NO" altLang="nb-NO" sz="1200" dirty="0" smtClean="0"/>
              <a:t>Husbanken er andrelinjetjeneste i den norske velferdspolitikken. </a:t>
            </a:r>
          </a:p>
          <a:p>
            <a:endParaRPr lang="nb-NO" altLang="nb-NO" sz="1200" dirty="0" smtClean="0"/>
          </a:p>
          <a:p>
            <a:pPr>
              <a:buFontTx/>
              <a:buChar char="•"/>
            </a:pPr>
            <a:r>
              <a:rPr lang="nb-NO" altLang="nb-NO" sz="1200" dirty="0" smtClean="0"/>
              <a:t>Kommunen er den enhet som har det juridiske ansvar overfor innbyggerne for at de skal ha tilfredsstillende levekår. Dette gjelder også på det boligpolitiske området. </a:t>
            </a:r>
          </a:p>
          <a:p>
            <a:endParaRPr lang="nb-NO" altLang="nb-NO" sz="1200" dirty="0" smtClean="0"/>
          </a:p>
          <a:p>
            <a:pPr>
              <a:buFontTx/>
              <a:buChar char="•"/>
            </a:pPr>
            <a:r>
              <a:rPr lang="nb-NO" altLang="nb-NO" sz="1200" dirty="0" smtClean="0"/>
              <a:t>Husbankens ansvar er å legge til rette for at kommunene skal kunne ivareta sitt ansvar på best mulig måte.  </a:t>
            </a:r>
          </a:p>
          <a:p>
            <a:r>
              <a:rPr lang="nb-NO" dirty="0" smtClean="0"/>
              <a:t>boligpolitikk og velferdsstaten  - kapittel 4 i boka under tak – mellom vegger – </a:t>
            </a:r>
            <a:r>
              <a:rPr lang="nb-NO" dirty="0" err="1" smtClean="0"/>
              <a:t>Brodtkorp</a:t>
            </a:r>
            <a:r>
              <a:rPr lang="nb-NO" dirty="0" smtClean="0"/>
              <a:t> og </a:t>
            </a:r>
            <a:r>
              <a:rPr lang="nb-NO" dirty="0" err="1" smtClean="0"/>
              <a:t>Rugkåsa</a:t>
            </a:r>
            <a:r>
              <a:rPr lang="nb-NO" dirty="0" smtClean="0"/>
              <a:t>.  - Lars Marius </a:t>
            </a:r>
            <a:r>
              <a:rPr lang="nb-NO" dirty="0" err="1" smtClean="0"/>
              <a:t>Ulferstad</a:t>
            </a:r>
            <a:r>
              <a:rPr lang="nb-NO" baseline="0" dirty="0" smtClean="0"/>
              <a:t> sin artikkel  – side 71/72</a:t>
            </a:r>
            <a:endParaRPr lang="nb-NO" dirty="0" smtClean="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23F3-5F43-49BF-80D9-FCB7D1BA6E0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6220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Tx/>
              <a:buChar char="•"/>
            </a:pPr>
            <a:r>
              <a:rPr lang="nb-NO" altLang="nb-NO" sz="1200" dirty="0" smtClean="0"/>
              <a:t>Husbanken er andrelinjetjeneste i den norske velferdspolitikken. </a:t>
            </a:r>
          </a:p>
          <a:p>
            <a:endParaRPr lang="nb-NO" altLang="nb-NO" sz="1200" dirty="0" smtClean="0"/>
          </a:p>
          <a:p>
            <a:pPr>
              <a:buFontTx/>
              <a:buChar char="•"/>
            </a:pPr>
            <a:r>
              <a:rPr lang="nb-NO" altLang="nb-NO" sz="1200" dirty="0" smtClean="0"/>
              <a:t>Kommunen er den enhet som har det juridiske ansvar overfor innbyggerne for at de skal ha tilfredsstillende levekår. Dette gjelder også på det boligpolitiske området. </a:t>
            </a:r>
          </a:p>
          <a:p>
            <a:endParaRPr lang="nb-NO" altLang="nb-NO" sz="1200" dirty="0" smtClean="0"/>
          </a:p>
          <a:p>
            <a:pPr>
              <a:buFontTx/>
              <a:buChar char="•"/>
            </a:pPr>
            <a:r>
              <a:rPr lang="nb-NO" altLang="nb-NO" sz="1200" dirty="0" smtClean="0"/>
              <a:t>Husbankens ansvar er å legge til rette for at kommunene skal kunne ivareta sitt ansvar på best mulig måte.  </a:t>
            </a:r>
          </a:p>
          <a:p>
            <a:r>
              <a:rPr lang="nb-NO" dirty="0" smtClean="0"/>
              <a:t>boligpolitikk og velferdsstaten  - kapittel 4 i boka under tak – mellom vegger – </a:t>
            </a:r>
            <a:r>
              <a:rPr lang="nb-NO" dirty="0" err="1" smtClean="0"/>
              <a:t>Brodtkorp</a:t>
            </a:r>
            <a:r>
              <a:rPr lang="nb-NO" dirty="0" smtClean="0"/>
              <a:t> og </a:t>
            </a:r>
            <a:r>
              <a:rPr lang="nb-NO" dirty="0" err="1" smtClean="0"/>
              <a:t>Rugkåsa</a:t>
            </a:r>
            <a:r>
              <a:rPr lang="nb-NO" dirty="0" smtClean="0"/>
              <a:t>.  - Lars Marius </a:t>
            </a:r>
            <a:r>
              <a:rPr lang="nb-NO" dirty="0" err="1" smtClean="0"/>
              <a:t>Ulferstad</a:t>
            </a:r>
            <a:r>
              <a:rPr lang="nb-NO" baseline="0" dirty="0" smtClean="0"/>
              <a:t> sin artikkel  – side 71/72</a:t>
            </a:r>
            <a:endParaRPr lang="nb-NO" dirty="0" smtClean="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23F3-5F43-49BF-80D9-FCB7D1BA6E0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387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Tx/>
              <a:buChar char="•"/>
            </a:pPr>
            <a:r>
              <a:rPr lang="nb-NO" altLang="nb-NO" sz="1200" dirty="0" smtClean="0"/>
              <a:t>Husbanken er andrelinjetjeneste i den norske velferdspolitikken. </a:t>
            </a:r>
          </a:p>
          <a:p>
            <a:endParaRPr lang="nb-NO" altLang="nb-NO" sz="1200" dirty="0" smtClean="0"/>
          </a:p>
          <a:p>
            <a:pPr>
              <a:buFontTx/>
              <a:buChar char="•"/>
            </a:pPr>
            <a:r>
              <a:rPr lang="nb-NO" altLang="nb-NO" sz="1200" dirty="0" smtClean="0"/>
              <a:t>Kommunen er den enhet som har det juridiske ansvar overfor innbyggerne for at de skal ha tilfredsstillende levekår. Dette gjelder også på det boligpolitiske området. </a:t>
            </a:r>
          </a:p>
          <a:p>
            <a:endParaRPr lang="nb-NO" altLang="nb-NO" sz="1200" dirty="0" smtClean="0"/>
          </a:p>
          <a:p>
            <a:pPr>
              <a:buFontTx/>
              <a:buChar char="•"/>
            </a:pPr>
            <a:r>
              <a:rPr lang="nb-NO" altLang="nb-NO" sz="1200" dirty="0" smtClean="0"/>
              <a:t>Husbankens ansvar er å legge til rette for at kommunene skal kunne ivareta sitt ansvar på best mulig måte.  </a:t>
            </a:r>
          </a:p>
          <a:p>
            <a:r>
              <a:rPr lang="nb-NO" dirty="0" smtClean="0"/>
              <a:t>boligpolitikk og velferdsstaten  - kapittel 4 i boka under tak – mellom vegger – </a:t>
            </a:r>
            <a:r>
              <a:rPr lang="nb-NO" dirty="0" err="1" smtClean="0"/>
              <a:t>Brodtkorp</a:t>
            </a:r>
            <a:r>
              <a:rPr lang="nb-NO" dirty="0" smtClean="0"/>
              <a:t> og </a:t>
            </a:r>
            <a:r>
              <a:rPr lang="nb-NO" dirty="0" err="1" smtClean="0"/>
              <a:t>Rugkåsa</a:t>
            </a:r>
            <a:r>
              <a:rPr lang="nb-NO" dirty="0" smtClean="0"/>
              <a:t>.  - Lars Marius </a:t>
            </a:r>
            <a:r>
              <a:rPr lang="nb-NO" dirty="0" err="1" smtClean="0"/>
              <a:t>Ulferstad</a:t>
            </a:r>
            <a:r>
              <a:rPr lang="nb-NO" baseline="0" dirty="0" smtClean="0"/>
              <a:t> sin artikkel  – side 71/72</a:t>
            </a:r>
            <a:endParaRPr lang="nb-NO" dirty="0" smtClean="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23F3-5F43-49BF-80D9-FCB7D1BA6E0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169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er viktig å vise alle tillit. Det å gi alle mulighet til å eie egen bolig er tillit i praksis. Det viser seg at de som bruker Husbankens virkemidler er tilliten verdig. Vanskeligstilte på boligmarkedet betaler renter og avdrag. Husbankens samlede tap på alle lån er 0,006 % i fjor. Tapene på startlån er også helt marginale, kun 0,07 % i 2017. Tallene kan tyde på at for få får mulighet til å eie egen bolig. Derfor vil Husbanken kartlegge hvem det er som får avslag på startlån og hvorfor.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Frarådingsplikten er en god regel som skal sikre at ingen får økonomiske problemer som følge av et lån de ikke har mulighet til å betjene. Men også frarådingsplikten må brukes klokt. Hvordan kan vi sikre at flere får lån til egen bolig og samtidig unngå tap for kommunene? La oss bruke barnefamilier som eksempel på en ny tilnærming: Eie først.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51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70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Barn trenger et trygt og stabilt hjem. De kritiske</a:t>
            </a:r>
            <a:r>
              <a:rPr lang="nb-NO" sz="1200" kern="1200" baseline="0" dirty="0" smtClean="0">
                <a:solidFill>
                  <a:schemeClr val="tx1"/>
                </a:solidFill>
                <a:effectLst/>
                <a:latin typeface="+mn-lt"/>
                <a:ea typeface="+mn-ea"/>
                <a:cs typeface="+mn-cs"/>
              </a:rPr>
              <a:t> barneårene kan utgjøre få år i et voksenliv, men store deler av en barndom. </a:t>
            </a:r>
            <a:r>
              <a:rPr lang="nb-NO" sz="1200" kern="1200" dirty="0" smtClean="0">
                <a:solidFill>
                  <a:schemeClr val="tx1"/>
                </a:solidFill>
                <a:effectLst/>
                <a:latin typeface="+mn-lt"/>
                <a:ea typeface="+mn-ea"/>
                <a:cs typeface="+mn-cs"/>
              </a:rPr>
              <a:t>Det er fullt mulig å skaffe alle familier en bolig. Familien kan settes i stand til å eie boligen fra dag 1</a:t>
            </a:r>
            <a:r>
              <a:rPr lang="nb-NO" sz="1200" kern="1200" baseline="0" dirty="0" smtClean="0">
                <a:solidFill>
                  <a:schemeClr val="tx1"/>
                </a:solidFill>
                <a:effectLst/>
                <a:latin typeface="+mn-lt"/>
                <a:ea typeface="+mn-ea"/>
                <a:cs typeface="+mn-cs"/>
              </a:rPr>
              <a:t> ved helhetlig bruk av økonomiske virkemidler. I samarbeid med bl.a. Ringerike kommune og Husbanken er det prøvd ut modeller hvor barnefamilier sikres finansiering av eid bolig. Målet er å sikre barna en stabil og trygg bosituasjon i gode bomiljø som gir grunnlag for en god oppvekst og økte sjanser for å klare seg i livet. En ekstra mulighet til å bryte negativ sosial arv. For foreldrene vil eie i tillegg til fordeler med stabil bosituasjon også være et kraftfullt økonomisk incentiv til å skaffe egen inntekt. Inntekt brukt til å betale avdrag på lån til egen bolig, er penger investert i egen familie og egen boligformue.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Økonomisk er eie ofte </a:t>
            </a:r>
            <a:r>
              <a:rPr lang="nb-NO" sz="1200" kern="1200" baseline="0" dirty="0" err="1" smtClean="0">
                <a:solidFill>
                  <a:schemeClr val="tx1"/>
                </a:solidFill>
                <a:effectLst/>
                <a:latin typeface="+mn-lt"/>
                <a:ea typeface="+mn-ea"/>
                <a:cs typeface="+mn-cs"/>
              </a:rPr>
              <a:t>gunstigere</a:t>
            </a:r>
            <a:r>
              <a:rPr lang="nb-NO" sz="1200" kern="1200" baseline="0" dirty="0" smtClean="0">
                <a:solidFill>
                  <a:schemeClr val="tx1"/>
                </a:solidFill>
                <a:effectLst/>
                <a:latin typeface="+mn-lt"/>
                <a:ea typeface="+mn-ea"/>
                <a:cs typeface="+mn-cs"/>
              </a:rPr>
              <a:t> for kommunen enn leie. Særlig gjelder det når kommunen må gi økonomisk støtte til høye husleier i det private markedet. </a:t>
            </a:r>
            <a:r>
              <a:rPr lang="nb-NO" sz="1200" kern="1200" dirty="0" smtClean="0">
                <a:solidFill>
                  <a:schemeClr val="tx1"/>
                </a:solidFill>
                <a:effectLst/>
                <a:latin typeface="+mn-lt"/>
                <a:ea typeface="+mn-ea"/>
                <a:cs typeface="+mn-cs"/>
              </a:rPr>
              <a:t>Dermed er utfordringen knyttet til hvordan unngå tap. Det handler om økonomisk veiledning og støtte. Det kan også være behov for styring av økonomien. Skulle det likevel gå galt er spørsmålet hvor unngå tap ved salg av boligen. Familien vil uansett ha behov for en bolig og kommunen vil ha et ansvar for å hjelpe familien. Da er det nærliggende å tenke at kommunen kjøper boligen og deretter leier den ut. Leietager kan være den aktuelle familien eller andre vanskeligstilte. Husbanken kan gi om lag 20 % av kjøpesummer i tilskudd til kommunen ved kjøp av utleiebolig. Det skal følgelig svært mye til for at familien som kjøpte boligen ikke får solgt den til en pris tilsvarende kjøpesummen med tillegg/fratrekk for markedsutviklingen. Med mindre boligmarkedet faller dramatisk vil familien få dekket kjøpesummen og kan innfri sine lån. For kommunen er risikoen tilnærmet null på utlån. Utfordringen for kommunen er avgrenset til at kommunen kan få en utleiebolig kommunen på kort sikt ikke hadde behov for. De fleste kommuner har behov for utleieboliger så i praksis er tapsrisikoen for kommunene helt marginal.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1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Mennesker</a:t>
            </a:r>
            <a:r>
              <a:rPr lang="nb-NO" baseline="0" dirty="0" smtClean="0"/>
              <a:t> er forskjellige. Samme person kan ha ulike utfordringer avhengig av hvilken situasjon man er i. Derfor er det viktig at kommunene har flere strategier for å bistå tilpasset situasjonen den enkelte er i. Med flere strategier og evne til å håndtere ulike situasjoner vil det også være mulig å med individuell tilnærming til hvordan </a:t>
            </a:r>
            <a:r>
              <a:rPr lang="nb-NO" baseline="0" dirty="0" err="1" smtClean="0"/>
              <a:t>bobehovet</a:t>
            </a:r>
            <a:r>
              <a:rPr lang="nb-NO" baseline="0" dirty="0" smtClean="0"/>
              <a:t> kan dekkes.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167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32</a:t>
            </a:fld>
            <a:endParaRPr lang="nb-NO"/>
          </a:p>
        </p:txBody>
      </p:sp>
    </p:spTree>
    <p:extLst>
      <p:ext uri="{BB962C8B-B14F-4D97-AF65-F5344CB8AC3E}">
        <p14:creationId xmlns:p14="http://schemas.microsoft.com/office/powerpoint/2010/main" val="109877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33</a:t>
            </a:fld>
            <a:endParaRPr lang="nb-NO"/>
          </a:p>
        </p:txBody>
      </p:sp>
    </p:spTree>
    <p:extLst>
      <p:ext uri="{BB962C8B-B14F-4D97-AF65-F5344CB8AC3E}">
        <p14:creationId xmlns:p14="http://schemas.microsoft.com/office/powerpoint/2010/main" val="1372361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34</a:t>
            </a:fld>
            <a:endParaRPr lang="nb-NO"/>
          </a:p>
        </p:txBody>
      </p:sp>
    </p:spTree>
    <p:extLst>
      <p:ext uri="{BB962C8B-B14F-4D97-AF65-F5344CB8AC3E}">
        <p14:creationId xmlns:p14="http://schemas.microsoft.com/office/powerpoint/2010/main" val="408504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35</a:t>
            </a:fld>
            <a:endParaRPr lang="nb-NO"/>
          </a:p>
        </p:txBody>
      </p:sp>
    </p:spTree>
    <p:extLst>
      <p:ext uri="{BB962C8B-B14F-4D97-AF65-F5344CB8AC3E}">
        <p14:creationId xmlns:p14="http://schemas.microsoft.com/office/powerpoint/2010/main" val="2010949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36</a:t>
            </a:fld>
            <a:endParaRPr lang="nb-NO"/>
          </a:p>
        </p:txBody>
      </p:sp>
    </p:spTree>
    <p:extLst>
      <p:ext uri="{BB962C8B-B14F-4D97-AF65-F5344CB8AC3E}">
        <p14:creationId xmlns:p14="http://schemas.microsoft.com/office/powerpoint/2010/main" val="2783481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37</a:t>
            </a:fld>
            <a:endParaRPr lang="nb-NO"/>
          </a:p>
        </p:txBody>
      </p:sp>
    </p:spTree>
    <p:extLst>
      <p:ext uri="{BB962C8B-B14F-4D97-AF65-F5344CB8AC3E}">
        <p14:creationId xmlns:p14="http://schemas.microsoft.com/office/powerpoint/2010/main" val="3145727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6BB3F-5381-469B-90DF-73756FA59B34}"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780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Midlene kan og skal brukes fleksibelt. Startlån kan for en person med inntekt som ung ufør utvides fra om lag 800.000 til nær 2 millioner kroner ved å bruke mulighetene fullt ut for forlenget avdragstid og fastrente. Med unntak av Oslo vil 2 millioner kroner være tilstrekkelig for å kjøpe en enkel bolig av nøktern standard for en person og samtidig ha nok penger igjen til livsopphold. I Oslo vil de fleste være avhengig av tilskudd i tillegg til startlånet for å kjøpe egen bolig. Etableringstilskudd er en god investering i verdighet, tilhørighet og balanse.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2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72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Hva som er årsaken til resultatforbedringer</a:t>
            </a:r>
            <a:r>
              <a:rPr lang="nb-NO" baseline="0" dirty="0" smtClean="0"/>
              <a:t> krever nærmere studier. En hypotese er at bolig-først tilnærmingen har virket positivt og bidratt til å redusere antall bostedsløse.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04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Kommuner arbeider planmessig. De senere årene har mange</a:t>
            </a:r>
            <a:r>
              <a:rPr lang="nb-NO" sz="1200" kern="1200" baseline="0" dirty="0" smtClean="0">
                <a:solidFill>
                  <a:schemeClr val="tx1"/>
                </a:solidFill>
                <a:effectLst/>
                <a:latin typeface="+mn-lt"/>
                <a:ea typeface="+mn-ea"/>
                <a:cs typeface="+mn-cs"/>
              </a:rPr>
              <a:t> kommuner utarbeidet boligsosiale temaplaner i samarbeid med Husbanken. Dermed settes boligsosialt arbeid på dagsorden politisk og administrativt i kommunen. Planene setter mål og angir retning. Gode planer utløser handling. Mange kommuner rapporterer om god fremgang og god måloppnåelse i det boligsosiale arbeidet.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En viktig tilbakemelding fra kommunene er behovet for at boligsosialt arbeid er forankret i overordnet planverk: i kommuneplanens samfunnsdel og arealdel. Det er nødvendig bl.a. for å forebygge at folk blir vanskeligstilte på boligmarkedet.</a:t>
            </a: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Penger er heller ikke problemet om du mangler bolig. Husbanken har i all hovedsak gitt kommunene de lån og tilskudd kommunene har bedt om. Det er derfor fullt mulig å fremskaffe en bolig til alle – også personer med rus- eller helseproblemer. Husbanken samarbeider tett med de største byene og de 60-70 største kommunene i landet gjennom programavtaler. Hvert år melder disse programkommunene inn sine behov i en egen melding – behovsmelding. Det gir Husbanken mulighet til å tildele eller holde av midler til kommunene gjennom året slik at kommunen vet hva de vil kunne få fra Husbanken. I fjor var midlene tilstrekkelige til å dekke etterspørselen fra kommunene. </a:t>
            </a:r>
          </a:p>
          <a:p>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30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Veiviseren er et verktøy for kommunene i bosetting av vanskeligstilte, integrering av flyktninger, tjenester til rusmiddelavhengige og i arbeidet knyttet til sårbare overganger fra fengsel, barnevern og helseinstitusjoner. Den vil gjennom sin formidling av kompetanse, digitale kurs, tilgang på sjekklister, maler, verktøy og steg-for-steg veiledning i arbeidsprosesser bidra til forenkling for kommunene og gi økt kvalitet i tjenester til brukerne. Veiviseren legger til rette for at det offentlige kan jobbe sammen og vektlegge sosial innovasjon i tjenesteutviklingen. Veiviseren inneholder faglig innhold fra i alt seks direktorater: Arbeids- og velferdsdirektoratet, Barne-, ungdoms- og familiedirektoratet, Integrerings- og </a:t>
            </a:r>
            <a:r>
              <a:rPr lang="nb-NO" sz="1200" kern="1200" dirty="0" err="1" smtClean="0">
                <a:solidFill>
                  <a:schemeClr val="tx1"/>
                </a:solidFill>
                <a:effectLst/>
                <a:latin typeface="+mn-lt"/>
                <a:ea typeface="+mn-ea"/>
                <a:cs typeface="+mn-cs"/>
              </a:rPr>
              <a:t>mangfoldsdirektoratet</a:t>
            </a:r>
            <a:r>
              <a:rPr lang="nb-NO" sz="1200" kern="1200" dirty="0" smtClean="0">
                <a:solidFill>
                  <a:schemeClr val="tx1"/>
                </a:solidFill>
                <a:effectLst/>
                <a:latin typeface="+mn-lt"/>
                <a:ea typeface="+mn-ea"/>
                <a:cs typeface="+mn-cs"/>
              </a:rPr>
              <a:t>, Husbanken og Kriminalomsorgsdirektoratet. </a:t>
            </a:r>
          </a:p>
          <a:p>
            <a:endParaRPr lang="nb-NO" dirty="0" smtClean="0">
              <a:latin typeface="Open Sans Light" panose="020B0306030504020204" pitchFamily="34" charset="0"/>
              <a:ea typeface="Open Sans Light" panose="020B0306030504020204" pitchFamily="34" charset="0"/>
              <a:cs typeface="Open Sans Light" panose="020B0306030504020204" pitchFamily="34" charset="0"/>
            </a:endParaRPr>
          </a:p>
          <a:p>
            <a:r>
              <a:rPr lang="nb-NO" dirty="0" smtClean="0">
                <a:latin typeface="Open Sans Light" panose="020B0306030504020204" pitchFamily="34" charset="0"/>
                <a:ea typeface="Open Sans Light" panose="020B0306030504020204" pitchFamily="34" charset="0"/>
                <a:cs typeface="Open Sans Light" panose="020B0306030504020204" pitchFamily="34" charset="0"/>
              </a:rPr>
              <a:t>Det største, og viktigste, tiltaket i Bolig for velferd</a:t>
            </a:r>
          </a:p>
          <a:p>
            <a:r>
              <a:rPr lang="nb-NO" dirty="0" smtClean="0">
                <a:latin typeface="Open Sans Light" panose="020B0306030504020204" pitchFamily="34" charset="0"/>
                <a:ea typeface="Open Sans Light" panose="020B0306030504020204" pitchFamily="34" charset="0"/>
                <a:cs typeface="Open Sans Light" panose="020B0306030504020204" pitchFamily="34" charset="0"/>
              </a:rPr>
              <a:t>Bred behovskartlegging over ønsket innhold hvor</a:t>
            </a:r>
            <a:r>
              <a:rPr lang="nb-NO" baseline="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nb-NO" dirty="0" smtClean="0">
                <a:latin typeface="Open Sans Light" panose="020B0306030504020204" pitchFamily="34" charset="0"/>
                <a:ea typeface="Open Sans Light" panose="020B0306030504020204" pitchFamily="34" charset="0"/>
                <a:cs typeface="Open Sans Light" panose="020B0306030504020204" pitchFamily="34" charset="0"/>
              </a:rPr>
              <a:t>over 800 personer har fått delta</a:t>
            </a:r>
            <a:r>
              <a:rPr lang="nb-NO" baseline="0" dirty="0" smtClean="0">
                <a:latin typeface="Open Sans Light" panose="020B0306030504020204" pitchFamily="34" charset="0"/>
                <a:ea typeface="Open Sans Light" panose="020B0306030504020204" pitchFamily="34" charset="0"/>
                <a:cs typeface="Open Sans Light" panose="020B0306030504020204" pitchFamily="34" charset="0"/>
              </a:rPr>
              <a:t> i en eller annen form</a:t>
            </a:r>
            <a:endParaRPr lang="nb-NO"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nb-NO"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nb-NO" dirty="0" smtClean="0">
                <a:latin typeface="Open Sans Light" panose="020B0306030504020204" pitchFamily="34" charset="0"/>
                <a:ea typeface="Open Sans Light" panose="020B0306030504020204" pitchFamily="34" charset="0"/>
                <a:cs typeface="Open Sans Light" panose="020B0306030504020204" pitchFamily="34" charset="0"/>
              </a:rPr>
              <a:t>Målgruppen er kommunene på strategisk og operativt nivå.</a:t>
            </a:r>
          </a:p>
          <a:p>
            <a:pPr marL="0" indent="0">
              <a:buNone/>
            </a:pPr>
            <a:r>
              <a:rPr lang="nb-NO" dirty="0" smtClean="0">
                <a:latin typeface="Open Sans Light" panose="020B0306030504020204" pitchFamily="34" charset="0"/>
                <a:ea typeface="Open Sans Light" panose="020B0306030504020204" pitchFamily="34" charset="0"/>
                <a:cs typeface="Open Sans Light" panose="020B0306030504020204" pitchFamily="34" charset="0"/>
              </a:rPr>
              <a:t>Relevant også for:</a:t>
            </a:r>
            <a:r>
              <a:rPr lang="nb-NO" baseline="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Direktoratene,</a:t>
            </a:r>
            <a:r>
              <a:rPr lang="nb-NO" sz="2400" baseline="0" dirty="0" smtClean="0">
                <a:latin typeface="Open Sans Light" panose="020B0306030504020204" pitchFamily="34" charset="0"/>
                <a:ea typeface="Open Sans Light" panose="020B0306030504020204" pitchFamily="34" charset="0"/>
                <a:cs typeface="Open Sans Light" panose="020B0306030504020204" pitchFamily="34" charset="0"/>
              </a:rPr>
              <a:t> f</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ylkesmannsembetene,</a:t>
            </a:r>
            <a:r>
              <a:rPr lang="nb-NO" sz="2400" baseline="0" dirty="0" smtClean="0">
                <a:latin typeface="Open Sans Light" panose="020B0306030504020204" pitchFamily="34" charset="0"/>
                <a:ea typeface="Open Sans Light" panose="020B0306030504020204" pitchFamily="34" charset="0"/>
                <a:cs typeface="Open Sans Light" panose="020B0306030504020204" pitchFamily="34" charset="0"/>
              </a:rPr>
              <a:t> s</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amarbeidspartnere,</a:t>
            </a:r>
            <a:r>
              <a:rPr lang="nb-NO" sz="2400" baseline="0" dirty="0" smtClean="0">
                <a:latin typeface="Open Sans Light" panose="020B0306030504020204" pitchFamily="34" charset="0"/>
                <a:ea typeface="Open Sans Light" panose="020B0306030504020204" pitchFamily="34" charset="0"/>
                <a:cs typeface="Open Sans Light" panose="020B0306030504020204" pitchFamily="34" charset="0"/>
              </a:rPr>
              <a:t> b</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rukerorganisasjoner</a:t>
            </a:r>
            <a:r>
              <a:rPr lang="nb-NO" sz="2400" baseline="0" dirty="0" smtClean="0">
                <a:latin typeface="Open Sans Light" panose="020B0306030504020204" pitchFamily="34" charset="0"/>
                <a:ea typeface="Open Sans Light" panose="020B0306030504020204" pitchFamily="34" charset="0"/>
                <a:cs typeface="Open Sans Light" panose="020B0306030504020204" pitchFamily="34" charset="0"/>
              </a:rPr>
              <a:t> og </a:t>
            </a:r>
            <a:r>
              <a:rPr lang="nb-NO" sz="2400" dirty="0" smtClean="0">
                <a:latin typeface="Open Sans Light" panose="020B0306030504020204" pitchFamily="34" charset="0"/>
                <a:ea typeface="Open Sans Light" panose="020B0306030504020204" pitchFamily="34" charset="0"/>
                <a:cs typeface="Open Sans Light" panose="020B0306030504020204" pitchFamily="34" charset="0"/>
              </a:rPr>
              <a:t>andre aktører</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794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Gevinster:</a:t>
            </a:r>
          </a:p>
          <a:p>
            <a:endParaRPr lang="nb-NO" dirty="0"/>
          </a:p>
          <a:p>
            <a:pPr marL="171450" indent="-171450">
              <a:buFont typeface="Arial" panose="020B0604020202020204" pitchFamily="34" charset="0"/>
              <a:buChar char="•"/>
            </a:pPr>
            <a:r>
              <a:rPr lang="nb-NO" dirty="0"/>
              <a:t>Bostøtte, totalt potensiale 40 000 timer, vel 20 årsverk</a:t>
            </a:r>
          </a:p>
          <a:p>
            <a:pPr marL="171450" indent="-171450">
              <a:buFont typeface="Arial" panose="020B0604020202020204" pitchFamily="34" charset="0"/>
              <a:buChar char="•"/>
            </a:pPr>
            <a:r>
              <a:rPr lang="nb-NO" dirty="0"/>
              <a:t>Startlån e-søknad og nytt saksbehandlingssystem, totalt potensiale 42 000 timer, vel 20 årsverk</a:t>
            </a:r>
          </a:p>
          <a:p>
            <a:pPr marL="171450" indent="-171450">
              <a:buFont typeface="Arial" panose="020B0604020202020204" pitchFamily="34" charset="0"/>
              <a:buChar char="•"/>
            </a:pPr>
            <a:endParaRPr lang="nb-NO" dirty="0"/>
          </a:p>
          <a:p>
            <a:r>
              <a:rPr lang="nb-NO" dirty="0"/>
              <a:t>Vi har følgende digitale andeler per juni 2017:</a:t>
            </a:r>
          </a:p>
          <a:p>
            <a:r>
              <a:rPr lang="nb-NO" dirty="0"/>
              <a:t>E- søknad startlån 57 pst mot mål om 50 pst</a:t>
            </a:r>
          </a:p>
          <a:p>
            <a:r>
              <a:rPr lang="nb-NO" dirty="0"/>
              <a:t>E – </a:t>
            </a:r>
            <a:r>
              <a:rPr lang="nb-NO" dirty="0" err="1"/>
              <a:t>sølnad</a:t>
            </a:r>
            <a:r>
              <a:rPr lang="nb-NO" dirty="0"/>
              <a:t> bostøtte 43 pst mot mål om 45 pst.</a:t>
            </a:r>
          </a:p>
          <a:p>
            <a:endParaRPr lang="nb-NO" dirty="0"/>
          </a:p>
          <a:p>
            <a:endParaRPr lang="nb-NO" dirty="0"/>
          </a:p>
          <a:p>
            <a:r>
              <a:rPr lang="nb-NO" dirty="0"/>
              <a:t>Innføring av faktisk inntekt  gir 50 </a:t>
            </a:r>
            <a:r>
              <a:rPr lang="nb-NO" dirty="0" err="1"/>
              <a:t>mill</a:t>
            </a:r>
            <a:r>
              <a:rPr lang="nb-NO" dirty="0"/>
              <a:t> kroner reduksjon av utbetaling i bostøtte og at rundt 100 </a:t>
            </a:r>
            <a:r>
              <a:rPr lang="nb-NO" dirty="0" err="1"/>
              <a:t>mill</a:t>
            </a:r>
            <a:r>
              <a:rPr lang="nb-NO" dirty="0"/>
              <a:t> kroner blir riktig utbetalt i forhold til tidligere.</a:t>
            </a:r>
          </a:p>
          <a:p>
            <a:endParaRPr lang="nb-NO" dirty="0"/>
          </a:p>
          <a:p>
            <a:r>
              <a:rPr lang="nb-NO" dirty="0"/>
              <a:t>Nytt system for analyse og rapportering gir ikke innsparing, men betydelig bedre kvalitet på analysene.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303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207ABE9-986B-4E78-A7D2-DCAA735EBBE9}" type="slidenum">
              <a:rPr lang="nb-NO" smtClean="0"/>
              <a:t>44</a:t>
            </a:fld>
            <a:endParaRPr lang="nb-NO"/>
          </a:p>
        </p:txBody>
      </p:sp>
    </p:spTree>
    <p:extLst>
      <p:ext uri="{BB962C8B-B14F-4D97-AF65-F5344CB8AC3E}">
        <p14:creationId xmlns:p14="http://schemas.microsoft.com/office/powerpoint/2010/main" val="738071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53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Erfaringene fra de siste årene har bidratt til at Husbanken har prioritert styrking av rutiner og kontroll i egen virksomhet. Vi har fått gjennomført en grundig risikoanalyse og gjennomfører et stort prosjekt i løpet av første kvartal som gjør oss betydelig bedre rustet til å avverge fremtidige forsøk på svindel.</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smtClean="0"/>
              <a:t>Vi vurderer risikoen til å være størst i tiknytning til private selskaper, og det er der vi legger inn den tyngste innsatsen i denne omgang.</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smtClean="0"/>
              <a:t>Men som Boligbyggsaken har vist, er heller ikke samarbeidet med kommunene risikofritt. Vi vil skjerpe rutinene for saksbehandling av kommunale søknader også, basert på gode systemer for risikovurdering. Men vi forventer samtidig at kommunene tar sin del av jobben og sørger for god kontroll og forsvarlig forvaltning av fellesskapets midler.</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7D63F-C418-4904-B8B7-8BA98297857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51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41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57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viktig at det er </a:t>
            </a:r>
            <a:r>
              <a:rPr lang="nb-NO" b="1" dirty="0"/>
              <a:t>balanse i boligmarkedet.</a:t>
            </a:r>
            <a:r>
              <a:rPr lang="nb-NO" dirty="0"/>
              <a:t> Husbanken supplerer både på tilbuds- og etterspørselssiden gjennom å</a:t>
            </a:r>
          </a:p>
          <a:p>
            <a:r>
              <a:rPr lang="nb-NO" dirty="0"/>
              <a:t> </a:t>
            </a:r>
          </a:p>
          <a:p>
            <a:pPr marL="171450" lvl="0" indent="-171450">
              <a:buFont typeface="Arial" panose="020B0604020202020204" pitchFamily="34" charset="0"/>
              <a:buChar char="•"/>
            </a:pPr>
            <a:r>
              <a:rPr lang="nb-NO" dirty="0"/>
              <a:t>forsyne markedet med boliger til grupper som trenger bistand (</a:t>
            </a:r>
            <a:r>
              <a:rPr lang="nb-NO" dirty="0" err="1"/>
              <a:t>grunnlån</a:t>
            </a:r>
            <a:r>
              <a:rPr lang="nb-NO" dirty="0"/>
              <a:t>, tilskudd til utleieboliger, investeringstilskudd til omsorgsboliger og studentboligtilskudd)</a:t>
            </a:r>
          </a:p>
          <a:p>
            <a:pPr marL="171450" lvl="0" indent="-171450">
              <a:buFont typeface="Arial" panose="020B0604020202020204" pitchFamily="34" charset="0"/>
              <a:buChar char="•"/>
            </a:pPr>
            <a:r>
              <a:rPr lang="nb-NO" dirty="0"/>
              <a:t>styrke etterspørselen til grupper som trenger bistand (startlån, bostøtte og tilskudd til etablering)</a:t>
            </a:r>
          </a:p>
          <a:p>
            <a:pPr marL="171450" lvl="0" indent="-171450">
              <a:buFont typeface="Arial" panose="020B0604020202020204" pitchFamily="34" charset="0"/>
              <a:buChar char="•"/>
            </a:pPr>
            <a:endParaRPr lang="nb-NO" dirty="0"/>
          </a:p>
          <a:p>
            <a:r>
              <a:rPr lang="nb-NO" b="1" dirty="0"/>
              <a:t>Tilskudd til utleieboliger </a:t>
            </a:r>
            <a:r>
              <a:rPr lang="nb-NO" dirty="0"/>
              <a:t>har vært rekordstort  i sammenheng med </a:t>
            </a:r>
            <a:r>
              <a:rPr lang="nb-NO" dirty="0" err="1"/>
              <a:t>flyktningekrisen</a:t>
            </a:r>
            <a:r>
              <a:rPr lang="nb-NO" dirty="0"/>
              <a:t>. 2016 tallet på 1998 var nær fordobling fra tidligere. 2017-tallet er på 1 330 </a:t>
            </a:r>
            <a:r>
              <a:rPr lang="nb-NO" dirty="0" err="1"/>
              <a:t>boligr</a:t>
            </a:r>
            <a:r>
              <a:rPr lang="nb-NO" dirty="0"/>
              <a:t>.</a:t>
            </a:r>
          </a:p>
          <a:p>
            <a:endParaRPr lang="nb-NO" dirty="0"/>
          </a:p>
          <a:p>
            <a:r>
              <a:rPr lang="nb-NO" dirty="0"/>
              <a:t>Husbanken finansierte 3 180 nye boliger i 2017 med nær 7 </a:t>
            </a:r>
            <a:r>
              <a:rPr lang="nb-NO" dirty="0" err="1"/>
              <a:t>mrd</a:t>
            </a:r>
            <a:r>
              <a:rPr lang="nb-NO" dirty="0"/>
              <a:t> kroner i </a:t>
            </a:r>
            <a:r>
              <a:rPr lang="nb-NO" dirty="0" err="1"/>
              <a:t>grunnlån</a:t>
            </a:r>
            <a:r>
              <a:rPr lang="nb-NO" dirty="0"/>
              <a:t>.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D236-C093-4D89-AC84-7B065AB91C7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9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 meg også minne dere om</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A705-CA73-4548-9B47-CFA1805CD8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1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NIBR 2014:16</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(mer astma og luftveissykdommer)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smtClean="0">
                <a:latin typeface="Arial"/>
                <a:cs typeface="Arial"/>
              </a:rPr>
              <a:t>Ringvirkninger i familiens liv</a:t>
            </a:r>
          </a:p>
          <a:p>
            <a:r>
              <a:rPr lang="nb-NO" dirty="0" smtClean="0">
                <a:solidFill>
                  <a:schemeClr val="tx1"/>
                </a:solidFill>
                <a:latin typeface="Arial" panose="020B0604020202020204" pitchFamily="34" charset="0"/>
                <a:cs typeface="Arial" panose="020B0604020202020204" pitchFamily="34" charset="0"/>
              </a:rPr>
              <a:t>Bekymringer </a:t>
            </a:r>
            <a:r>
              <a:rPr lang="nb-NO" dirty="0" err="1" smtClean="0">
                <a:solidFill>
                  <a:schemeClr val="tx1"/>
                </a:solidFill>
                <a:latin typeface="Arial" panose="020B0604020202020204" pitchFamily="34" charset="0"/>
                <a:cs typeface="Arial" panose="020B0604020202020204" pitchFamily="34" charset="0"/>
              </a:rPr>
              <a:t>mht</a:t>
            </a:r>
            <a:r>
              <a:rPr lang="nb-NO" dirty="0" smtClean="0">
                <a:solidFill>
                  <a:schemeClr val="tx1"/>
                </a:solidFill>
                <a:latin typeface="Arial" panose="020B0604020202020204" pitchFamily="34" charset="0"/>
                <a:cs typeface="Arial" panose="020B0604020202020204" pitchFamily="34" charset="0"/>
              </a:rPr>
              <a:t> barnas helseproblemer </a:t>
            </a:r>
          </a:p>
          <a:p>
            <a:r>
              <a:rPr lang="nb-NO" dirty="0" smtClean="0">
                <a:solidFill>
                  <a:schemeClr val="tx1"/>
                </a:solidFill>
                <a:latin typeface="Arial" panose="020B0604020202020204" pitchFamily="34" charset="0"/>
                <a:cs typeface="Arial" panose="020B0604020202020204" pitchFamily="34" charset="0"/>
              </a:rPr>
              <a:t>Barna kan ikke ta med venner hjem </a:t>
            </a:r>
            <a:r>
              <a:rPr lang="nb-NO" dirty="0" err="1" smtClean="0">
                <a:solidFill>
                  <a:schemeClr val="tx1"/>
                </a:solidFill>
                <a:latin typeface="Arial" panose="020B0604020202020204" pitchFamily="34" charset="0"/>
                <a:cs typeface="Arial" panose="020B0604020202020204" pitchFamily="34" charset="0"/>
              </a:rPr>
              <a:t>pga</a:t>
            </a:r>
            <a:r>
              <a:rPr lang="nb-NO" dirty="0" smtClean="0">
                <a:solidFill>
                  <a:schemeClr val="tx1"/>
                </a:solidFill>
                <a:latin typeface="Arial" panose="020B0604020202020204" pitchFamily="34" charset="0"/>
                <a:cs typeface="Arial" panose="020B0604020202020204" pitchFamily="34" charset="0"/>
              </a:rPr>
              <a:t> trangboddhet</a:t>
            </a:r>
          </a:p>
          <a:p>
            <a:r>
              <a:rPr lang="nb-NO" dirty="0" smtClean="0">
                <a:solidFill>
                  <a:schemeClr val="tx1"/>
                </a:solidFill>
                <a:latin typeface="Arial" panose="020B0604020202020204" pitchFamily="34" charset="0"/>
                <a:cs typeface="Arial" panose="020B0604020202020204" pitchFamily="34" charset="0"/>
              </a:rPr>
              <a:t>Utfordringer </a:t>
            </a:r>
            <a:r>
              <a:rPr lang="nb-NO" dirty="0" err="1" smtClean="0">
                <a:solidFill>
                  <a:schemeClr val="tx1"/>
                </a:solidFill>
                <a:latin typeface="Arial" panose="020B0604020202020204" pitchFamily="34" charset="0"/>
                <a:cs typeface="Arial" panose="020B0604020202020204" pitchFamily="34" charset="0"/>
              </a:rPr>
              <a:t>pga</a:t>
            </a:r>
            <a:r>
              <a:rPr lang="nb-NO" dirty="0" smtClean="0">
                <a:solidFill>
                  <a:schemeClr val="tx1"/>
                </a:solidFill>
                <a:latin typeface="Arial" panose="020B0604020202020204" pitchFamily="34" charset="0"/>
                <a:cs typeface="Arial" panose="020B0604020202020204" pitchFamily="34" charset="0"/>
              </a:rPr>
              <a:t> flyttinger</a:t>
            </a:r>
          </a:p>
          <a:p>
            <a:pPr lvl="1"/>
            <a:r>
              <a:rPr lang="nb-NO" sz="2000" dirty="0" smtClean="0">
                <a:solidFill>
                  <a:schemeClr val="tx1"/>
                </a:solidFill>
                <a:latin typeface="Arial" panose="020B0604020202020204" pitchFamily="34" charset="0"/>
                <a:cs typeface="Arial" panose="020B0604020202020204" pitchFamily="34" charset="0"/>
              </a:rPr>
              <a:t>Skolebytte</a:t>
            </a:r>
          </a:p>
          <a:p>
            <a:pPr lvl="1"/>
            <a:r>
              <a:rPr lang="nb-NO" sz="2000" dirty="0" smtClean="0">
                <a:solidFill>
                  <a:schemeClr val="tx1"/>
                </a:solidFill>
                <a:latin typeface="Arial" panose="020B0604020202020204" pitchFamily="34" charset="0"/>
                <a:cs typeface="Arial" panose="020B0604020202020204" pitchFamily="34" charset="0"/>
              </a:rPr>
              <a:t>Behov for å etablere nye vennskap på nytt sted </a:t>
            </a:r>
          </a:p>
          <a:p>
            <a:pPr lvl="1"/>
            <a:r>
              <a:rPr lang="nb-NO" sz="2000" dirty="0" smtClean="0">
                <a:solidFill>
                  <a:schemeClr val="tx1"/>
                </a:solidFill>
                <a:latin typeface="Arial" panose="020B0604020202020204" pitchFamily="34" charset="0"/>
                <a:cs typeface="Arial" panose="020B0604020202020204" pitchFamily="34" charset="0"/>
              </a:rPr>
              <a:t>Avbrudd i skolegang kan føre til dårligere prestasjoner</a:t>
            </a:r>
          </a:p>
          <a:p>
            <a:pPr lvl="1"/>
            <a:r>
              <a:rPr lang="nb-NO" sz="2000" dirty="0" smtClean="0">
                <a:solidFill>
                  <a:schemeClr val="tx1"/>
                </a:solidFill>
                <a:latin typeface="Arial" panose="020B0604020202020204" pitchFamily="34" charset="0"/>
                <a:cs typeface="Arial" panose="020B0604020202020204" pitchFamily="34" charset="0"/>
              </a:rPr>
              <a:t>Nytt boområde kan føre til utrygghet</a:t>
            </a:r>
          </a:p>
          <a:p>
            <a:endParaRPr lang="nb-NO" dirty="0"/>
          </a:p>
        </p:txBody>
      </p:sp>
      <p:sp>
        <p:nvSpPr>
          <p:cNvPr id="4" name="Plassholder for bunn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ssholder for lysbil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66AA8-9F0A-409E-93D1-61C59C9F81B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12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b-NO" altLang="nb-NO" smtClean="0"/>
          </a:p>
        </p:txBody>
      </p:sp>
      <p:sp>
        <p:nvSpPr>
          <p:cNvPr id="655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EE3CA-03F0-481E-98AC-423928548874}"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4394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Master" Target="../slideMasters/slideMaster2.xml"/><Relationship Id="rId4" Type="http://schemas.openxmlformats.org/officeDocument/2006/relationships/image" Target="../media/image6.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Master" Target="../slideMasters/slideMaster4.xml"/><Relationship Id="rId4" Type="http://schemas.openxmlformats.org/officeDocument/2006/relationships/image" Target="../media/image6.gi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Master" Target="../slideMasters/slideMaster4.xml"/><Relationship Id="rId4" Type="http://schemas.openxmlformats.org/officeDocument/2006/relationships/image" Target="../media/image6.gi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Master" Target="../slideMasters/slideMaster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6.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10" name="Picture 9" descr="Lys-bakgrunn-til-for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tel 1"/>
          <p:cNvSpPr>
            <a:spLocks noGrp="1"/>
          </p:cNvSpPr>
          <p:nvPr>
            <p:ph type="ctrTitle" hasCustomPrompt="1"/>
          </p:nvPr>
        </p:nvSpPr>
        <p:spPr>
          <a:xfrm>
            <a:off x="0" y="2819400"/>
            <a:ext cx="12192000" cy="914400"/>
          </a:xfrm>
          <a:prstGeom prst="rect">
            <a:avLst/>
          </a:prstGeom>
        </p:spPr>
        <p:txBody>
          <a:bodyPr/>
          <a:lstStyle>
            <a:lvl1pPr>
              <a:defRPr b="1" i="0">
                <a:solidFill>
                  <a:schemeClr val="tx2"/>
                </a:solidFill>
                <a:latin typeface="Arial"/>
                <a:cs typeface="Arial"/>
              </a:defRPr>
            </a:lvl1pPr>
          </a:lstStyle>
          <a:p>
            <a:r>
              <a:rPr lang="nb-NO" dirty="0" smtClean="0"/>
              <a:t>Klikk for å legge til en tittel</a:t>
            </a:r>
            <a:endParaRPr lang="nb-NO" dirty="0"/>
          </a:p>
        </p:txBody>
      </p:sp>
      <p:sp>
        <p:nvSpPr>
          <p:cNvPr id="6" name="Undertittel 2"/>
          <p:cNvSpPr>
            <a:spLocks noGrp="1"/>
          </p:cNvSpPr>
          <p:nvPr>
            <p:ph type="subTitle" idx="1" hasCustomPrompt="1"/>
          </p:nvPr>
        </p:nvSpPr>
        <p:spPr>
          <a:xfrm>
            <a:off x="0" y="3886200"/>
            <a:ext cx="12192000" cy="1676400"/>
          </a:xfrm>
          <a:prstGeom prst="rect">
            <a:avLst/>
          </a:prstGeo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legge til en undertittel</a:t>
            </a:r>
            <a:endParaRPr lang="nb-NO" dirty="0"/>
          </a:p>
        </p:txBody>
      </p:sp>
      <p:pic>
        <p:nvPicPr>
          <p:cNvPr id="8" name="Picture 7"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800" y="378976"/>
            <a:ext cx="3352800" cy="814824"/>
          </a:xfrm>
          <a:prstGeom prst="rect">
            <a:avLst/>
          </a:prstGeom>
        </p:spPr>
      </p:pic>
    </p:spTree>
    <p:extLst>
      <p:ext uri="{BB962C8B-B14F-4D97-AF65-F5344CB8AC3E}">
        <p14:creationId xmlns:p14="http://schemas.microsoft.com/office/powerpoint/2010/main" val="14255264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1" name="Rectangle 10"/>
          <p:cNvSpPr>
            <a:spLocks noGrp="1"/>
          </p:cNvSpPr>
          <p:nvPr>
            <p:ph type="pic" sz="quarter" idx="31" hasCustomPrompt="1"/>
          </p:nvPr>
        </p:nvSpPr>
        <p:spPr>
          <a:xfrm>
            <a:off x="0" y="1196752"/>
            <a:ext cx="12192000" cy="4824536"/>
          </a:xfrm>
          <a:prstGeom prst="rect">
            <a:avLst/>
          </a:prstGeom>
          <a:noFill/>
          <a:effectLst>
            <a:outerShdw blurRad="50800" dist="38100" dir="2700000" algn="tl" rotWithShape="0">
              <a:prstClr val="black">
                <a:alpha val="40000"/>
              </a:prstClr>
            </a:outerShdw>
          </a:effectLst>
        </p:spPr>
        <p:txBody>
          <a:bodyPr anchor="ctr" anchorCtr="0"/>
          <a:lstStyle>
            <a:lvl1pPr marL="0" indent="0" algn="ctr">
              <a:buNone/>
              <a:defRPr sz="2000">
                <a:solidFill>
                  <a:schemeClr val="accent1"/>
                </a:solidFill>
              </a:defRPr>
            </a:lvl1pPr>
            <a:extLst/>
          </a:lstStyle>
          <a:p>
            <a:r>
              <a:rPr kumimoji="0" lang="nb-NO" dirty="0" smtClean="0"/>
              <a:t>Sett inn et bilde</a:t>
            </a:r>
            <a:endParaRPr kumimoji="0" lang="nb-NO" dirty="0"/>
          </a:p>
        </p:txBody>
      </p:sp>
      <p:cxnSp>
        <p:nvCxnSpPr>
          <p:cNvPr id="11" name="Rett linje 10"/>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2" name="TekstSylinder 11"/>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6" name="Rett linje 15"/>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7" name="Rett linje 16"/>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30" name="Undertittel 2"/>
          <p:cNvSpPr>
            <a:spLocks noGrp="1"/>
          </p:cNvSpPr>
          <p:nvPr>
            <p:ph type="subTitle" idx="13" hasCustomPrompt="1"/>
          </p:nvPr>
        </p:nvSpPr>
        <p:spPr>
          <a:xfrm>
            <a:off x="288000" y="504000"/>
            <a:ext cx="11856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
        <p:nvSpPr>
          <p:cNvPr id="7" name="Plassholder for tekst 6"/>
          <p:cNvSpPr>
            <a:spLocks noGrp="1"/>
          </p:cNvSpPr>
          <p:nvPr>
            <p:ph type="body" sz="quarter" idx="32"/>
          </p:nvPr>
        </p:nvSpPr>
        <p:spPr>
          <a:xfrm>
            <a:off x="407680" y="6021288"/>
            <a:ext cx="11616640" cy="576064"/>
          </a:xfrm>
          <a:prstGeom prst="rect">
            <a:avLst/>
          </a:prstGeom>
        </p:spPr>
        <p:txBody>
          <a:bodyPr lIns="0"/>
          <a:lstStyle>
            <a:lvl1pPr>
              <a:defRPr lang="nb-NO" sz="1400" b="0" kern="900" cap="none" spc="0" baseline="0" dirty="0" smtClean="0">
                <a:ln>
                  <a:noFill/>
                </a:ln>
                <a:solidFill>
                  <a:srgbClr val="4E6172"/>
                </a:solidFill>
                <a:effectLst/>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pPr>
            <a:r>
              <a:rPr lang="nb-NO" dirty="0" smtClean="0"/>
              <a:t>Klikk for å redigere tekststiler i malen</a:t>
            </a:r>
          </a:p>
        </p:txBody>
      </p:sp>
    </p:spTree>
    <p:extLst>
      <p:ext uri="{BB962C8B-B14F-4D97-AF65-F5344CB8AC3E}">
        <p14:creationId xmlns:p14="http://schemas.microsoft.com/office/powerpoint/2010/main" val="15533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cxnSp>
        <p:nvCxnSpPr>
          <p:cNvPr id="13" name="Rett linje 12"/>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4" name="TekstSylinder 13"/>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6" name="Rett linje 15"/>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7" name="Rett linje 16"/>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29"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800" kern="1200" dirty="0" smtClean="0">
                <a:solidFill>
                  <a:schemeClr val="tx1"/>
                </a:solidFill>
                <a:latin typeface="Arial"/>
                <a:ea typeface="+mn-ea"/>
                <a:cs typeface="Arial"/>
              </a:defRPr>
            </a:lvl1pPr>
            <a:lvl2pPr marL="720000" indent="-285750">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pic>
        <p:nvPicPr>
          <p:cNvPr id="30" name="Bild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9"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3"/>
              </a:buBlip>
              <a:defRPr lang="nb-NO" sz="2800" kern="1200" dirty="0" smtClean="0">
                <a:solidFill>
                  <a:schemeClr val="tx1"/>
                </a:solidFill>
                <a:latin typeface="Arial"/>
                <a:ea typeface="+mn-ea"/>
                <a:cs typeface="Arial"/>
              </a:defRPr>
            </a:lvl1pPr>
            <a:lvl2pPr marL="720000" indent="-285750" algn="l" defTabSz="914400" rtl="0" eaLnBrk="1" latinLnBrk="0" hangingPunct="1">
              <a:spcBef>
                <a:spcPct val="20000"/>
              </a:spcBef>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sp>
        <p:nvSpPr>
          <p:cNvPr id="11" name="Undertittel 2"/>
          <p:cNvSpPr>
            <a:spLocks noGrp="1"/>
          </p:cNvSpPr>
          <p:nvPr>
            <p:ph type="subTitle" idx="13" hasCustomPrompt="1"/>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Tree>
    <p:extLst>
      <p:ext uri="{BB962C8B-B14F-4D97-AF65-F5344CB8AC3E}">
        <p14:creationId xmlns:p14="http://schemas.microsoft.com/office/powerpoint/2010/main" val="225205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vert="horz"/>
          <a:lstStyle>
            <a:lvl1pPr algn="l">
              <a:defRPr sz="3200">
                <a:solidFill>
                  <a:srgbClr val="4E6172"/>
                </a:solidFill>
                <a:latin typeface="Arial"/>
                <a:cs typeface="Arial"/>
              </a:defRPr>
            </a:lvl1p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63844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cxnSp>
        <p:nvCxnSpPr>
          <p:cNvPr id="13" name="Rett linje 12"/>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4" name="TekstSylinder 13"/>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6" name="Rett linje 15"/>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7" name="Rett linje 16"/>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pic>
        <p:nvPicPr>
          <p:cNvPr id="30" name="Bild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2"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000" kern="1200" dirty="0" smtClean="0">
                <a:solidFill>
                  <a:schemeClr val="tx1">
                    <a:lumMod val="50000"/>
                    <a:lumOff val="50000"/>
                  </a:schemeClr>
                </a:solidFill>
                <a:latin typeface="+mn-lt"/>
                <a:ea typeface="+mn-ea"/>
                <a:cs typeface="+mn-cs"/>
              </a:defRPr>
            </a:lvl1pPr>
            <a:lvl2pPr marL="720000" indent="-285750">
              <a:buClr>
                <a:srgbClr val="008EC0"/>
              </a:buClr>
              <a:buFontTx/>
              <a:buBlip>
                <a:blip r:embed="rId4"/>
              </a:buBlip>
              <a:defRPr lang="nb-NO" sz="1800" kern="1200" dirty="0" smtClean="0">
                <a:solidFill>
                  <a:schemeClr val="tx1">
                    <a:lumMod val="50000"/>
                    <a:lumOff val="50000"/>
                  </a:schemeClr>
                </a:solidFill>
                <a:latin typeface="+mn-lt"/>
                <a:ea typeface="+mn-ea"/>
                <a:cs typeface="+mn-cs"/>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1600" kern="500" baseline="0" dirty="0" smtClean="0">
                <a:solidFill>
                  <a:schemeClr val="tx1">
                    <a:lumMod val="50000"/>
                    <a:lumOff val="50000"/>
                  </a:schemeClr>
                </a:solidFill>
                <a:latin typeface="+mn-lt"/>
                <a:ea typeface="+mn-ea"/>
                <a:cs typeface="+mn-cs"/>
              </a:defRPr>
            </a:lvl4pPr>
          </a:lstStyle>
          <a:p>
            <a:pPr marL="342900" lvl="0" indent="-342900" algn="l" defTabSz="914400" rtl="0" eaLnBrk="1" latinLnBrk="0" hangingPunct="1">
              <a:spcBef>
                <a:spcPct val="20000"/>
              </a:spcBef>
              <a:buSzPct val="111000"/>
              <a:buFontTx/>
              <a:buBlip>
                <a:blip r:embed="rId4"/>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4"/>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sp>
        <p:nvSpPr>
          <p:cNvPr id="18"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4"/>
              </a:buBlip>
              <a:defRPr lang="nb-NO" sz="2000" kern="1200" dirty="0" smtClean="0">
                <a:solidFill>
                  <a:schemeClr val="tx1">
                    <a:lumMod val="50000"/>
                    <a:lumOff val="50000"/>
                  </a:schemeClr>
                </a:solidFill>
                <a:latin typeface="+mn-lt"/>
                <a:ea typeface="+mn-ea"/>
                <a:cs typeface="+mn-cs"/>
              </a:defRPr>
            </a:lvl1pPr>
            <a:lvl2pPr marL="720000" indent="-285750" algn="l" defTabSz="914400" rtl="0" eaLnBrk="1" latinLnBrk="0" hangingPunct="1">
              <a:spcBef>
                <a:spcPct val="20000"/>
              </a:spcBef>
              <a:buClr>
                <a:srgbClr val="008EC0"/>
              </a:buClr>
              <a:buFontTx/>
              <a:buBlip>
                <a:blip r:embed="rId4"/>
              </a:buBlip>
              <a:defRPr lang="nb-NO" sz="1800" kern="1200" dirty="0" smtClean="0">
                <a:solidFill>
                  <a:schemeClr val="tx1">
                    <a:lumMod val="50000"/>
                    <a:lumOff val="50000"/>
                  </a:schemeClr>
                </a:solidFill>
                <a:latin typeface="+mn-lt"/>
                <a:ea typeface="+mn-ea"/>
                <a:cs typeface="+mn-cs"/>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1600" kern="500" baseline="0" dirty="0" smtClean="0">
                <a:solidFill>
                  <a:schemeClr val="tx1">
                    <a:lumMod val="50000"/>
                    <a:lumOff val="50000"/>
                  </a:schemeClr>
                </a:solidFill>
                <a:latin typeface="+mn-lt"/>
                <a:ea typeface="+mn-ea"/>
                <a:cs typeface="+mn-cs"/>
              </a:defRPr>
            </a:lvl4pPr>
          </a:lstStyle>
          <a:p>
            <a:pPr marL="342900" lvl="0" indent="-342900" algn="l" defTabSz="914400" rtl="0" eaLnBrk="1" latinLnBrk="0" hangingPunct="1">
              <a:spcBef>
                <a:spcPct val="20000"/>
              </a:spcBef>
              <a:buSzPct val="111000"/>
              <a:buFontTx/>
              <a:buBlip>
                <a:blip r:embed="rId4"/>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4"/>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sp>
        <p:nvSpPr>
          <p:cNvPr id="21" name="Undertittel 2"/>
          <p:cNvSpPr>
            <a:spLocks noGrp="1"/>
          </p:cNvSpPr>
          <p:nvPr>
            <p:ph type="subTitle" idx="13" hasCustomPrompt="1"/>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2000" b="1" kern="1200" dirty="0" smtClean="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Tree>
    <p:extLst>
      <p:ext uri="{BB962C8B-B14F-4D97-AF65-F5344CB8AC3E}">
        <p14:creationId xmlns:p14="http://schemas.microsoft.com/office/powerpoint/2010/main" val="3842324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ddrett tekst">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cxnSp>
        <p:nvCxnSpPr>
          <p:cNvPr id="11" name="Rett linje 10"/>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2" name="TekstSylinder 11"/>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4" name="Rett linje 13"/>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5" name="Rett linje 14"/>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17" name="Plassholder for innhold 2"/>
          <p:cNvSpPr>
            <a:spLocks noGrp="1"/>
          </p:cNvSpPr>
          <p:nvPr>
            <p:ph idx="1"/>
          </p:nvPr>
        </p:nvSpPr>
        <p:spPr>
          <a:xfrm>
            <a:off x="335360" y="1556792"/>
            <a:ext cx="11521280" cy="4410985"/>
          </a:xfrm>
          <a:prstGeom prst="rect">
            <a:avLst/>
          </a:prstGeom>
        </p:spPr>
        <p:txBody>
          <a:bodyPr vert="vert"/>
          <a:lstStyle>
            <a:lvl1pPr marL="342900" indent="-342900">
              <a:buSzPct val="111000"/>
              <a:buFontTx/>
              <a:buBlip>
                <a:blip r:embed="rId4"/>
              </a:buBlip>
              <a:defRPr sz="2000">
                <a:solidFill>
                  <a:schemeClr val="tx1">
                    <a:lumMod val="50000"/>
                    <a:lumOff val="50000"/>
                  </a:schemeClr>
                </a:solidFill>
              </a:defRPr>
            </a:lvl1pPr>
            <a:lvl2pPr marL="742950" indent="-285750">
              <a:buClr>
                <a:srgbClr val="008EC0"/>
              </a:buClr>
              <a:buFontTx/>
              <a:buBlip>
                <a:blip r:embed="rId4"/>
              </a:buBlip>
              <a:defRPr sz="1800">
                <a:solidFill>
                  <a:schemeClr val="tx1">
                    <a:lumMod val="50000"/>
                    <a:lumOff val="50000"/>
                  </a:schemeClr>
                </a:solidFil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sz="1600" kern="500" baseline="0">
                <a:solidFill>
                  <a:schemeClr val="tx1">
                    <a:lumMod val="50000"/>
                    <a:lumOff val="50000"/>
                  </a:schemeClr>
                </a:solidFil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0" name="Undertittel 2"/>
          <p:cNvSpPr>
            <a:spLocks noGrp="1"/>
          </p:cNvSpPr>
          <p:nvPr>
            <p:ph type="subTitle" idx="13" hasCustomPrompt="1"/>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2000" b="1" kern="1200" dirty="0" smtClean="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Tree>
    <p:extLst>
      <p:ext uri="{BB962C8B-B14F-4D97-AF65-F5344CB8AC3E}">
        <p14:creationId xmlns:p14="http://schemas.microsoft.com/office/powerpoint/2010/main" val="3368107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ddrett tittel og tekst">
    <p:spTree>
      <p:nvGrpSpPr>
        <p:cNvPr id="1" name=""/>
        <p:cNvGrpSpPr/>
        <p:nvPr/>
      </p:nvGrpSpPr>
      <p:grpSpPr>
        <a:xfrm>
          <a:off x="0" y="0"/>
          <a:ext cx="0" cy="0"/>
          <a:chOff x="0" y="0"/>
          <a:chExt cx="0" cy="0"/>
        </a:xfrm>
      </p:grpSpPr>
      <p:cxnSp>
        <p:nvCxnSpPr>
          <p:cNvPr id="11" name="Rett linje 10"/>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2" name="TekstSylinder 11"/>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4" name="Rett linje 13"/>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5" name="Rett linje 14"/>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17" name="Plassholder for innhold 2"/>
          <p:cNvSpPr>
            <a:spLocks noGrp="1"/>
          </p:cNvSpPr>
          <p:nvPr>
            <p:ph idx="1"/>
          </p:nvPr>
        </p:nvSpPr>
        <p:spPr>
          <a:xfrm>
            <a:off x="335360" y="548681"/>
            <a:ext cx="9889099" cy="5544616"/>
          </a:xfrm>
          <a:prstGeom prst="rect">
            <a:avLst/>
          </a:prstGeom>
        </p:spPr>
        <p:txBody>
          <a:bodyPr vert="vert"/>
          <a:lstStyle>
            <a:lvl1pPr marL="342900" indent="-342900">
              <a:buSzPct val="111000"/>
              <a:buFontTx/>
              <a:buBlip>
                <a:blip r:embed="rId3"/>
              </a:buBlip>
              <a:defRPr lang="nb-NO" sz="2000" kern="1200" dirty="0" smtClean="0">
                <a:solidFill>
                  <a:schemeClr val="tx1">
                    <a:lumMod val="50000"/>
                    <a:lumOff val="50000"/>
                  </a:schemeClr>
                </a:solidFill>
                <a:latin typeface="+mn-lt"/>
                <a:ea typeface="+mn-ea"/>
                <a:cs typeface="+mn-cs"/>
              </a:defRPr>
            </a:lvl1pPr>
            <a:lvl2pPr marL="742950" indent="-285750">
              <a:buClr>
                <a:srgbClr val="008EC0"/>
              </a:buClr>
              <a:buFontTx/>
              <a:buBlip>
                <a:blip r:embed="rId3"/>
              </a:buBlip>
              <a:defRPr sz="1800">
                <a:solidFill>
                  <a:schemeClr val="tx1">
                    <a:lumMod val="50000"/>
                    <a:lumOff val="50000"/>
                  </a:schemeClr>
                </a:solidFil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sz="1600" kern="500" baseline="0">
                <a:solidFill>
                  <a:schemeClr val="tx1">
                    <a:lumMod val="50000"/>
                    <a:lumOff val="50000"/>
                  </a:schemeClr>
                </a:solidFil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8" name="Plassholder for tekst 3"/>
          <p:cNvSpPr>
            <a:spLocks noGrp="1"/>
          </p:cNvSpPr>
          <p:nvPr>
            <p:ph type="body" sz="quarter" idx="15"/>
          </p:nvPr>
        </p:nvSpPr>
        <p:spPr>
          <a:xfrm>
            <a:off x="10224458" y="548680"/>
            <a:ext cx="1967543" cy="5544616"/>
          </a:xfrm>
          <a:prstGeom prst="rect">
            <a:avLst/>
          </a:prstGeom>
          <a:noFill/>
        </p:spPr>
        <p:txBody>
          <a:bodyPr vert="vert" anchor="ctr" anchorCtr="0"/>
          <a:lstStyle>
            <a:lvl1pPr marL="0" indent="0" algn="ctr" defTabSz="914400" rtl="0" eaLnBrk="1" latinLnBrk="0" hangingPunct="1">
              <a:spcBef>
                <a:spcPct val="0"/>
              </a:spcBef>
              <a:buNone/>
              <a:defRPr lang="nb-NO" sz="2000" b="1" kern="900" cap="none" spc="0" baseline="0" dirty="0" smtClean="0">
                <a:ln>
                  <a:noFill/>
                </a:ln>
                <a:solidFill>
                  <a:srgbClr val="4E6172"/>
                </a:solidFill>
                <a:effectLst/>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pPr>
            <a:r>
              <a:rPr lang="nb-NO" dirty="0" smtClean="0"/>
              <a:t>Klikk for å redigere tekststiler i malen</a:t>
            </a:r>
          </a:p>
        </p:txBody>
      </p:sp>
    </p:spTree>
    <p:extLst>
      <p:ext uri="{BB962C8B-B14F-4D97-AF65-F5344CB8AC3E}">
        <p14:creationId xmlns:p14="http://schemas.microsoft.com/office/powerpoint/2010/main" val="3685566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20" name="Rektangel 19"/>
          <p:cNvSpPr/>
          <p:nvPr userDrawn="1"/>
        </p:nvSpPr>
        <p:spPr>
          <a:xfrm>
            <a:off x="0" y="1412776"/>
            <a:ext cx="12192000" cy="4392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smtClean="0"/>
              <a:t> </a:t>
            </a:r>
            <a:endParaRPr lang="nb-NO" sz="1800" dirty="0"/>
          </a:p>
        </p:txBody>
      </p:sp>
      <p:sp>
        <p:nvSpPr>
          <p:cNvPr id="21" name="Undertittel 2"/>
          <p:cNvSpPr>
            <a:spLocks noGrp="1"/>
          </p:cNvSpPr>
          <p:nvPr>
            <p:ph type="subTitle" idx="1"/>
          </p:nvPr>
        </p:nvSpPr>
        <p:spPr>
          <a:xfrm>
            <a:off x="0" y="836712"/>
            <a:ext cx="12192000" cy="432048"/>
          </a:xfrm>
          <a:prstGeom prst="rect">
            <a:avLst/>
          </a:prstGeom>
          <a:solidFill>
            <a:srgbClr val="A9A28D"/>
          </a:solidFill>
          <a:effectLst/>
        </p:spPr>
        <p:txBody>
          <a:bodyPr anchor="ctr" anchorCtr="0"/>
          <a:lstStyle>
            <a:lvl1pPr marL="0" indent="0" algn="ctr">
              <a:buNone/>
              <a:defRPr sz="2000" b="0" cap="all" spc="0" baseline="0">
                <a:ln>
                  <a:noFill/>
                </a:ln>
                <a:solidFill>
                  <a:schemeClr val="bg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23" name="Plassholder for innhold 2"/>
          <p:cNvSpPr>
            <a:spLocks noGrp="1"/>
          </p:cNvSpPr>
          <p:nvPr>
            <p:ph idx="11"/>
          </p:nvPr>
        </p:nvSpPr>
        <p:spPr>
          <a:xfrm>
            <a:off x="335360" y="2132856"/>
            <a:ext cx="11521280" cy="2385104"/>
          </a:xfrm>
          <a:prstGeom prst="rect">
            <a:avLst/>
          </a:prstGeom>
        </p:spPr>
        <p:txBody>
          <a:bodyPr lIns="0"/>
          <a:lstStyle>
            <a:lvl1pPr marL="342900" indent="-342900">
              <a:buSzPct val="111000"/>
              <a:buFontTx/>
              <a:buBlip>
                <a:blip r:embed="rId2"/>
              </a:buBlip>
              <a:defRPr sz="2000">
                <a:solidFill>
                  <a:schemeClr val="tx1"/>
                </a:solidFill>
              </a:defRPr>
            </a:lvl1pPr>
            <a:lvl2pPr marL="720000" indent="-285750">
              <a:buClr>
                <a:srgbClr val="008EC0"/>
              </a:buClr>
              <a:buFontTx/>
              <a:buBlip>
                <a:blip r:embed="rId2"/>
              </a:buBlip>
              <a:defRPr sz="1800">
                <a:solidFill>
                  <a:schemeClr val="tx1"/>
                </a:solidFill>
              </a:defRPr>
            </a:lvl2pPr>
            <a:lvl3pPr marL="1143000" indent="-228600">
              <a:buClr>
                <a:srgbClr val="008EC0"/>
              </a:buClr>
              <a:buSzPct val="75000"/>
              <a:buFontTx/>
              <a:buBlip>
                <a:blip r:embed="rId2"/>
              </a:buBlip>
              <a:defRPr sz="1600">
                <a:solidFill>
                  <a:schemeClr val="tx1"/>
                </a:solidFill>
              </a:defRPr>
            </a:lvl3pPr>
            <a:lvl4pPr marL="720000" indent="-228600">
              <a:buClr>
                <a:srgbClr val="008EC0"/>
              </a:buClr>
              <a:buSzPct val="125000"/>
              <a:buFont typeface="Adobe Caslon Pro" pitchFamily="18" charset="0"/>
              <a:buChar char="›"/>
              <a:defRPr kern="500" baseline="0">
                <a:solidFill>
                  <a:srgbClr val="4E6172"/>
                </a:solidFill>
              </a:defRPr>
            </a:lvl4pPr>
          </a:lstStyle>
          <a:p>
            <a:pPr lvl="0"/>
            <a:r>
              <a:rPr lang="nb-NO" dirty="0" smtClean="0"/>
              <a:t>Klikk for å redigere tekststiler i malen</a:t>
            </a:r>
          </a:p>
          <a:p>
            <a:pPr lvl="1"/>
            <a:r>
              <a:rPr lang="nb-NO" dirty="0" smtClean="0"/>
              <a:t>Andre nivå</a:t>
            </a:r>
          </a:p>
          <a:p>
            <a:pPr lvl="2"/>
            <a:r>
              <a:rPr lang="nb-NO" dirty="0" smtClean="0"/>
              <a:t>Fjerde nivå</a:t>
            </a:r>
          </a:p>
        </p:txBody>
      </p:sp>
      <p:cxnSp>
        <p:nvCxnSpPr>
          <p:cNvPr id="4" name="Rett linje 3"/>
          <p:cNvCxnSpPr/>
          <p:nvPr userDrawn="1"/>
        </p:nvCxnSpPr>
        <p:spPr>
          <a:xfrm>
            <a:off x="0" y="5949280"/>
            <a:ext cx="1219200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9882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gendefinert oppsett">
    <p:bg>
      <p:bgRef idx="1001">
        <a:schemeClr val="bg1"/>
      </p:bgRef>
    </p:bg>
    <p:spTree>
      <p:nvGrpSpPr>
        <p:cNvPr id="1" name=""/>
        <p:cNvGrpSpPr/>
        <p:nvPr/>
      </p:nvGrpSpPr>
      <p:grpSpPr>
        <a:xfrm>
          <a:off x="0" y="0"/>
          <a:ext cx="0" cy="0"/>
          <a:chOff x="0" y="0"/>
          <a:chExt cx="0" cy="0"/>
        </a:xfrm>
      </p:grpSpPr>
      <p:sp>
        <p:nvSpPr>
          <p:cNvPr id="7" name="Undertittel 2"/>
          <p:cNvSpPr>
            <a:spLocks noGrp="1"/>
          </p:cNvSpPr>
          <p:nvPr>
            <p:ph type="subTitle" idx="1"/>
          </p:nvPr>
        </p:nvSpPr>
        <p:spPr>
          <a:xfrm>
            <a:off x="0" y="3429000"/>
            <a:ext cx="12192000" cy="432048"/>
          </a:xfrm>
          <a:prstGeom prst="rect">
            <a:avLst/>
          </a:prstGeom>
          <a:solidFill>
            <a:srgbClr val="A9A28D"/>
          </a:solidFill>
          <a:effectLst/>
        </p:spPr>
        <p:txBody>
          <a:bodyPr anchor="ctr" anchorCtr="0"/>
          <a:lstStyle>
            <a:lvl1pPr marL="0" indent="0" algn="ctr">
              <a:buNone/>
              <a:defRPr sz="2000" b="0" cap="all" spc="0" baseline="0">
                <a:ln>
                  <a:noFill/>
                </a:ln>
                <a:solidFill>
                  <a:schemeClr val="bg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0" name="Rectangle 15"/>
          <p:cNvSpPr txBox="1">
            <a:spLocks/>
          </p:cNvSpPr>
          <p:nvPr userDrawn="1"/>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chemeClr val="tx1"/>
                </a:solidFill>
              </a:rPr>
              <a:pPr algn="r"/>
              <a:t>‹#›</a:t>
            </a:fld>
            <a:endParaRPr lang="nb-NO" sz="1800" dirty="0">
              <a:solidFill>
                <a:schemeClr val="tx1"/>
              </a:solidFill>
            </a:endParaRPr>
          </a:p>
        </p:txBody>
      </p:sp>
      <p:sp>
        <p:nvSpPr>
          <p:cNvPr id="11" name="Date Placeholder 9"/>
          <p:cNvSpPr txBox="1">
            <a:spLocks/>
          </p:cNvSpPr>
          <p:nvPr userDrawn="1"/>
        </p:nvSpPr>
        <p:spPr>
          <a:xfrm>
            <a:off x="11083329" y="6590954"/>
            <a:ext cx="1134076" cy="222422"/>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chemeClr val="tx1"/>
                </a:solidFill>
              </a:rPr>
              <a:pPr/>
              <a:t>11.06.2018</a:t>
            </a:fld>
            <a:endParaRPr lang="nb-NO" sz="1050" dirty="0">
              <a:solidFill>
                <a:schemeClr val="tx1"/>
              </a:solidFill>
            </a:endParaRPr>
          </a:p>
        </p:txBody>
      </p:sp>
      <p:sp>
        <p:nvSpPr>
          <p:cNvPr id="12" name="Rectangle 12"/>
          <p:cNvSpPr>
            <a:spLocks noGrp="1"/>
          </p:cNvSpPr>
          <p:nvPr>
            <p:ph type="ftr" sz="quarter" idx="3"/>
          </p:nvPr>
        </p:nvSpPr>
        <p:spPr>
          <a:xfrm>
            <a:off x="288000" y="6477000"/>
            <a:ext cx="4978400" cy="304800"/>
          </a:xfrm>
          <a:prstGeom prst="rect">
            <a:avLst/>
          </a:prstGeom>
        </p:spPr>
        <p:txBody>
          <a:bodyPr vert="horz" lIns="0" anchor="ctr"/>
          <a:lstStyle>
            <a:lvl1pPr algn="l" eaLnBrk="1" latinLnBrk="0" hangingPunct="1">
              <a:defRPr kumimoji="0" lang="nb-NO" sz="1000">
                <a:solidFill>
                  <a:schemeClr val="tx1"/>
                </a:solidFill>
              </a:defRPr>
            </a:lvl1pPr>
            <a:extLst/>
          </a:lstStyle>
          <a:p>
            <a:endParaRPr lang="nb-NO" dirty="0"/>
          </a:p>
        </p:txBody>
      </p:sp>
      <p:pic>
        <p:nvPicPr>
          <p:cNvPr id="8" name="Bild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spTree>
    <p:extLst>
      <p:ext uri="{BB962C8B-B14F-4D97-AF65-F5344CB8AC3E}">
        <p14:creationId xmlns:p14="http://schemas.microsoft.com/office/powerpoint/2010/main" val="3415097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609600" y="1600201"/>
            <a:ext cx="109728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77558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4" name="Picture 6" descr="Lys-bakgrunn-til-fors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800" y="533400"/>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1"/>
          <p:cNvSpPr>
            <a:spLocks noGrp="1"/>
          </p:cNvSpPr>
          <p:nvPr>
            <p:ph type="ctrTitle"/>
          </p:nvPr>
        </p:nvSpPr>
        <p:spPr>
          <a:xfrm>
            <a:off x="0" y="2819400"/>
            <a:ext cx="12192000" cy="914400"/>
          </a:xfrm>
          <a:prstGeom prst="rect">
            <a:avLst/>
          </a:prstGeom>
        </p:spPr>
        <p:txBody>
          <a:bodyPr/>
          <a:lstStyle>
            <a:lvl1pPr>
              <a:defRPr b="1" i="0">
                <a:solidFill>
                  <a:schemeClr val="tx2"/>
                </a:solidFill>
                <a:latin typeface="Arial"/>
                <a:cs typeface="Arial"/>
              </a:defRPr>
            </a:lvl1pPr>
          </a:lstStyle>
          <a:p>
            <a:r>
              <a:rPr lang="nb-NO" smtClean="0"/>
              <a:t>Klikk for å redigere tittelstil</a:t>
            </a:r>
            <a:endParaRPr lang="nb-NO" dirty="0"/>
          </a:p>
        </p:txBody>
      </p:sp>
      <p:sp>
        <p:nvSpPr>
          <p:cNvPr id="6" name="Undertittel 2"/>
          <p:cNvSpPr>
            <a:spLocks noGrp="1"/>
          </p:cNvSpPr>
          <p:nvPr>
            <p:ph type="subTitle" idx="1"/>
          </p:nvPr>
        </p:nvSpPr>
        <p:spPr>
          <a:xfrm>
            <a:off x="0" y="3886200"/>
            <a:ext cx="12192000" cy="1676400"/>
          </a:xfrm>
          <a:prstGeom prst="rect">
            <a:avLst/>
          </a:prstGeo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41325611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9"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Content Placeholder 8"/>
          <p:cNvSpPr>
            <a:spLocks noGrp="1"/>
          </p:cNvSpPr>
          <p:nvPr>
            <p:ph sz="quarter" idx="18" hasCustomPrompt="1"/>
          </p:nvPr>
        </p:nvSpPr>
        <p:spPr>
          <a:xfrm>
            <a:off x="6197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655880183"/>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
        <p:nvSpPr>
          <p:cNvPr id="9" name="Content Placeholder 8"/>
          <p:cNvSpPr>
            <a:spLocks noGrp="1"/>
          </p:cNvSpPr>
          <p:nvPr>
            <p:ph sz="quarter" idx="17"/>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Content Placeholder 8"/>
          <p:cNvSpPr>
            <a:spLocks noGrp="1"/>
          </p:cNvSpPr>
          <p:nvPr>
            <p:ph sz="quarter" idx="18"/>
          </p:nvPr>
        </p:nvSpPr>
        <p:spPr>
          <a:xfrm>
            <a:off x="6197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14225066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
        <p:nvSpPr>
          <p:cNvPr id="8" name="Content Placeholder 8"/>
          <p:cNvSpPr>
            <a:spLocks noGrp="1"/>
          </p:cNvSpPr>
          <p:nvPr>
            <p:ph sz="quarter" idx="17"/>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56076015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
        <p:nvSpPr>
          <p:cNvPr id="12" name="Content Placeholder 8"/>
          <p:cNvSpPr>
            <a:spLocks noGrp="1"/>
          </p:cNvSpPr>
          <p:nvPr>
            <p:ph sz="quarter" idx="17"/>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56109356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
        <p:nvSpPr>
          <p:cNvPr id="6" name="Content Placeholder 8"/>
          <p:cNvSpPr>
            <a:spLocks noGrp="1"/>
          </p:cNvSpPr>
          <p:nvPr>
            <p:ph sz="quarter" idx="17"/>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Content Placeholder 8"/>
          <p:cNvSpPr>
            <a:spLocks noGrp="1"/>
          </p:cNvSpPr>
          <p:nvPr>
            <p:ph sz="quarter" idx="18"/>
          </p:nvPr>
        </p:nvSpPr>
        <p:spPr>
          <a:xfrm>
            <a:off x="6197600" y="16002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smtClean="0"/>
              <a:t>Klikk for å redigere tekststiler i malen</a:t>
            </a:r>
          </a:p>
        </p:txBody>
      </p:sp>
      <p:sp>
        <p:nvSpPr>
          <p:cNvPr id="9" name="Content Placeholder 8"/>
          <p:cNvSpPr>
            <a:spLocks noGrp="1"/>
          </p:cNvSpPr>
          <p:nvPr>
            <p:ph sz="quarter" idx="19"/>
          </p:nvPr>
        </p:nvSpPr>
        <p:spPr>
          <a:xfrm>
            <a:off x="6197600" y="39624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smtClean="0"/>
              <a:t>Klikk for å redigere tekststiler i malen</a:t>
            </a:r>
          </a:p>
        </p:txBody>
      </p:sp>
    </p:spTree>
    <p:extLst>
      <p:ext uri="{BB962C8B-B14F-4D97-AF65-F5344CB8AC3E}">
        <p14:creationId xmlns:p14="http://schemas.microsoft.com/office/powerpoint/2010/main" val="367663418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o innholdsdeler">
    <p:spTree>
      <p:nvGrpSpPr>
        <p:cNvPr id="1" name=""/>
        <p:cNvGrpSpPr/>
        <p:nvPr/>
      </p:nvGrpSpPr>
      <p:grpSpPr>
        <a:xfrm>
          <a:off x="0" y="0"/>
          <a:ext cx="0" cy="0"/>
          <a:chOff x="0" y="0"/>
          <a:chExt cx="0" cy="0"/>
        </a:xfrm>
      </p:grpSpPr>
      <p:cxnSp>
        <p:nvCxnSpPr>
          <p:cNvPr id="5" name="Rett linje 4"/>
          <p:cNvCxnSpPr/>
          <p:nvPr userDrawn="1"/>
        </p:nvCxnSpPr>
        <p:spPr>
          <a:xfrm>
            <a:off x="1" y="328613"/>
            <a:ext cx="334433"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6" name="TekstSylinder 11"/>
          <p:cNvSpPr txBox="1">
            <a:spLocks noChangeArrowheads="1"/>
          </p:cNvSpPr>
          <p:nvPr userDrawn="1"/>
        </p:nvSpPr>
        <p:spPr bwMode="auto">
          <a:xfrm>
            <a:off x="10363200" y="260789"/>
            <a:ext cx="1439333"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0" bIns="0" anchor="ctr">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lvl="1" eaLnBrk="1" hangingPunct="1">
              <a:defRPr/>
            </a:pPr>
            <a:r>
              <a:rPr lang="nn-NO" sz="1200" baseline="30000" smtClean="0">
                <a:solidFill>
                  <a:srgbClr val="00B0F0"/>
                </a:solidFill>
              </a:rPr>
              <a:t>Alle skal bo godt og trygt</a:t>
            </a:r>
          </a:p>
        </p:txBody>
      </p:sp>
      <p:pic>
        <p:nvPicPr>
          <p:cNvPr id="7" name="Bild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141289"/>
            <a:ext cx="124671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userDrawn="1"/>
        </p:nvCxnSpPr>
        <p:spPr>
          <a:xfrm>
            <a:off x="11857568" y="328613"/>
            <a:ext cx="334433"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9" name="Rett linje 8"/>
          <p:cNvCxnSpPr/>
          <p:nvPr userDrawn="1"/>
        </p:nvCxnSpPr>
        <p:spPr>
          <a:xfrm>
            <a:off x="1775885" y="328613"/>
            <a:ext cx="8544983"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pic>
        <p:nvPicPr>
          <p:cNvPr id="10" name="Bild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7776"/>
            <a:ext cx="12192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800" kern="1200" dirty="0" smtClean="0">
                <a:solidFill>
                  <a:schemeClr val="tx1"/>
                </a:solidFill>
                <a:latin typeface="Arial"/>
                <a:ea typeface="+mn-ea"/>
                <a:cs typeface="Arial"/>
              </a:defRPr>
            </a:lvl1pPr>
            <a:lvl2pPr marL="720000" indent="-285750">
              <a:buClr>
                <a:srgbClr val="008EC0"/>
              </a:buClr>
              <a:buFontTx/>
              <a:buBlip>
                <a:blip r:embed="rId4"/>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9"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4"/>
              </a:buBlip>
              <a:defRPr lang="nb-NO" sz="2800" kern="1200" dirty="0" smtClean="0">
                <a:solidFill>
                  <a:schemeClr val="tx1"/>
                </a:solidFill>
                <a:latin typeface="Arial"/>
                <a:ea typeface="+mn-ea"/>
                <a:cs typeface="Arial"/>
              </a:defRPr>
            </a:lvl1pPr>
            <a:lvl2pPr marL="720000" indent="-285750" algn="l" defTabSz="914400" rtl="0" eaLnBrk="1" latinLnBrk="0" hangingPunct="1">
              <a:spcBef>
                <a:spcPct val="20000"/>
              </a:spcBef>
              <a:buClr>
                <a:srgbClr val="008EC0"/>
              </a:buClr>
              <a:buFontTx/>
              <a:buBlip>
                <a:blip r:embed="rId4"/>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1" name="Undertittel 2"/>
          <p:cNvSpPr>
            <a:spLocks noGrp="1"/>
          </p:cNvSpPr>
          <p:nvPr>
            <p:ph type="subTitle" idx="13"/>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Tree>
    <p:extLst>
      <p:ext uri="{BB962C8B-B14F-4D97-AF65-F5344CB8AC3E}">
        <p14:creationId xmlns:p14="http://schemas.microsoft.com/office/powerpoint/2010/main" val="18567109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o innholdsdeler">
    <p:spTree>
      <p:nvGrpSpPr>
        <p:cNvPr id="1" name=""/>
        <p:cNvGrpSpPr/>
        <p:nvPr/>
      </p:nvGrpSpPr>
      <p:grpSpPr>
        <a:xfrm>
          <a:off x="0" y="0"/>
          <a:ext cx="0" cy="0"/>
          <a:chOff x="0" y="0"/>
          <a:chExt cx="0" cy="0"/>
        </a:xfrm>
      </p:grpSpPr>
      <p:cxnSp>
        <p:nvCxnSpPr>
          <p:cNvPr id="5" name="Rett linje 4"/>
          <p:cNvCxnSpPr/>
          <p:nvPr userDrawn="1"/>
        </p:nvCxnSpPr>
        <p:spPr>
          <a:xfrm>
            <a:off x="1" y="328613"/>
            <a:ext cx="334433"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6" name="TekstSylinder 11"/>
          <p:cNvSpPr txBox="1">
            <a:spLocks noChangeArrowheads="1"/>
          </p:cNvSpPr>
          <p:nvPr userDrawn="1"/>
        </p:nvSpPr>
        <p:spPr bwMode="auto">
          <a:xfrm>
            <a:off x="10363200" y="260789"/>
            <a:ext cx="1439333"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0" bIns="0" anchor="ctr">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lvl="1" eaLnBrk="1" hangingPunct="1">
              <a:defRPr/>
            </a:pPr>
            <a:r>
              <a:rPr lang="nn-NO" sz="1200" baseline="30000" smtClean="0">
                <a:solidFill>
                  <a:srgbClr val="00B0F0"/>
                </a:solidFill>
              </a:rPr>
              <a:t>Alle skal bo godt og trygt</a:t>
            </a:r>
          </a:p>
        </p:txBody>
      </p:sp>
      <p:pic>
        <p:nvPicPr>
          <p:cNvPr id="7" name="Bild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141289"/>
            <a:ext cx="124671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userDrawn="1"/>
        </p:nvCxnSpPr>
        <p:spPr>
          <a:xfrm>
            <a:off x="11857568" y="328613"/>
            <a:ext cx="334433"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9" name="Rett linje 8"/>
          <p:cNvCxnSpPr/>
          <p:nvPr userDrawn="1"/>
        </p:nvCxnSpPr>
        <p:spPr>
          <a:xfrm>
            <a:off x="1775885" y="328613"/>
            <a:ext cx="8544983"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pic>
        <p:nvPicPr>
          <p:cNvPr id="10" name="Bild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7776"/>
            <a:ext cx="12192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800" kern="1200" dirty="0" smtClean="0">
                <a:solidFill>
                  <a:schemeClr val="tx1"/>
                </a:solidFill>
                <a:latin typeface="Arial"/>
                <a:ea typeface="+mn-ea"/>
                <a:cs typeface="Arial"/>
              </a:defRPr>
            </a:lvl1pPr>
            <a:lvl2pPr marL="720000" indent="-285750">
              <a:buClr>
                <a:srgbClr val="008EC0"/>
              </a:buClr>
              <a:buFontTx/>
              <a:buBlip>
                <a:blip r:embed="rId4"/>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9"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4"/>
              </a:buBlip>
              <a:defRPr lang="nb-NO" sz="2800" kern="1200" dirty="0" smtClean="0">
                <a:solidFill>
                  <a:schemeClr val="tx1"/>
                </a:solidFill>
                <a:latin typeface="Arial"/>
                <a:ea typeface="+mn-ea"/>
                <a:cs typeface="Arial"/>
              </a:defRPr>
            </a:lvl1pPr>
            <a:lvl2pPr marL="720000" indent="-285750" algn="l" defTabSz="914400" rtl="0" eaLnBrk="1" latinLnBrk="0" hangingPunct="1">
              <a:spcBef>
                <a:spcPct val="20000"/>
              </a:spcBef>
              <a:buClr>
                <a:srgbClr val="008EC0"/>
              </a:buClr>
              <a:buFontTx/>
              <a:buBlip>
                <a:blip r:embed="rId4"/>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lvl="0"/>
            <a:r>
              <a:rPr lang="nb-NO" dirty="0" smtClean="0"/>
              <a:t>Klikk for å redigere tekststiler i malen</a:t>
            </a:r>
          </a:p>
          <a:p>
            <a:pPr lvl="1"/>
            <a:r>
              <a:rPr lang="nb-NO" dirty="0" smtClean="0"/>
              <a:t>Andre nivå</a:t>
            </a:r>
          </a:p>
          <a:p>
            <a:pPr lvl="3"/>
            <a:r>
              <a:rPr lang="nb-NO" dirty="0" smtClean="0"/>
              <a:t>Fjerde nivå</a:t>
            </a:r>
          </a:p>
        </p:txBody>
      </p:sp>
      <p:sp>
        <p:nvSpPr>
          <p:cNvPr id="11" name="Undertittel 2"/>
          <p:cNvSpPr>
            <a:spLocks noGrp="1"/>
          </p:cNvSpPr>
          <p:nvPr>
            <p:ph type="subTitle" idx="13"/>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smtClean="0"/>
              <a:t>Klikk for å redigere undertittelstil i malen</a:t>
            </a:r>
            <a:endParaRPr lang="nb-NO" dirty="0" smtClean="0"/>
          </a:p>
        </p:txBody>
      </p:sp>
    </p:spTree>
    <p:extLst>
      <p:ext uri="{BB962C8B-B14F-4D97-AF65-F5344CB8AC3E}">
        <p14:creationId xmlns:p14="http://schemas.microsoft.com/office/powerpoint/2010/main" val="23655564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2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1417638"/>
            <a:ext cx="109728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2743200"/>
            <a:ext cx="5384800" cy="3352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2743200"/>
            <a:ext cx="5384800" cy="3352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nb-NO"/>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1D9B91A-4671-4204-9E6A-91B760BAE707}" type="slidenum">
              <a:rPr lang="nb-NO" altLang="nb-NO"/>
              <a:pPr>
                <a:defRPr/>
              </a:pPr>
              <a:t>‹#›</a:t>
            </a:fld>
            <a:endParaRPr lang="nb-NO" altLang="nb-NO"/>
          </a:p>
        </p:txBody>
      </p:sp>
    </p:spTree>
    <p:extLst>
      <p:ext uri="{BB962C8B-B14F-4D97-AF65-F5344CB8AC3E}">
        <p14:creationId xmlns:p14="http://schemas.microsoft.com/office/powerpoint/2010/main" val="232651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1" i="0">
                <a:solidFill>
                  <a:srgbClr val="5B677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3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6" name="Holder 6"/>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332087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7" name="Picture 6" descr="Lys-bakgrunn-til-forside.jpg"/>
          <p:cNvPicPr>
            <a:picLocks noChangeAspect="1"/>
          </p:cNvPicPr>
          <p:nvPr userDrawn="1"/>
        </p:nvPicPr>
        <p:blipFill>
          <a:blip r:embed="rId2"/>
          <a:stretch>
            <a:fillRect/>
          </a:stretch>
        </p:blipFill>
        <p:spPr>
          <a:xfrm>
            <a:off x="0" y="0"/>
            <a:ext cx="12192000" cy="6858000"/>
          </a:xfrm>
          <a:prstGeom prst="rect">
            <a:avLst/>
          </a:prstGeom>
        </p:spPr>
      </p:pic>
      <p:sp>
        <p:nvSpPr>
          <p:cNvPr id="5" name="Tittel 1"/>
          <p:cNvSpPr>
            <a:spLocks noGrp="1"/>
          </p:cNvSpPr>
          <p:nvPr>
            <p:ph type="ctrTitle" hasCustomPrompt="1"/>
          </p:nvPr>
        </p:nvSpPr>
        <p:spPr>
          <a:xfrm>
            <a:off x="0" y="2819400"/>
            <a:ext cx="12192000" cy="914400"/>
          </a:xfrm>
          <a:prstGeom prst="rect">
            <a:avLst/>
          </a:prstGeom>
        </p:spPr>
        <p:txBody>
          <a:bodyPr/>
          <a:lstStyle>
            <a:lvl1pPr>
              <a:defRPr b="1" i="0">
                <a:solidFill>
                  <a:schemeClr val="tx2"/>
                </a:solidFill>
                <a:latin typeface="Arial"/>
                <a:cs typeface="Arial"/>
              </a:defRPr>
            </a:lvl1pPr>
          </a:lstStyle>
          <a:p>
            <a:r>
              <a:rPr lang="nb-NO" dirty="0" smtClean="0"/>
              <a:t>Klikk for å legge til en tittel</a:t>
            </a:r>
            <a:endParaRPr lang="nb-NO" dirty="0"/>
          </a:p>
        </p:txBody>
      </p:sp>
      <p:sp>
        <p:nvSpPr>
          <p:cNvPr id="6" name="Undertittel 2"/>
          <p:cNvSpPr>
            <a:spLocks noGrp="1"/>
          </p:cNvSpPr>
          <p:nvPr>
            <p:ph type="subTitle" idx="1" hasCustomPrompt="1"/>
          </p:nvPr>
        </p:nvSpPr>
        <p:spPr>
          <a:xfrm>
            <a:off x="0" y="3886200"/>
            <a:ext cx="12192000" cy="1676400"/>
          </a:xfrm>
          <a:prstGeom prst="rect">
            <a:avLst/>
          </a:prstGeo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legge til en undertittel</a:t>
            </a:r>
            <a:endParaRPr lang="nb-NO" dirty="0"/>
          </a:p>
        </p:txBody>
      </p:sp>
      <p:pic>
        <p:nvPicPr>
          <p:cNvPr id="9" name="Picture 8" descr="logo.png"/>
          <p:cNvPicPr>
            <a:picLocks noChangeAspect="1"/>
          </p:cNvPicPr>
          <p:nvPr userDrawn="1"/>
        </p:nvPicPr>
        <p:blipFill>
          <a:blip r:embed="rId3"/>
          <a:stretch>
            <a:fillRect/>
          </a:stretch>
        </p:blipFill>
        <p:spPr>
          <a:xfrm>
            <a:off x="812800" y="533400"/>
            <a:ext cx="3352800" cy="611118"/>
          </a:xfrm>
          <a:prstGeom prst="rect">
            <a:avLst/>
          </a:prstGeom>
        </p:spPr>
      </p:pic>
    </p:spTree>
    <p:extLst>
      <p:ext uri="{BB962C8B-B14F-4D97-AF65-F5344CB8AC3E}">
        <p14:creationId xmlns:p14="http://schemas.microsoft.com/office/powerpoint/2010/main" val="1124400518"/>
      </p:ext>
    </p:extLst>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9"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Content Placeholder 8"/>
          <p:cNvSpPr>
            <a:spLocks noGrp="1"/>
          </p:cNvSpPr>
          <p:nvPr>
            <p:ph sz="quarter" idx="18" hasCustomPrompt="1"/>
          </p:nvPr>
        </p:nvSpPr>
        <p:spPr>
          <a:xfrm>
            <a:off x="6197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1032682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8"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031246737"/>
      </p:ext>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8"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44911117"/>
      </p:ext>
    </p:extLst>
  </p:cSld>
  <p:clrMapOvr>
    <a:masterClrMapping/>
  </p:clrMapOvr>
  <p:transition spd="slow"/>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12"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029273159"/>
      </p:ext>
    </p:extLst>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6"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Content Placeholder 8"/>
          <p:cNvSpPr>
            <a:spLocks noGrp="1"/>
          </p:cNvSpPr>
          <p:nvPr>
            <p:ph sz="quarter" idx="18" hasCustomPrompt="1"/>
          </p:nvPr>
        </p:nvSpPr>
        <p:spPr>
          <a:xfrm>
            <a:off x="6197600" y="16002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
        <p:nvSpPr>
          <p:cNvPr id="9" name="Content Placeholder 8"/>
          <p:cNvSpPr>
            <a:spLocks noGrp="1"/>
          </p:cNvSpPr>
          <p:nvPr>
            <p:ph sz="quarter" idx="19" hasCustomPrompt="1"/>
          </p:nvPr>
        </p:nvSpPr>
        <p:spPr>
          <a:xfrm>
            <a:off x="6197600" y="39624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Tree>
    <p:extLst>
      <p:ext uri="{BB962C8B-B14F-4D97-AF65-F5344CB8AC3E}">
        <p14:creationId xmlns:p14="http://schemas.microsoft.com/office/powerpoint/2010/main" val="917610527"/>
      </p:ext>
    </p:extLst>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o innholdsdeler">
    <p:spTree>
      <p:nvGrpSpPr>
        <p:cNvPr id="1" name=""/>
        <p:cNvGrpSpPr/>
        <p:nvPr/>
      </p:nvGrpSpPr>
      <p:grpSpPr>
        <a:xfrm>
          <a:off x="0" y="0"/>
          <a:ext cx="0" cy="0"/>
          <a:chOff x="0" y="0"/>
          <a:chExt cx="0" cy="0"/>
        </a:xfrm>
      </p:grpSpPr>
      <p:cxnSp>
        <p:nvCxnSpPr>
          <p:cNvPr id="13" name="Rett linje 12"/>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4" name="TekstSylinder 13"/>
          <p:cNvSpPr txBox="1"/>
          <p:nvPr userDrawn="1"/>
        </p:nvSpPr>
        <p:spPr>
          <a:xfrm>
            <a:off x="10363248" y="260829"/>
            <a:ext cx="1440160" cy="15946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6" name="Rett linje 15"/>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7" name="Rett linje 16"/>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29"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800" kern="1200" dirty="0" smtClean="0">
                <a:solidFill>
                  <a:schemeClr val="tx1"/>
                </a:solidFill>
                <a:latin typeface="Arial"/>
                <a:ea typeface="+mn-ea"/>
                <a:cs typeface="Arial"/>
              </a:defRPr>
            </a:lvl1pPr>
            <a:lvl2pPr marL="720000" indent="-285750">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pic>
        <p:nvPicPr>
          <p:cNvPr id="30" name="Bild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9"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3"/>
              </a:buBlip>
              <a:defRPr lang="nb-NO" sz="2800" kern="1200" dirty="0" smtClean="0">
                <a:solidFill>
                  <a:schemeClr val="tx1"/>
                </a:solidFill>
                <a:latin typeface="Arial"/>
                <a:ea typeface="+mn-ea"/>
                <a:cs typeface="Arial"/>
              </a:defRPr>
            </a:lvl1pPr>
            <a:lvl2pPr marL="720000" indent="-285750" algn="l" defTabSz="914400" rtl="0" eaLnBrk="1" latinLnBrk="0" hangingPunct="1">
              <a:spcBef>
                <a:spcPct val="20000"/>
              </a:spcBef>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sp>
        <p:nvSpPr>
          <p:cNvPr id="11" name="Undertittel 2"/>
          <p:cNvSpPr>
            <a:spLocks noGrp="1"/>
          </p:cNvSpPr>
          <p:nvPr>
            <p:ph type="subTitle" idx="13" hasCustomPrompt="1"/>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Tree>
    <p:extLst>
      <p:ext uri="{BB962C8B-B14F-4D97-AF65-F5344CB8AC3E}">
        <p14:creationId xmlns:p14="http://schemas.microsoft.com/office/powerpoint/2010/main" val="245223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o innholdsdeler">
    <p:spTree>
      <p:nvGrpSpPr>
        <p:cNvPr id="1" name=""/>
        <p:cNvGrpSpPr/>
        <p:nvPr/>
      </p:nvGrpSpPr>
      <p:grpSpPr>
        <a:xfrm>
          <a:off x="0" y="0"/>
          <a:ext cx="0" cy="0"/>
          <a:chOff x="0" y="0"/>
          <a:chExt cx="0" cy="0"/>
        </a:xfrm>
      </p:grpSpPr>
      <p:cxnSp>
        <p:nvCxnSpPr>
          <p:cNvPr id="13" name="Rett linje 12"/>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4" name="TekstSylinder 13"/>
          <p:cNvSpPr txBox="1"/>
          <p:nvPr userDrawn="1"/>
        </p:nvSpPr>
        <p:spPr>
          <a:xfrm>
            <a:off x="10363248" y="260829"/>
            <a:ext cx="1440160" cy="15946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6" name="Rett linje 15"/>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7" name="Rett linje 16"/>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29" name="Plassholder for innhold 2"/>
          <p:cNvSpPr>
            <a:spLocks noGrp="1"/>
          </p:cNvSpPr>
          <p:nvPr>
            <p:ph idx="14"/>
          </p:nvPr>
        </p:nvSpPr>
        <p:spPr>
          <a:xfrm>
            <a:off x="335360" y="1412777"/>
            <a:ext cx="5568619" cy="4410985"/>
          </a:xfrm>
          <a:prstGeom prst="rect">
            <a:avLst/>
          </a:prstGeom>
        </p:spPr>
        <p:txBody>
          <a:bodyPr/>
          <a:lstStyle>
            <a:lvl1pPr marL="0" indent="0">
              <a:buSzPct val="111000"/>
              <a:buFontTx/>
              <a:buNone/>
              <a:defRPr lang="nb-NO" sz="2800" kern="1200" dirty="0" smtClean="0">
                <a:solidFill>
                  <a:schemeClr val="tx1"/>
                </a:solidFill>
                <a:latin typeface="Arial"/>
                <a:ea typeface="+mn-ea"/>
                <a:cs typeface="Arial"/>
              </a:defRPr>
            </a:lvl1pPr>
            <a:lvl2pPr marL="720000" indent="-285750">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pic>
        <p:nvPicPr>
          <p:cNvPr id="30" name="Bild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9" name="Plassholder for innhold 2"/>
          <p:cNvSpPr>
            <a:spLocks noGrp="1"/>
          </p:cNvSpPr>
          <p:nvPr>
            <p:ph idx="17"/>
          </p:nvPr>
        </p:nvSpPr>
        <p:spPr>
          <a:xfrm>
            <a:off x="6299152" y="1412777"/>
            <a:ext cx="5568619" cy="4410985"/>
          </a:xfrm>
          <a:prstGeom prst="rect">
            <a:avLst/>
          </a:prstGeom>
        </p:spPr>
        <p:txBody>
          <a:bodyPr/>
          <a:lstStyle>
            <a:lvl1pPr marL="342900" indent="-342900" algn="l" defTabSz="914400" rtl="0" eaLnBrk="1" latinLnBrk="0" hangingPunct="1">
              <a:spcBef>
                <a:spcPct val="20000"/>
              </a:spcBef>
              <a:buSzPct val="111000"/>
              <a:buFontTx/>
              <a:buBlip>
                <a:blip r:embed="rId3"/>
              </a:buBlip>
              <a:defRPr lang="nb-NO" sz="2800" kern="1200" dirty="0" smtClean="0">
                <a:solidFill>
                  <a:schemeClr val="tx1"/>
                </a:solidFill>
                <a:latin typeface="Arial"/>
                <a:ea typeface="+mn-ea"/>
                <a:cs typeface="Arial"/>
              </a:defRPr>
            </a:lvl1pPr>
            <a:lvl2pPr marL="720000" indent="-285750" algn="l" defTabSz="914400" rtl="0" eaLnBrk="1" latinLnBrk="0" hangingPunct="1">
              <a:spcBef>
                <a:spcPct val="20000"/>
              </a:spcBef>
              <a:buClr>
                <a:srgbClr val="008EC0"/>
              </a:buClr>
              <a:buFontTx/>
              <a:buBlip>
                <a:blip r:embed="rId3"/>
              </a:buBlip>
              <a:defRPr lang="nb-NO" sz="2800" kern="1200" dirty="0" smtClean="0">
                <a:solidFill>
                  <a:schemeClr val="tx1"/>
                </a:solidFill>
                <a:latin typeface="Arial"/>
                <a:ea typeface="+mn-ea"/>
                <a:cs typeface="Arial"/>
              </a:defRPr>
            </a:lvl2pPr>
            <a:lvl3pPr marL="1143000" indent="-228600">
              <a:buClr>
                <a:srgbClr val="008EC0"/>
              </a:buClr>
              <a:buSzPct val="75000"/>
              <a:buFont typeface="Calibri" pitchFamily="34" charset="0"/>
              <a:buChar char="⌂"/>
              <a:defRPr/>
            </a:lvl3pPr>
            <a:lvl4pPr marL="720000" indent="-228600" algn="l" defTabSz="914400" rtl="0" eaLnBrk="1" latinLnBrk="0" hangingPunct="1">
              <a:spcBef>
                <a:spcPct val="20000"/>
              </a:spcBef>
              <a:buClr>
                <a:srgbClr val="008EC0"/>
              </a:buClr>
              <a:buFont typeface="Adobe Caslon Pro" pitchFamily="18" charset="0"/>
              <a:buChar char="›"/>
              <a:defRPr lang="nb-NO" sz="2800" kern="500" baseline="0" dirty="0" smtClean="0">
                <a:solidFill>
                  <a:schemeClr val="tx1"/>
                </a:solidFill>
                <a:latin typeface="Arial"/>
                <a:ea typeface="+mn-ea"/>
                <a:cs typeface="Arial"/>
              </a:defRPr>
            </a:lvl4pPr>
          </a:lstStyle>
          <a:p>
            <a:pPr marL="342900" lvl="0" indent="-342900" algn="l" defTabSz="914400" rtl="0" eaLnBrk="1" latinLnBrk="0" hangingPunct="1">
              <a:spcBef>
                <a:spcPct val="20000"/>
              </a:spcBef>
              <a:buSzPct val="111000"/>
              <a:buFontTx/>
              <a:buBlip>
                <a:blip r:embed="rId3"/>
              </a:buBlip>
            </a:pPr>
            <a:r>
              <a:rPr lang="nb-NO" dirty="0" smtClean="0"/>
              <a:t>Klikk for å redigere tekststiler i malen</a:t>
            </a:r>
          </a:p>
          <a:p>
            <a:pPr marL="720000" lvl="1" indent="-285750" algn="l" defTabSz="914400" rtl="0" eaLnBrk="1" latinLnBrk="0" hangingPunct="1">
              <a:spcBef>
                <a:spcPct val="20000"/>
              </a:spcBef>
              <a:buClr>
                <a:srgbClr val="008EC0"/>
              </a:buClr>
              <a:buFontTx/>
              <a:buBlip>
                <a:blip r:embed="rId3"/>
              </a:buBlip>
            </a:pPr>
            <a:r>
              <a:rPr lang="nb-NO" dirty="0" smtClean="0"/>
              <a:t>Andre nivå</a:t>
            </a:r>
          </a:p>
          <a:p>
            <a:pPr marL="720000" lvl="3" indent="-228600" algn="l" defTabSz="914400" rtl="0" eaLnBrk="1" latinLnBrk="0" hangingPunct="1">
              <a:spcBef>
                <a:spcPct val="20000"/>
              </a:spcBef>
              <a:buClr>
                <a:srgbClr val="008EC0"/>
              </a:buClr>
              <a:buFont typeface="Adobe Caslon Pro" pitchFamily="18" charset="0"/>
              <a:buChar char="›"/>
            </a:pPr>
            <a:r>
              <a:rPr lang="nb-NO" dirty="0" smtClean="0"/>
              <a:t>Fjerde nivå</a:t>
            </a:r>
          </a:p>
        </p:txBody>
      </p:sp>
      <p:sp>
        <p:nvSpPr>
          <p:cNvPr id="11" name="Undertittel 2"/>
          <p:cNvSpPr>
            <a:spLocks noGrp="1"/>
          </p:cNvSpPr>
          <p:nvPr>
            <p:ph type="subTitle" idx="13" hasCustomPrompt="1"/>
          </p:nvPr>
        </p:nvSpPr>
        <p:spPr>
          <a:xfrm>
            <a:off x="288000" y="504000"/>
            <a:ext cx="11568640" cy="720080"/>
          </a:xfrm>
          <a:prstGeom prst="rect">
            <a:avLst/>
          </a:prstGeom>
          <a:noFill/>
          <a:ln>
            <a:noFill/>
          </a:ln>
          <a:effectLst/>
        </p:spPr>
        <p:txBody>
          <a:bodyPr lIns="90000" tIns="36000"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b-NO" sz="3200" b="0" kern="1200" dirty="0" smtClean="0">
                <a:solidFill>
                  <a:schemeClr val="accent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tittelstil i malen</a:t>
            </a:r>
          </a:p>
        </p:txBody>
      </p:sp>
    </p:spTree>
    <p:extLst>
      <p:ext uri="{BB962C8B-B14F-4D97-AF65-F5344CB8AC3E}">
        <p14:creationId xmlns:p14="http://schemas.microsoft.com/office/powerpoint/2010/main" val="295136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10" name="Picture 9" descr="Lys-bakgrunn-til-fors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tel 1"/>
          <p:cNvSpPr>
            <a:spLocks noGrp="1"/>
          </p:cNvSpPr>
          <p:nvPr>
            <p:ph type="ctrTitle" hasCustomPrompt="1"/>
          </p:nvPr>
        </p:nvSpPr>
        <p:spPr>
          <a:xfrm>
            <a:off x="0" y="2819400"/>
            <a:ext cx="12192000" cy="914400"/>
          </a:xfrm>
          <a:prstGeom prst="rect">
            <a:avLst/>
          </a:prstGeom>
        </p:spPr>
        <p:txBody>
          <a:bodyPr/>
          <a:lstStyle>
            <a:lvl1pPr>
              <a:defRPr b="1" i="0">
                <a:solidFill>
                  <a:schemeClr val="tx2"/>
                </a:solidFill>
                <a:latin typeface="Arial"/>
                <a:cs typeface="Arial"/>
              </a:defRPr>
            </a:lvl1pPr>
          </a:lstStyle>
          <a:p>
            <a:r>
              <a:rPr lang="nb-NO" dirty="0" smtClean="0"/>
              <a:t>Klikk for å legge til en tittel</a:t>
            </a:r>
            <a:endParaRPr lang="nb-NO" dirty="0"/>
          </a:p>
        </p:txBody>
      </p:sp>
      <p:sp>
        <p:nvSpPr>
          <p:cNvPr id="6" name="Undertittel 2"/>
          <p:cNvSpPr>
            <a:spLocks noGrp="1"/>
          </p:cNvSpPr>
          <p:nvPr>
            <p:ph type="subTitle" idx="1" hasCustomPrompt="1"/>
          </p:nvPr>
        </p:nvSpPr>
        <p:spPr>
          <a:xfrm>
            <a:off x="0" y="3886200"/>
            <a:ext cx="12192000" cy="1676400"/>
          </a:xfrm>
          <a:prstGeom prst="rect">
            <a:avLst/>
          </a:prstGeom>
        </p:spPr>
        <p:txBody>
          <a:bodyPr/>
          <a:lstStyle>
            <a:lvl1pPr marL="0" indent="0" algn="ctr">
              <a:buNone/>
              <a:defRPr sz="3733">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legge til en undertittel</a:t>
            </a:r>
            <a:endParaRPr lang="nb-NO" dirty="0"/>
          </a:p>
        </p:txBody>
      </p:sp>
      <p:pic>
        <p:nvPicPr>
          <p:cNvPr id="8" name="Picture 7"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800" y="378976"/>
            <a:ext cx="3352800" cy="814824"/>
          </a:xfrm>
          <a:prstGeom prst="rect">
            <a:avLst/>
          </a:prstGeom>
        </p:spPr>
      </p:pic>
    </p:spTree>
    <p:extLst>
      <p:ext uri="{BB962C8B-B14F-4D97-AF65-F5344CB8AC3E}">
        <p14:creationId xmlns:p14="http://schemas.microsoft.com/office/powerpoint/2010/main" val="2325352911"/>
      </p:ext>
    </p:extLst>
  </p:cSld>
  <p:clrMapOvr>
    <a:masterClrMapping/>
  </p:clrMapOvr>
  <p:transition spd="slow"/>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nb-NO" sz="4667" b="1" i="0" kern="1200" dirty="0" smtClean="0">
                <a:solidFill>
                  <a:schemeClr val="tx2"/>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Klikk for å legge til en tittel</a:t>
            </a:r>
          </a:p>
        </p:txBody>
      </p:sp>
      <p:sp>
        <p:nvSpPr>
          <p:cNvPr id="9"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3333">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Content Placeholder 8"/>
          <p:cNvSpPr>
            <a:spLocks noGrp="1"/>
          </p:cNvSpPr>
          <p:nvPr>
            <p:ph sz="quarter" idx="18" hasCustomPrompt="1"/>
          </p:nvPr>
        </p:nvSpPr>
        <p:spPr>
          <a:xfrm>
            <a:off x="6197600" y="1600200"/>
            <a:ext cx="5384800" cy="4648200"/>
          </a:xfrm>
          <a:prstGeom prst="rect">
            <a:avLst/>
          </a:prstGeom>
        </p:spPr>
        <p:txBody>
          <a:bodyPr vert="horz"/>
          <a:lstStyle>
            <a:lvl1pPr>
              <a:buClr>
                <a:schemeClr val="bg2"/>
              </a:buClr>
              <a:buFont typeface="Arial"/>
              <a:buChar char="•"/>
              <a:defRPr sz="3333">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077287502"/>
      </p:ext>
    </p:extLst>
  </p:cSld>
  <p:clrMapOvr>
    <a:masterClrMapping/>
  </p:clrMapOvr>
  <p:transition spd="slow"/>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nb-NO" sz="4667" b="1" i="0" kern="1200" dirty="0" smtClean="0">
                <a:solidFill>
                  <a:schemeClr val="tx2"/>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Klikk for å legge til en tittel</a:t>
            </a:r>
          </a:p>
        </p:txBody>
      </p:sp>
      <p:sp>
        <p:nvSpPr>
          <p:cNvPr id="8"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3333" baseline="0">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526009606"/>
      </p:ext>
    </p:extLst>
  </p:cSld>
  <p:clrMapOvr>
    <a:masterClrMapping/>
  </p:clrMapOvr>
  <p:transition spd="slow"/>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nb-NO" sz="4667" b="1" i="0" kern="1200" dirty="0" smtClean="0">
                <a:solidFill>
                  <a:schemeClr val="tx2"/>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Klikk for å legge til en tittel</a:t>
            </a:r>
          </a:p>
        </p:txBody>
      </p:sp>
      <p:sp>
        <p:nvSpPr>
          <p:cNvPr id="12"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3333" baseline="0">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13390458"/>
      </p:ext>
    </p:extLst>
  </p:cSld>
  <p:clrMapOvr>
    <a:masterClrMapping/>
  </p:clrMapOvr>
  <p:transition spd="slow"/>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nb-NO" sz="4667" b="1" i="0" kern="1200" dirty="0" smtClean="0">
                <a:solidFill>
                  <a:schemeClr val="tx2"/>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Klikk for å legge til en tittel</a:t>
            </a:r>
          </a:p>
        </p:txBody>
      </p:sp>
      <p:sp>
        <p:nvSpPr>
          <p:cNvPr id="6"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3333">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Content Placeholder 8"/>
          <p:cNvSpPr>
            <a:spLocks noGrp="1"/>
          </p:cNvSpPr>
          <p:nvPr>
            <p:ph sz="quarter" idx="18" hasCustomPrompt="1"/>
          </p:nvPr>
        </p:nvSpPr>
        <p:spPr>
          <a:xfrm>
            <a:off x="6197600" y="1600200"/>
            <a:ext cx="5384800" cy="2286000"/>
          </a:xfrm>
          <a:prstGeom prst="rect">
            <a:avLst/>
          </a:prstGeom>
        </p:spPr>
        <p:txBody>
          <a:bodyPr vert="horz"/>
          <a:lstStyle>
            <a:lvl1pPr>
              <a:buClr>
                <a:schemeClr val="bg2"/>
              </a:buClr>
              <a:buFont typeface="Arial"/>
              <a:buChar char="•"/>
              <a:defRPr sz="3333">
                <a:solidFill>
                  <a:schemeClr val="tx1"/>
                </a:solidFill>
                <a:latin typeface="Arial"/>
                <a:cs typeface="Arial"/>
              </a:defRPr>
            </a:lvl1pPr>
            <a:lvl2pPr>
              <a:buClr>
                <a:schemeClr val="bg2"/>
              </a:buClr>
              <a:buFont typeface="Arial"/>
              <a:buChar char="•"/>
              <a:defRPr sz="2667">
                <a:solidFill>
                  <a:schemeClr val="accent1"/>
                </a:solidFill>
                <a:latin typeface="Arial"/>
                <a:cs typeface="Arial"/>
              </a:defRPr>
            </a:lvl2pPr>
            <a:lvl3pPr>
              <a:buClr>
                <a:schemeClr val="bg2"/>
              </a:buClr>
              <a:buFont typeface="Arial"/>
              <a:buChar char="•"/>
              <a:defRPr sz="2667">
                <a:solidFill>
                  <a:schemeClr val="accent1"/>
                </a:solidFill>
                <a:latin typeface="Arial"/>
                <a:cs typeface="Arial"/>
              </a:defRPr>
            </a:lvl3pPr>
            <a:lvl4pPr>
              <a:buClr>
                <a:schemeClr val="bg2"/>
              </a:buClr>
              <a:buFont typeface="Arial"/>
              <a:buChar char="•"/>
              <a:defRPr sz="2667">
                <a:solidFill>
                  <a:schemeClr val="accent1"/>
                </a:solidFill>
                <a:latin typeface="Arial"/>
                <a:cs typeface="Arial"/>
              </a:defRPr>
            </a:lvl4pPr>
            <a:lvl5pPr>
              <a:buClr>
                <a:schemeClr val="bg2"/>
              </a:buClr>
              <a:buFont typeface="Arial"/>
              <a:buChar char="•"/>
              <a:defRPr sz="2667">
                <a:solidFill>
                  <a:schemeClr val="accent1"/>
                </a:solidFill>
                <a:latin typeface="Arial"/>
                <a:cs typeface="Arial"/>
              </a:defRPr>
            </a:lvl5pPr>
          </a:lstStyle>
          <a:p>
            <a:pPr lvl="0"/>
            <a:r>
              <a:rPr lang="nb-NO" dirty="0" smtClean="0"/>
              <a:t>Klikk for å legge til bilde eller annet element</a:t>
            </a:r>
            <a:endParaRPr lang="nb-NO" dirty="0"/>
          </a:p>
        </p:txBody>
      </p:sp>
      <p:sp>
        <p:nvSpPr>
          <p:cNvPr id="9" name="Content Placeholder 8"/>
          <p:cNvSpPr>
            <a:spLocks noGrp="1"/>
          </p:cNvSpPr>
          <p:nvPr>
            <p:ph sz="quarter" idx="19" hasCustomPrompt="1"/>
          </p:nvPr>
        </p:nvSpPr>
        <p:spPr>
          <a:xfrm>
            <a:off x="6197600" y="3962400"/>
            <a:ext cx="5384800" cy="2286000"/>
          </a:xfrm>
          <a:prstGeom prst="rect">
            <a:avLst/>
          </a:prstGeom>
        </p:spPr>
        <p:txBody>
          <a:bodyPr vert="horz"/>
          <a:lstStyle>
            <a:lvl1pPr>
              <a:buClr>
                <a:schemeClr val="bg2"/>
              </a:buClr>
              <a:buFont typeface="Arial"/>
              <a:buChar char="•"/>
              <a:defRPr sz="3333">
                <a:solidFill>
                  <a:schemeClr val="tx1"/>
                </a:solidFill>
                <a:latin typeface="Arial"/>
                <a:cs typeface="Arial"/>
              </a:defRPr>
            </a:lvl1pPr>
            <a:lvl2pPr>
              <a:buClr>
                <a:schemeClr val="bg2"/>
              </a:buClr>
              <a:buFont typeface="Arial"/>
              <a:buChar char="•"/>
              <a:defRPr sz="2667">
                <a:solidFill>
                  <a:schemeClr val="accent1"/>
                </a:solidFill>
                <a:latin typeface="Arial"/>
                <a:cs typeface="Arial"/>
              </a:defRPr>
            </a:lvl2pPr>
            <a:lvl3pPr>
              <a:buClr>
                <a:schemeClr val="bg2"/>
              </a:buClr>
              <a:buFont typeface="Arial"/>
              <a:buChar char="•"/>
              <a:defRPr sz="2667">
                <a:solidFill>
                  <a:schemeClr val="accent1"/>
                </a:solidFill>
                <a:latin typeface="Arial"/>
                <a:cs typeface="Arial"/>
              </a:defRPr>
            </a:lvl3pPr>
            <a:lvl4pPr>
              <a:buClr>
                <a:schemeClr val="bg2"/>
              </a:buClr>
              <a:buFont typeface="Arial"/>
              <a:buChar char="•"/>
              <a:defRPr sz="2667">
                <a:solidFill>
                  <a:schemeClr val="accent1"/>
                </a:solidFill>
                <a:latin typeface="Arial"/>
                <a:cs typeface="Arial"/>
              </a:defRPr>
            </a:lvl4pPr>
            <a:lvl5pPr>
              <a:buClr>
                <a:schemeClr val="bg2"/>
              </a:buClr>
              <a:buFont typeface="Arial"/>
              <a:buChar char="•"/>
              <a:defRPr sz="2667">
                <a:solidFill>
                  <a:schemeClr val="accent1"/>
                </a:solidFill>
                <a:latin typeface="Arial"/>
                <a:cs typeface="Arial"/>
              </a:defRPr>
            </a:lvl5pPr>
          </a:lstStyle>
          <a:p>
            <a:pPr lvl="0"/>
            <a:r>
              <a:rPr lang="nb-NO" dirty="0" smtClean="0"/>
              <a:t>Klikk for å legge til bilde eller annet element</a:t>
            </a:r>
            <a:endParaRPr lang="nb-NO" dirty="0"/>
          </a:p>
        </p:txBody>
      </p:sp>
    </p:spTree>
    <p:extLst>
      <p:ext uri="{BB962C8B-B14F-4D97-AF65-F5344CB8AC3E}">
        <p14:creationId xmlns:p14="http://schemas.microsoft.com/office/powerpoint/2010/main" val="3827574052"/>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12"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596024037"/>
      </p:ext>
    </p:extLst>
  </p:cSld>
  <p:clrMapOvr>
    <a:masterClrMapping/>
  </p:clrMapOvr>
  <p:transition spd="slow"/>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914400" y="609600"/>
            <a:ext cx="103632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914400" y="1981200"/>
            <a:ext cx="103632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xfrm>
            <a:off x="4826000" y="6324600"/>
            <a:ext cx="2540000" cy="457200"/>
          </a:xfrm>
          <a:prstGeom prst="rect">
            <a:avLst/>
          </a:prstGeom>
          <a:ln/>
        </p:spPr>
        <p:txBody>
          <a:bodyPr/>
          <a:lstStyle>
            <a:lvl1pPr>
              <a:defRPr/>
            </a:lvl1pPr>
          </a:lstStyle>
          <a:p>
            <a:pPr>
              <a:defRPr/>
            </a:pPr>
            <a:r>
              <a:rPr lang="en-US"/>
              <a:t> </a:t>
            </a:r>
            <a:fld id="{03F953DC-FC04-462D-AE59-3CD46DA203BE}" type="datetime5">
              <a:rPr lang="nb-NO" b="0"/>
              <a:pPr>
                <a:defRPr/>
              </a:pPr>
              <a:t>11. jun. 2018</a:t>
            </a:fld>
            <a:r>
              <a:rPr lang="en-US"/>
              <a:t>   </a:t>
            </a:r>
            <a:fld id="{85093CD6-F55A-497C-A537-D3DBB8284F32}" type="slidenum">
              <a:rPr lang="en-US"/>
              <a:pPr>
                <a:defRPr/>
              </a:pPr>
              <a:t>‹#›</a:t>
            </a:fld>
            <a:endParaRPr lang="en-US"/>
          </a:p>
        </p:txBody>
      </p:sp>
    </p:spTree>
    <p:extLst>
      <p:ext uri="{BB962C8B-B14F-4D97-AF65-F5344CB8AC3E}">
        <p14:creationId xmlns:p14="http://schemas.microsoft.com/office/powerpoint/2010/main" val="25588375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914400" y="609600"/>
            <a:ext cx="10363200" cy="1143000"/>
          </a:xfrm>
          <a:prstGeom prst="rect">
            <a:avLst/>
          </a:prstGeom>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914400" y="1981200"/>
            <a:ext cx="50800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6197600" y="1981200"/>
            <a:ext cx="50800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lysbildenummer 4"/>
          <p:cNvSpPr>
            <a:spLocks noGrp="1"/>
          </p:cNvSpPr>
          <p:nvPr>
            <p:ph type="sldNum" sz="quarter" idx="10"/>
          </p:nvPr>
        </p:nvSpPr>
        <p:spPr>
          <a:xfrm>
            <a:off x="4826000" y="6324600"/>
            <a:ext cx="2540000" cy="457200"/>
          </a:xfrm>
          <a:prstGeom prst="rect">
            <a:avLst/>
          </a:prstGeom>
        </p:spPr>
        <p:txBody>
          <a:bodyPr/>
          <a:lstStyle>
            <a:lvl1pPr>
              <a:defRPr smtClean="0"/>
            </a:lvl1pPr>
          </a:lstStyle>
          <a:p>
            <a:pPr>
              <a:defRPr/>
            </a:pPr>
            <a:r>
              <a:rPr lang="en-US"/>
              <a:t> </a:t>
            </a:r>
            <a:fld id="{9BC54234-1EF9-8C4B-99F2-04BA7CD215DB}" type="datetime5">
              <a:rPr lang="nb-NO" b="0"/>
              <a:pPr>
                <a:defRPr/>
              </a:pPr>
              <a:t>11. jun. 2018</a:t>
            </a:fld>
            <a:r>
              <a:rPr lang="en-US"/>
              <a:t>   </a:t>
            </a:r>
            <a:fld id="{C513A028-6336-FA4A-A698-A64D8A9639D7}" type="slidenum">
              <a:rPr lang="en-US"/>
              <a:pPr>
                <a:defRPr/>
              </a:pPr>
              <a:t>‹#›</a:t>
            </a:fld>
            <a:endParaRPr lang="en-US"/>
          </a:p>
        </p:txBody>
      </p:sp>
    </p:spTree>
    <p:extLst>
      <p:ext uri="{BB962C8B-B14F-4D97-AF65-F5344CB8AC3E}">
        <p14:creationId xmlns:p14="http://schemas.microsoft.com/office/powerpoint/2010/main" val="3898240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Stort bilde - til høyre">
    <p:spTree>
      <p:nvGrpSpPr>
        <p:cNvPr id="1" name=""/>
        <p:cNvGrpSpPr/>
        <p:nvPr/>
      </p:nvGrpSpPr>
      <p:grpSpPr>
        <a:xfrm>
          <a:off x="0" y="0"/>
          <a:ext cx="0" cy="0"/>
          <a:chOff x="0" y="0"/>
          <a:chExt cx="0" cy="0"/>
        </a:xfrm>
      </p:grpSpPr>
      <p:sp>
        <p:nvSpPr>
          <p:cNvPr id="10" name="Plassholder for bilde 9"/>
          <p:cNvSpPr>
            <a:spLocks noGrp="1" noChangeAspect="1"/>
          </p:cNvSpPr>
          <p:nvPr>
            <p:ph type="pic" sz="quarter" idx="18" hasCustomPrompt="1"/>
          </p:nvPr>
        </p:nvSpPr>
        <p:spPr>
          <a:xfrm>
            <a:off x="6096000" y="0"/>
            <a:ext cx="6096000" cy="6858000"/>
          </a:xfrm>
          <a:prstGeom prst="rect">
            <a:avLst/>
          </a:prstGeom>
        </p:spPr>
        <p:txBody>
          <a:bodyPr anchor="ctr" anchorCtr="0"/>
          <a:lstStyle>
            <a:lvl1pPr marL="0" indent="0" algn="ctr">
              <a:buNone/>
              <a:defRPr/>
            </a:lvl1pPr>
          </a:lstStyle>
          <a:p>
            <a:r>
              <a:rPr lang="nb-NO" dirty="0" smtClean="0"/>
              <a:t>Sett inn bilde her</a:t>
            </a:r>
            <a:endParaRPr lang="nb-NO" dirty="0"/>
          </a:p>
        </p:txBody>
      </p:sp>
      <p:sp>
        <p:nvSpPr>
          <p:cNvPr id="11" name="Content Placeholder 8"/>
          <p:cNvSpPr>
            <a:spLocks noGrp="1"/>
          </p:cNvSpPr>
          <p:nvPr>
            <p:ph sz="quarter" idx="17" hasCustomPrompt="1"/>
          </p:nvPr>
        </p:nvSpPr>
        <p:spPr>
          <a:xfrm>
            <a:off x="455712" y="740701"/>
            <a:ext cx="5184576" cy="5568619"/>
          </a:xfrm>
          <a:prstGeom prst="rect">
            <a:avLst/>
          </a:prstGeom>
        </p:spPr>
        <p:txBody>
          <a:bodyPr vert="horz" lIns="0" anchor="ctr" anchorCtr="0"/>
          <a:lstStyle>
            <a:lvl1pPr marL="359824" indent="-359824">
              <a:buClr>
                <a:schemeClr val="bg2"/>
              </a:buClr>
              <a:buFont typeface="Arial"/>
              <a:buChar char="•"/>
              <a:defRPr sz="3333">
                <a:solidFill>
                  <a:schemeClr val="tx1"/>
                </a:solidFill>
                <a:latin typeface="Arial"/>
                <a:cs typeface="Arial"/>
              </a:defRPr>
            </a:lvl1pPr>
            <a:lvl2pPr marL="679434" indent="-319609">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pic>
        <p:nvPicPr>
          <p:cNvPr id="13" name="Picture 11" descr="logo.png"/>
          <p:cNvPicPr>
            <a:picLocks noChangeAspect="1"/>
          </p:cNvPicPr>
          <p:nvPr userDrawn="1"/>
        </p:nvPicPr>
        <p:blipFill>
          <a:blip r:embed="rId2"/>
          <a:stretch>
            <a:fillRect/>
          </a:stretch>
        </p:blipFill>
        <p:spPr>
          <a:xfrm>
            <a:off x="455712" y="274316"/>
            <a:ext cx="1524000" cy="370375"/>
          </a:xfrm>
          <a:prstGeom prst="rect">
            <a:avLst/>
          </a:prstGeom>
        </p:spPr>
      </p:pic>
    </p:spTree>
    <p:extLst>
      <p:ext uri="{BB962C8B-B14F-4D97-AF65-F5344CB8AC3E}">
        <p14:creationId xmlns:p14="http://schemas.microsoft.com/office/powerpoint/2010/main" val="711261385"/>
      </p:ext>
    </p:extLst>
  </p:cSld>
  <p:clrMapOvr>
    <a:masterClrMapping/>
  </p:clrMapOvr>
  <p:transition spd="slow"/>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316783" y="492737"/>
            <a:ext cx="9558432" cy="718210"/>
          </a:xfrm>
          <a:prstGeom prst="rect">
            <a:avLst/>
          </a:prstGeom>
        </p:spPr>
        <p:txBody>
          <a:bodyPr wrap="square" lIns="0" tIns="0" rIns="0" bIns="0">
            <a:spAutoFit/>
          </a:bodyPr>
          <a:lstStyle>
            <a:lvl1pPr>
              <a:defRPr sz="4667" b="1" i="0">
                <a:solidFill>
                  <a:srgbClr val="5B6770"/>
                </a:solidFill>
                <a:latin typeface="Arial"/>
                <a:cs typeface="Arial"/>
              </a:defRPr>
            </a:lvl1pPr>
          </a:lstStyle>
          <a:p>
            <a:endParaRPr/>
          </a:p>
        </p:txBody>
      </p:sp>
      <p:sp>
        <p:nvSpPr>
          <p:cNvPr id="3" name="Holder 3"/>
          <p:cNvSpPr>
            <a:spLocks noGrp="1"/>
          </p:cNvSpPr>
          <p:nvPr>
            <p:ph type="subTitle" idx="4"/>
          </p:nvPr>
        </p:nvSpPr>
        <p:spPr>
          <a:xfrm>
            <a:off x="1828800" y="3840481"/>
            <a:ext cx="8534400" cy="3847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6" name="Holder 6"/>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4133370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9215" y="500351"/>
            <a:ext cx="10773568" cy="656655"/>
          </a:xfrm>
        </p:spPr>
        <p:txBody>
          <a:bodyPr lIns="0" tIns="0" rIns="0" bIns="0"/>
          <a:lstStyle>
            <a:lvl1pPr>
              <a:defRPr sz="4267" b="1" i="0">
                <a:solidFill>
                  <a:srgbClr val="5B6770"/>
                </a:solidFill>
                <a:latin typeface="Arial"/>
                <a:cs typeface="Arial"/>
              </a:defRPr>
            </a:lvl1pPr>
          </a:lstStyle>
          <a:p>
            <a:endParaRPr/>
          </a:p>
        </p:txBody>
      </p:sp>
      <p:sp>
        <p:nvSpPr>
          <p:cNvPr id="3" name="Holder 3"/>
          <p:cNvSpPr>
            <a:spLocks noGrp="1"/>
          </p:cNvSpPr>
          <p:nvPr>
            <p:ph type="body" idx="1"/>
          </p:nvPr>
        </p:nvSpPr>
        <p:spPr>
          <a:xfrm>
            <a:off x="714587" y="1634065"/>
            <a:ext cx="5595620" cy="512897"/>
          </a:xfrm>
        </p:spPr>
        <p:txBody>
          <a:bodyPr lIns="0" tIns="0" rIns="0" bIns="0"/>
          <a:lstStyle>
            <a:lvl1pPr>
              <a:defRPr sz="33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6" name="Holder 6"/>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1577354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9215" y="500351"/>
            <a:ext cx="10773568" cy="656655"/>
          </a:xfrm>
        </p:spPr>
        <p:txBody>
          <a:bodyPr lIns="0" tIns="0" rIns="0" bIns="0"/>
          <a:lstStyle>
            <a:lvl1pPr>
              <a:defRPr sz="4267" b="1" i="0">
                <a:solidFill>
                  <a:srgbClr val="5B6770"/>
                </a:solidFill>
                <a:latin typeface="Arial"/>
                <a:cs typeface="Arial"/>
              </a:defRPr>
            </a:lvl1pPr>
          </a:lstStyle>
          <a:p>
            <a:endParaRPr/>
          </a:p>
        </p:txBody>
      </p:sp>
      <p:sp>
        <p:nvSpPr>
          <p:cNvPr id="3" name="Holder 3"/>
          <p:cNvSpPr>
            <a:spLocks noGrp="1"/>
          </p:cNvSpPr>
          <p:nvPr>
            <p:ph sz="half" idx="2"/>
          </p:nvPr>
        </p:nvSpPr>
        <p:spPr>
          <a:xfrm>
            <a:off x="609600" y="1577340"/>
            <a:ext cx="5303520" cy="3847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02587" y="2272113"/>
            <a:ext cx="4851400" cy="328231"/>
          </a:xfrm>
          <a:prstGeom prst="rect">
            <a:avLst/>
          </a:prstGeom>
        </p:spPr>
        <p:txBody>
          <a:bodyPr wrap="square" lIns="0" tIns="0" rIns="0" bIns="0">
            <a:spAutoFit/>
          </a:bodyPr>
          <a:lstStyle>
            <a:lvl1pPr>
              <a:defRPr sz="2133"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7" name="Holder 7"/>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2826101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9215" y="500351"/>
            <a:ext cx="10773568" cy="656655"/>
          </a:xfrm>
        </p:spPr>
        <p:txBody>
          <a:bodyPr lIns="0" tIns="0" rIns="0" bIns="0"/>
          <a:lstStyle>
            <a:lvl1pPr>
              <a:defRPr sz="4267" b="1" i="0">
                <a:solidFill>
                  <a:srgbClr val="5B677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5" name="Holder 5"/>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3523681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812801" y="379985"/>
            <a:ext cx="3352799" cy="814831"/>
          </a:xfrm>
          <a:prstGeom prst="rect">
            <a:avLst/>
          </a:prstGeom>
          <a:blipFill>
            <a:blip r:embed="rId3" cstate="print"/>
            <a:stretch>
              <a:fillRect/>
            </a:stretch>
          </a:blipFill>
        </p:spPr>
        <p:txBody>
          <a:bodyPr wrap="square" lIns="0" tIns="0" rIns="0" bIns="0" rtlCol="0"/>
          <a:lstStyle/>
          <a:p>
            <a:endParaRPr sz="24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4" name="Holder 4"/>
          <p:cNvSpPr>
            <a:spLocks noGrp="1"/>
          </p:cNvSpPr>
          <p:nvPr>
            <p:ph type="sldNum" sz="quarter" idx="7"/>
          </p:nvPr>
        </p:nvSpPr>
        <p:spPr/>
        <p:txBody>
          <a:bodyPr lIns="0" tIns="0" rIns="0" bIns="0"/>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2653713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F6F5F3"/>
        </a:solidFill>
        <a:effectLst/>
      </p:bgPr>
    </p:bg>
    <p:spTree>
      <p:nvGrpSpPr>
        <p:cNvPr id="1" name=""/>
        <p:cNvGrpSpPr/>
        <p:nvPr/>
      </p:nvGrpSpPr>
      <p:grpSpPr>
        <a:xfrm>
          <a:off x="0" y="0"/>
          <a:ext cx="0" cy="0"/>
          <a:chOff x="0" y="0"/>
          <a:chExt cx="0" cy="0"/>
        </a:xfrm>
      </p:grpSpPr>
      <p:sp>
        <p:nvSpPr>
          <p:cNvPr id="5" name="Tittel 1"/>
          <p:cNvSpPr>
            <a:spLocks noGrp="1"/>
          </p:cNvSpPr>
          <p:nvPr>
            <p:ph type="ctrTitle" hasCustomPrompt="1"/>
          </p:nvPr>
        </p:nvSpPr>
        <p:spPr>
          <a:xfrm>
            <a:off x="0" y="2802632"/>
            <a:ext cx="12192000" cy="914400"/>
          </a:xfrm>
          <a:prstGeom prst="rect">
            <a:avLst/>
          </a:prstGeom>
        </p:spPr>
        <p:txBody>
          <a:bodyPr anchor="b" anchorCtr="0"/>
          <a:lstStyle>
            <a:lvl1pPr>
              <a:defRPr sz="6400" b="1" i="0" baseline="0">
                <a:solidFill>
                  <a:schemeClr val="tx1"/>
                </a:solidFill>
                <a:latin typeface="Arial"/>
                <a:cs typeface="Arial"/>
              </a:defRPr>
            </a:lvl1pPr>
          </a:lstStyle>
          <a:p>
            <a:r>
              <a:rPr lang="nb-NO" dirty="0" smtClean="0"/>
              <a:t>Presentasjonstittel</a:t>
            </a:r>
            <a:endParaRPr lang="nb-NO" dirty="0"/>
          </a:p>
        </p:txBody>
      </p:sp>
      <p:sp>
        <p:nvSpPr>
          <p:cNvPr id="6" name="Undertittel 2"/>
          <p:cNvSpPr>
            <a:spLocks noGrp="1"/>
          </p:cNvSpPr>
          <p:nvPr>
            <p:ph type="subTitle" idx="1" hasCustomPrompt="1"/>
          </p:nvPr>
        </p:nvSpPr>
        <p:spPr>
          <a:xfrm>
            <a:off x="0" y="3864835"/>
            <a:ext cx="12192000" cy="1676400"/>
          </a:xfrm>
          <a:prstGeom prst="rect">
            <a:avLst/>
          </a:prstGeom>
        </p:spPr>
        <p:txBody>
          <a:bodyPr/>
          <a:lstStyle>
            <a:lvl1pPr marL="0" indent="0" algn="ctr">
              <a:buNone/>
              <a:defRPr sz="37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undertittel</a:t>
            </a:r>
            <a:endParaRPr lang="nb-NO" dirty="0"/>
          </a:p>
        </p:txBody>
      </p:sp>
      <p:pic>
        <p:nvPicPr>
          <p:cNvPr id="7" name="Picture 7" descr="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82414" y="251617"/>
            <a:ext cx="2557372" cy="621512"/>
          </a:xfrm>
          <a:prstGeom prst="rect">
            <a:avLst/>
          </a:prstGeom>
        </p:spPr>
      </p:pic>
    </p:spTree>
    <p:extLst>
      <p:ext uri="{BB962C8B-B14F-4D97-AF65-F5344CB8AC3E}">
        <p14:creationId xmlns:p14="http://schemas.microsoft.com/office/powerpoint/2010/main" val="2594601878"/>
      </p:ext>
    </p:extLst>
  </p:cSld>
  <p:clrMapOvr>
    <a:masterClrMapping/>
  </p:clrMapOvr>
  <p:transition spd="slow"/>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eng - grønn">
    <p:bg>
      <p:bgPr>
        <a:solidFill>
          <a:schemeClr val="bg2"/>
        </a:solidFill>
        <a:effectLst/>
      </p:bgPr>
    </p:bg>
    <p:spTree>
      <p:nvGrpSpPr>
        <p:cNvPr id="1" name=""/>
        <p:cNvGrpSpPr/>
        <p:nvPr/>
      </p:nvGrpSpPr>
      <p:grpSpPr>
        <a:xfrm>
          <a:off x="0" y="0"/>
          <a:ext cx="0" cy="0"/>
          <a:chOff x="0" y="0"/>
          <a:chExt cx="0" cy="0"/>
        </a:xfrm>
      </p:grpSpPr>
      <p:sp>
        <p:nvSpPr>
          <p:cNvPr id="5" name="Tittel 1"/>
          <p:cNvSpPr>
            <a:spLocks noGrp="1"/>
          </p:cNvSpPr>
          <p:nvPr>
            <p:ph type="ctrTitle" hasCustomPrompt="1"/>
          </p:nvPr>
        </p:nvSpPr>
        <p:spPr>
          <a:xfrm>
            <a:off x="1871531" y="2468893"/>
            <a:ext cx="9505056" cy="914400"/>
          </a:xfrm>
          <a:prstGeom prst="rect">
            <a:avLst/>
          </a:prstGeom>
        </p:spPr>
        <p:txBody>
          <a:bodyPr anchor="b" anchorCtr="0"/>
          <a:lstStyle>
            <a:lvl1pPr algn="l">
              <a:defRPr sz="6400" b="0" i="0" baseline="0">
                <a:solidFill>
                  <a:schemeClr val="bg2">
                    <a:lumMod val="20000"/>
                    <a:lumOff val="80000"/>
                  </a:schemeClr>
                </a:solidFill>
                <a:latin typeface="Arial"/>
                <a:cs typeface="Arial"/>
              </a:defRPr>
            </a:lvl1pPr>
          </a:lstStyle>
          <a:p>
            <a:r>
              <a:rPr lang="nb-NO" dirty="0" smtClean="0"/>
              <a:t>Nå kommer</a:t>
            </a:r>
            <a:endParaRPr lang="nb-NO" dirty="0"/>
          </a:p>
        </p:txBody>
      </p:sp>
      <p:sp>
        <p:nvSpPr>
          <p:cNvPr id="6" name="Undertittel 2"/>
          <p:cNvSpPr>
            <a:spLocks noGrp="1"/>
          </p:cNvSpPr>
          <p:nvPr>
            <p:ph type="subTitle" idx="1" hasCustomPrompt="1"/>
          </p:nvPr>
        </p:nvSpPr>
        <p:spPr>
          <a:xfrm>
            <a:off x="1871531" y="3236979"/>
            <a:ext cx="9505056" cy="2688299"/>
          </a:xfrm>
          <a:prstGeom prst="rect">
            <a:avLst/>
          </a:prstGeom>
        </p:spPr>
        <p:txBody>
          <a:bodyPr/>
          <a:lstStyle>
            <a:lvl1pPr marL="0" indent="0" algn="l">
              <a:buNone/>
              <a:defRPr sz="6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ETT GODT POENG.</a:t>
            </a:r>
            <a:endParaRPr lang="nb-NO" dirty="0"/>
          </a:p>
        </p:txBody>
      </p:sp>
      <p:pic>
        <p:nvPicPr>
          <p:cNvPr id="2" name="Bild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8552" y="-80472"/>
            <a:ext cx="2465851" cy="1232925"/>
          </a:xfrm>
          <a:prstGeom prst="rect">
            <a:avLst/>
          </a:prstGeom>
        </p:spPr>
      </p:pic>
    </p:spTree>
    <p:extLst>
      <p:ext uri="{BB962C8B-B14F-4D97-AF65-F5344CB8AC3E}">
        <p14:creationId xmlns:p14="http://schemas.microsoft.com/office/powerpoint/2010/main" val="4065451915"/>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6"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Content Placeholder 8"/>
          <p:cNvSpPr>
            <a:spLocks noGrp="1"/>
          </p:cNvSpPr>
          <p:nvPr>
            <p:ph sz="quarter" idx="18" hasCustomPrompt="1"/>
          </p:nvPr>
        </p:nvSpPr>
        <p:spPr>
          <a:xfrm>
            <a:off x="6197600" y="16002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
        <p:nvSpPr>
          <p:cNvPr id="9" name="Content Placeholder 8"/>
          <p:cNvSpPr>
            <a:spLocks noGrp="1"/>
          </p:cNvSpPr>
          <p:nvPr>
            <p:ph sz="quarter" idx="19" hasCustomPrompt="1"/>
          </p:nvPr>
        </p:nvSpPr>
        <p:spPr>
          <a:xfrm>
            <a:off x="6197600" y="3962400"/>
            <a:ext cx="5384800" cy="22860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Tree>
    <p:extLst>
      <p:ext uri="{BB962C8B-B14F-4D97-AF65-F5344CB8AC3E}">
        <p14:creationId xmlns:p14="http://schemas.microsoft.com/office/powerpoint/2010/main" val="4242138635"/>
      </p:ext>
    </p:extLst>
  </p:cSld>
  <p:clrMapOvr>
    <a:masterClrMapping/>
  </p:clrMapOvr>
  <p:transition spd="slow"/>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eng - gråblå">
    <p:bg>
      <p:bgPr>
        <a:solidFill>
          <a:srgbClr val="485865"/>
        </a:solidFill>
        <a:effectLst/>
      </p:bgPr>
    </p:bg>
    <p:spTree>
      <p:nvGrpSpPr>
        <p:cNvPr id="1" name=""/>
        <p:cNvGrpSpPr/>
        <p:nvPr/>
      </p:nvGrpSpPr>
      <p:grpSpPr>
        <a:xfrm>
          <a:off x="0" y="0"/>
          <a:ext cx="0" cy="0"/>
          <a:chOff x="0" y="0"/>
          <a:chExt cx="0" cy="0"/>
        </a:xfrm>
      </p:grpSpPr>
      <p:sp>
        <p:nvSpPr>
          <p:cNvPr id="5" name="Tittel 1"/>
          <p:cNvSpPr>
            <a:spLocks noGrp="1"/>
          </p:cNvSpPr>
          <p:nvPr>
            <p:ph type="ctrTitle" hasCustomPrompt="1"/>
          </p:nvPr>
        </p:nvSpPr>
        <p:spPr>
          <a:xfrm>
            <a:off x="1871531" y="2468893"/>
            <a:ext cx="9505056" cy="914400"/>
          </a:xfrm>
          <a:prstGeom prst="rect">
            <a:avLst/>
          </a:prstGeom>
        </p:spPr>
        <p:txBody>
          <a:bodyPr anchor="b" anchorCtr="0"/>
          <a:lstStyle>
            <a:lvl1pPr algn="l">
              <a:defRPr sz="6400" b="0" i="0" baseline="0">
                <a:solidFill>
                  <a:schemeClr val="bg2">
                    <a:lumMod val="20000"/>
                    <a:lumOff val="80000"/>
                  </a:schemeClr>
                </a:solidFill>
                <a:latin typeface="Arial"/>
                <a:cs typeface="Arial"/>
              </a:defRPr>
            </a:lvl1pPr>
          </a:lstStyle>
          <a:p>
            <a:r>
              <a:rPr lang="nb-NO" dirty="0" smtClean="0"/>
              <a:t>Her starter</a:t>
            </a:r>
            <a:endParaRPr lang="nb-NO" dirty="0"/>
          </a:p>
        </p:txBody>
      </p:sp>
      <p:sp>
        <p:nvSpPr>
          <p:cNvPr id="6" name="Undertittel 2"/>
          <p:cNvSpPr>
            <a:spLocks noGrp="1"/>
          </p:cNvSpPr>
          <p:nvPr>
            <p:ph type="subTitle" idx="1" hasCustomPrompt="1"/>
          </p:nvPr>
        </p:nvSpPr>
        <p:spPr>
          <a:xfrm>
            <a:off x="1871531" y="3236979"/>
            <a:ext cx="9505056" cy="2688299"/>
          </a:xfrm>
          <a:prstGeom prst="rect">
            <a:avLst/>
          </a:prstGeom>
        </p:spPr>
        <p:txBody>
          <a:bodyPr/>
          <a:lstStyle>
            <a:lvl1pPr marL="0" indent="0" algn="l">
              <a:buNone/>
              <a:defRPr sz="6400" b="1"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ET NYTT TEMA.</a:t>
            </a:r>
            <a:endParaRPr lang="nb-NO" dirty="0"/>
          </a:p>
        </p:txBody>
      </p:sp>
      <p:pic>
        <p:nvPicPr>
          <p:cNvPr id="2" name="Bild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8552" y="-80472"/>
            <a:ext cx="2465851" cy="1232925"/>
          </a:xfrm>
          <a:prstGeom prst="rect">
            <a:avLst/>
          </a:prstGeom>
        </p:spPr>
      </p:pic>
    </p:spTree>
    <p:extLst>
      <p:ext uri="{BB962C8B-B14F-4D97-AF65-F5344CB8AC3E}">
        <p14:creationId xmlns:p14="http://schemas.microsoft.com/office/powerpoint/2010/main" val="883533113"/>
      </p:ext>
    </p:extLst>
  </p:cSld>
  <p:clrMapOvr>
    <a:masterClrMapping/>
  </p:clrMapOvr>
  <p:transition spd="slow"/>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Poeng - Oransje">
    <p:bg>
      <p:bgPr>
        <a:solidFill>
          <a:srgbClr val="F47920"/>
        </a:solidFill>
        <a:effectLst/>
      </p:bgPr>
    </p:bg>
    <p:spTree>
      <p:nvGrpSpPr>
        <p:cNvPr id="1" name=""/>
        <p:cNvGrpSpPr/>
        <p:nvPr/>
      </p:nvGrpSpPr>
      <p:grpSpPr>
        <a:xfrm>
          <a:off x="0" y="0"/>
          <a:ext cx="0" cy="0"/>
          <a:chOff x="0" y="0"/>
          <a:chExt cx="0" cy="0"/>
        </a:xfrm>
      </p:grpSpPr>
      <p:sp>
        <p:nvSpPr>
          <p:cNvPr id="5" name="Tittel 1"/>
          <p:cNvSpPr>
            <a:spLocks noGrp="1"/>
          </p:cNvSpPr>
          <p:nvPr>
            <p:ph type="ctrTitle" hasCustomPrompt="1"/>
          </p:nvPr>
        </p:nvSpPr>
        <p:spPr>
          <a:xfrm>
            <a:off x="1871531" y="2468893"/>
            <a:ext cx="9505056" cy="914400"/>
          </a:xfrm>
          <a:prstGeom prst="rect">
            <a:avLst/>
          </a:prstGeom>
        </p:spPr>
        <p:txBody>
          <a:bodyPr anchor="b" anchorCtr="0"/>
          <a:lstStyle>
            <a:lvl1pPr algn="l">
              <a:defRPr sz="6400" b="0" i="0" baseline="0">
                <a:solidFill>
                  <a:srgbClr val="FDE4D2"/>
                </a:solidFill>
                <a:latin typeface="Arial"/>
                <a:cs typeface="Arial"/>
              </a:defRPr>
            </a:lvl1pPr>
          </a:lstStyle>
          <a:p>
            <a:r>
              <a:rPr lang="nb-NO" dirty="0" smtClean="0"/>
              <a:t>Nå må dere</a:t>
            </a:r>
            <a:endParaRPr lang="nb-NO" dirty="0"/>
          </a:p>
        </p:txBody>
      </p:sp>
      <p:sp>
        <p:nvSpPr>
          <p:cNvPr id="6" name="Undertittel 2"/>
          <p:cNvSpPr>
            <a:spLocks noGrp="1"/>
          </p:cNvSpPr>
          <p:nvPr>
            <p:ph type="subTitle" idx="1" hasCustomPrompt="1"/>
          </p:nvPr>
        </p:nvSpPr>
        <p:spPr>
          <a:xfrm>
            <a:off x="1871531" y="3236979"/>
            <a:ext cx="9505056" cy="2688299"/>
          </a:xfrm>
          <a:prstGeom prst="rect">
            <a:avLst/>
          </a:prstGeom>
        </p:spPr>
        <p:txBody>
          <a:bodyPr/>
          <a:lstStyle>
            <a:lvl1pPr marL="0" indent="0" algn="l">
              <a:buNone/>
              <a:defRPr sz="6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VÅKNE!</a:t>
            </a:r>
            <a:endParaRPr lang="nb-NO" dirty="0"/>
          </a:p>
        </p:txBody>
      </p:sp>
      <p:pic>
        <p:nvPicPr>
          <p:cNvPr id="2" name="Bild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8552" y="-80472"/>
            <a:ext cx="2465851" cy="1232925"/>
          </a:xfrm>
          <a:prstGeom prst="rect">
            <a:avLst/>
          </a:prstGeom>
        </p:spPr>
      </p:pic>
    </p:spTree>
    <p:extLst>
      <p:ext uri="{BB962C8B-B14F-4D97-AF65-F5344CB8AC3E}">
        <p14:creationId xmlns:p14="http://schemas.microsoft.com/office/powerpoint/2010/main" val="4225468393"/>
      </p:ext>
    </p:extLst>
  </p:cSld>
  <p:clrMapOvr>
    <a:masterClrMapping/>
  </p:clrMapOvr>
  <p:transition spd="slow"/>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tort bilde - til venstre">
    <p:spTree>
      <p:nvGrpSpPr>
        <p:cNvPr id="1" name=""/>
        <p:cNvGrpSpPr/>
        <p:nvPr/>
      </p:nvGrpSpPr>
      <p:grpSpPr>
        <a:xfrm>
          <a:off x="0" y="0"/>
          <a:ext cx="0" cy="0"/>
          <a:chOff x="0" y="0"/>
          <a:chExt cx="0" cy="0"/>
        </a:xfrm>
      </p:grpSpPr>
      <p:sp>
        <p:nvSpPr>
          <p:cNvPr id="5" name="Rektangel 4"/>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bilde 9"/>
          <p:cNvSpPr>
            <a:spLocks noGrp="1" noChangeAspect="1"/>
          </p:cNvSpPr>
          <p:nvPr>
            <p:ph type="pic" sz="quarter" idx="18" hasCustomPrompt="1"/>
          </p:nvPr>
        </p:nvSpPr>
        <p:spPr>
          <a:xfrm>
            <a:off x="0" y="0"/>
            <a:ext cx="6096000" cy="6858000"/>
          </a:xfrm>
          <a:prstGeom prst="rect">
            <a:avLst/>
          </a:prstGeom>
        </p:spPr>
        <p:txBody>
          <a:bodyPr anchor="ctr" anchorCtr="0"/>
          <a:lstStyle>
            <a:lvl1pPr marL="0" indent="0" algn="ctr">
              <a:buNone/>
              <a:defRPr/>
            </a:lvl1pPr>
          </a:lstStyle>
          <a:p>
            <a:r>
              <a:rPr lang="nb-NO" dirty="0" smtClean="0"/>
              <a:t>Sett inn bilde her</a:t>
            </a:r>
            <a:endParaRPr lang="nb-NO" dirty="0"/>
          </a:p>
        </p:txBody>
      </p:sp>
      <p:sp>
        <p:nvSpPr>
          <p:cNvPr id="11" name="Content Placeholder 8"/>
          <p:cNvSpPr>
            <a:spLocks noGrp="1"/>
          </p:cNvSpPr>
          <p:nvPr>
            <p:ph sz="quarter" idx="17" hasCustomPrompt="1"/>
          </p:nvPr>
        </p:nvSpPr>
        <p:spPr>
          <a:xfrm>
            <a:off x="6576053" y="740701"/>
            <a:ext cx="5184576" cy="5568619"/>
          </a:xfrm>
          <a:prstGeom prst="rect">
            <a:avLst/>
          </a:prstGeom>
        </p:spPr>
        <p:txBody>
          <a:bodyPr vert="horz" lIns="0" anchor="ctr" anchorCtr="0"/>
          <a:lstStyle>
            <a:lvl1pPr marL="359824" indent="-359824">
              <a:buClr>
                <a:schemeClr val="bg2"/>
              </a:buClr>
              <a:buFont typeface="Arial"/>
              <a:buChar char="•"/>
              <a:defRPr sz="3333">
                <a:solidFill>
                  <a:schemeClr val="tx1"/>
                </a:solidFill>
                <a:latin typeface="Arial"/>
                <a:cs typeface="Arial"/>
              </a:defRPr>
            </a:lvl1pPr>
            <a:lvl2pPr marL="670967" indent="-311143">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pic>
        <p:nvPicPr>
          <p:cNvPr id="13" name="Picture 11" descr="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629" y="274316"/>
            <a:ext cx="1524000" cy="370375"/>
          </a:xfrm>
          <a:prstGeom prst="rect">
            <a:avLst/>
          </a:prstGeom>
        </p:spPr>
      </p:pic>
    </p:spTree>
    <p:extLst>
      <p:ext uri="{BB962C8B-B14F-4D97-AF65-F5344CB8AC3E}">
        <p14:creationId xmlns:p14="http://schemas.microsoft.com/office/powerpoint/2010/main" val="167338727"/>
      </p:ext>
    </p:extLst>
  </p:cSld>
  <p:clrMapOvr>
    <a:masterClrMapping/>
  </p:clrMapOvr>
  <p:transition spd="slow"/>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tort bilde - til høyre">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bilde 9"/>
          <p:cNvSpPr>
            <a:spLocks noGrp="1" noChangeAspect="1"/>
          </p:cNvSpPr>
          <p:nvPr>
            <p:ph type="pic" sz="quarter" idx="18" hasCustomPrompt="1"/>
          </p:nvPr>
        </p:nvSpPr>
        <p:spPr>
          <a:xfrm>
            <a:off x="6096000" y="0"/>
            <a:ext cx="6096000" cy="6858000"/>
          </a:xfrm>
          <a:prstGeom prst="rect">
            <a:avLst/>
          </a:prstGeom>
        </p:spPr>
        <p:txBody>
          <a:bodyPr anchor="ctr" anchorCtr="0"/>
          <a:lstStyle>
            <a:lvl1pPr marL="0" indent="0" algn="ctr">
              <a:buNone/>
              <a:defRPr/>
            </a:lvl1pPr>
          </a:lstStyle>
          <a:p>
            <a:r>
              <a:rPr lang="nb-NO" dirty="0" smtClean="0"/>
              <a:t>Sett inn bilde her</a:t>
            </a:r>
            <a:endParaRPr lang="nb-NO" dirty="0"/>
          </a:p>
        </p:txBody>
      </p:sp>
      <p:sp>
        <p:nvSpPr>
          <p:cNvPr id="11" name="Content Placeholder 8"/>
          <p:cNvSpPr>
            <a:spLocks noGrp="1"/>
          </p:cNvSpPr>
          <p:nvPr>
            <p:ph sz="quarter" idx="17" hasCustomPrompt="1"/>
          </p:nvPr>
        </p:nvSpPr>
        <p:spPr>
          <a:xfrm>
            <a:off x="455712" y="740701"/>
            <a:ext cx="5184576" cy="5568619"/>
          </a:xfrm>
          <a:prstGeom prst="rect">
            <a:avLst/>
          </a:prstGeom>
        </p:spPr>
        <p:txBody>
          <a:bodyPr vert="horz" lIns="0" anchor="ctr" anchorCtr="0"/>
          <a:lstStyle>
            <a:lvl1pPr marL="359824" indent="-359824">
              <a:buClr>
                <a:schemeClr val="bg2"/>
              </a:buClr>
              <a:buFont typeface="Arial"/>
              <a:buChar char="•"/>
              <a:defRPr sz="3333">
                <a:solidFill>
                  <a:schemeClr val="tx1"/>
                </a:solidFill>
                <a:latin typeface="Arial"/>
                <a:cs typeface="Arial"/>
              </a:defRPr>
            </a:lvl1pPr>
            <a:lvl2pPr marL="679434" indent="-319609">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pic>
        <p:nvPicPr>
          <p:cNvPr id="13" name="Picture 11" descr="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12" y="274316"/>
            <a:ext cx="1524000" cy="370375"/>
          </a:xfrm>
          <a:prstGeom prst="rect">
            <a:avLst/>
          </a:prstGeom>
        </p:spPr>
      </p:pic>
    </p:spTree>
    <p:extLst>
      <p:ext uri="{BB962C8B-B14F-4D97-AF65-F5344CB8AC3E}">
        <p14:creationId xmlns:p14="http://schemas.microsoft.com/office/powerpoint/2010/main" val="348545414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e - fullskjerm, med logo">
    <p:spTree>
      <p:nvGrpSpPr>
        <p:cNvPr id="1" name=""/>
        <p:cNvGrpSpPr/>
        <p:nvPr/>
      </p:nvGrpSpPr>
      <p:grpSpPr>
        <a:xfrm>
          <a:off x="0" y="0"/>
          <a:ext cx="0" cy="0"/>
          <a:chOff x="0" y="0"/>
          <a:chExt cx="0" cy="0"/>
        </a:xfrm>
      </p:grpSpPr>
      <p:sp>
        <p:nvSpPr>
          <p:cNvPr id="10" name="Plassholder for bilde 9"/>
          <p:cNvSpPr>
            <a:spLocks noGrp="1" noChangeAspect="1"/>
          </p:cNvSpPr>
          <p:nvPr>
            <p:ph type="pic" sz="quarter" idx="18" hasCustomPrompt="1"/>
          </p:nvPr>
        </p:nvSpPr>
        <p:spPr>
          <a:xfrm>
            <a:off x="0" y="0"/>
            <a:ext cx="12192000" cy="6858000"/>
          </a:xfrm>
          <a:prstGeom prst="rect">
            <a:avLst/>
          </a:prstGeom>
        </p:spPr>
        <p:txBody>
          <a:bodyPr tIns="900000" anchor="ctr" anchorCtr="0"/>
          <a:lstStyle>
            <a:lvl1pPr marL="0" indent="0" algn="ctr">
              <a:buNone/>
              <a:defRPr/>
            </a:lvl1pPr>
          </a:lstStyle>
          <a:p>
            <a:r>
              <a:rPr lang="nb-NO" dirty="0" smtClean="0"/>
              <a:t>Sett inn bilde her</a:t>
            </a:r>
            <a:endParaRPr lang="nb-NO" dirty="0"/>
          </a:p>
        </p:txBody>
      </p:sp>
      <p:sp>
        <p:nvSpPr>
          <p:cNvPr id="5" name="Plassholder for tekst 8"/>
          <p:cNvSpPr>
            <a:spLocks noGrp="1"/>
          </p:cNvSpPr>
          <p:nvPr>
            <p:ph type="body" sz="quarter" idx="21"/>
          </p:nvPr>
        </p:nvSpPr>
        <p:spPr>
          <a:xfrm>
            <a:off x="0" y="0"/>
            <a:ext cx="12192000" cy="3072805"/>
          </a:xfrm>
          <a:prstGeom prst="rect">
            <a:avLst/>
          </a:prstGeom>
          <a:gradFill>
            <a:gsLst>
              <a:gs pos="16000">
                <a:schemeClr val="bg1"/>
              </a:gs>
              <a:gs pos="100000">
                <a:srgbClr val="FFFFFF">
                  <a:alpha val="0"/>
                </a:srgbClr>
              </a:gs>
            </a:gsLst>
            <a:lin ang="5400000" scaled="1"/>
          </a:gradFill>
        </p:spPr>
        <p:txBody>
          <a:bodyPr/>
          <a:lstStyle>
            <a:lvl1pPr marL="0" indent="0">
              <a:buNone/>
              <a:defRPr>
                <a:noFill/>
              </a:defRPr>
            </a:lvl1pPr>
          </a:lstStyle>
          <a:p>
            <a:pPr lvl="0"/>
            <a:endParaRPr lang="nb-NO" dirty="0"/>
          </a:p>
        </p:txBody>
      </p:sp>
      <p:sp>
        <p:nvSpPr>
          <p:cNvPr id="3" name="Plassholder for bilde 2"/>
          <p:cNvSpPr>
            <a:spLocks noGrp="1"/>
          </p:cNvSpPr>
          <p:nvPr>
            <p:ph type="pic" sz="quarter" idx="19"/>
          </p:nvPr>
        </p:nvSpPr>
        <p:spPr>
          <a:xfrm>
            <a:off x="10236629" y="273600"/>
            <a:ext cx="1526400" cy="369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endParaRPr lang="nb-NO" dirty="0"/>
          </a:p>
        </p:txBody>
      </p:sp>
    </p:spTree>
    <p:extLst>
      <p:ext uri="{BB962C8B-B14F-4D97-AF65-F5344CB8AC3E}">
        <p14:creationId xmlns:p14="http://schemas.microsoft.com/office/powerpoint/2010/main" val="554292424"/>
      </p:ext>
    </p:extLst>
  </p:cSld>
  <p:clrMapOvr>
    <a:masterClrMapping/>
  </p:clrMapOvr>
  <p:transition spd="slow"/>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ilde - fullskjerm, mørk2, med logo">
    <p:spTree>
      <p:nvGrpSpPr>
        <p:cNvPr id="1" name=""/>
        <p:cNvGrpSpPr/>
        <p:nvPr/>
      </p:nvGrpSpPr>
      <p:grpSpPr>
        <a:xfrm>
          <a:off x="0" y="0"/>
          <a:ext cx="0" cy="0"/>
          <a:chOff x="0" y="0"/>
          <a:chExt cx="0" cy="0"/>
        </a:xfrm>
      </p:grpSpPr>
      <p:sp>
        <p:nvSpPr>
          <p:cNvPr id="10" name="Plassholder for bilde 9"/>
          <p:cNvSpPr>
            <a:spLocks noGrp="1" noChangeAspect="1"/>
          </p:cNvSpPr>
          <p:nvPr>
            <p:ph type="pic" sz="quarter" idx="18" hasCustomPrompt="1"/>
          </p:nvPr>
        </p:nvSpPr>
        <p:spPr>
          <a:xfrm>
            <a:off x="0" y="0"/>
            <a:ext cx="12192000" cy="6858000"/>
          </a:xfrm>
          <a:prstGeom prst="rect">
            <a:avLst/>
          </a:prstGeom>
        </p:spPr>
        <p:txBody>
          <a:bodyPr tIns="900000" anchor="ctr" anchorCtr="0"/>
          <a:lstStyle>
            <a:lvl1pPr marL="0" indent="0" algn="ctr">
              <a:buNone/>
              <a:defRPr/>
            </a:lvl1pPr>
          </a:lstStyle>
          <a:p>
            <a:r>
              <a:rPr lang="nb-NO" dirty="0" smtClean="0"/>
              <a:t>Sett inn bilde her</a:t>
            </a:r>
            <a:endParaRPr lang="nb-NO" dirty="0"/>
          </a:p>
        </p:txBody>
      </p:sp>
      <p:sp>
        <p:nvSpPr>
          <p:cNvPr id="9" name="Plassholder for tekst 8"/>
          <p:cNvSpPr>
            <a:spLocks noGrp="1"/>
          </p:cNvSpPr>
          <p:nvPr>
            <p:ph type="body" sz="quarter" idx="21"/>
          </p:nvPr>
        </p:nvSpPr>
        <p:spPr>
          <a:xfrm>
            <a:off x="0" y="0"/>
            <a:ext cx="12192000" cy="3072805"/>
          </a:xfrm>
          <a:prstGeom prst="rect">
            <a:avLst/>
          </a:prstGeom>
          <a:gradFill>
            <a:gsLst>
              <a:gs pos="12000">
                <a:srgbClr val="000000">
                  <a:alpha val="89000"/>
                </a:srgbClr>
              </a:gs>
              <a:gs pos="100000">
                <a:srgbClr val="FFFFFF">
                  <a:alpha val="0"/>
                </a:srgbClr>
              </a:gs>
            </a:gsLst>
            <a:lin ang="5400000" scaled="1"/>
          </a:gradFill>
        </p:spPr>
        <p:txBody>
          <a:bodyPr/>
          <a:lstStyle>
            <a:lvl1pPr marL="0" indent="0">
              <a:buNone/>
              <a:defRPr>
                <a:noFill/>
              </a:defRPr>
            </a:lvl1pPr>
          </a:lstStyle>
          <a:p>
            <a:pPr lvl="0"/>
            <a:endParaRPr lang="nb-NO" dirty="0"/>
          </a:p>
        </p:txBody>
      </p:sp>
      <p:sp>
        <p:nvSpPr>
          <p:cNvPr id="3" name="Plassholder for bilde 2"/>
          <p:cNvSpPr>
            <a:spLocks noGrp="1"/>
          </p:cNvSpPr>
          <p:nvPr>
            <p:ph type="pic" sz="quarter" idx="19"/>
          </p:nvPr>
        </p:nvSpPr>
        <p:spPr>
          <a:xfrm>
            <a:off x="10236629" y="273600"/>
            <a:ext cx="1526400" cy="369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endParaRPr lang="nb-NO" dirty="0"/>
          </a:p>
        </p:txBody>
      </p:sp>
    </p:spTree>
    <p:extLst>
      <p:ext uri="{BB962C8B-B14F-4D97-AF65-F5344CB8AC3E}">
        <p14:creationId xmlns:p14="http://schemas.microsoft.com/office/powerpoint/2010/main" val="1292477636"/>
      </p:ext>
    </p:extLst>
  </p:cSld>
  <p:clrMapOvr>
    <a:masterClrMapping/>
  </p:clrMapOvr>
  <p:transition spd="slow"/>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ilde - fullskjerm, uten logo">
    <p:spTree>
      <p:nvGrpSpPr>
        <p:cNvPr id="1" name=""/>
        <p:cNvGrpSpPr/>
        <p:nvPr/>
      </p:nvGrpSpPr>
      <p:grpSpPr>
        <a:xfrm>
          <a:off x="0" y="0"/>
          <a:ext cx="0" cy="0"/>
          <a:chOff x="0" y="0"/>
          <a:chExt cx="0" cy="0"/>
        </a:xfrm>
      </p:grpSpPr>
      <p:sp>
        <p:nvSpPr>
          <p:cNvPr id="10" name="Plassholder for bilde 9"/>
          <p:cNvSpPr>
            <a:spLocks noGrp="1" noChangeAspect="1"/>
          </p:cNvSpPr>
          <p:nvPr>
            <p:ph type="pic" sz="quarter" idx="18" hasCustomPrompt="1"/>
          </p:nvPr>
        </p:nvSpPr>
        <p:spPr>
          <a:xfrm>
            <a:off x="0" y="0"/>
            <a:ext cx="12192000" cy="6858000"/>
          </a:xfrm>
          <a:prstGeom prst="rect">
            <a:avLst/>
          </a:prstGeom>
        </p:spPr>
        <p:txBody>
          <a:bodyPr tIns="900000" anchor="ctr" anchorCtr="0"/>
          <a:lstStyle>
            <a:lvl1pPr marL="0" indent="0" algn="ctr">
              <a:buNone/>
              <a:defRPr/>
            </a:lvl1pPr>
          </a:lstStyle>
          <a:p>
            <a:r>
              <a:rPr lang="nb-NO" dirty="0" smtClean="0"/>
              <a:t>Sett inn bilde her</a:t>
            </a:r>
            <a:endParaRPr lang="nb-NO" dirty="0"/>
          </a:p>
        </p:txBody>
      </p:sp>
    </p:spTree>
    <p:extLst>
      <p:ext uri="{BB962C8B-B14F-4D97-AF65-F5344CB8AC3E}">
        <p14:creationId xmlns:p14="http://schemas.microsoft.com/office/powerpoint/2010/main" val="1819655425"/>
      </p:ext>
    </p:extLst>
  </p:cSld>
  <p:clrMapOvr>
    <a:masterClrMapping/>
  </p:clrMapOvr>
  <p:transition spd="slow"/>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1508787"/>
            <a:ext cx="10972800" cy="914400"/>
          </a:xfrm>
          <a:prstGeom prst="rect">
            <a:avLst/>
          </a:prstGeom>
          <a:noFill/>
          <a:ln>
            <a:noFill/>
          </a:ln>
          <a:effectLst/>
        </p:spPr>
        <p:txBody>
          <a:bodyPr lIns="0" tIns="36000" rIns="72000" anchor="b" anchorCtr="0"/>
          <a:lstStyle>
            <a:lvl1pPr marL="0" marR="0" indent="0" algn="l" defTabSz="1219170" rtl="0" eaLnBrk="1" fontAlgn="auto" latinLnBrk="0" hangingPunct="1">
              <a:lnSpc>
                <a:spcPts val="4800"/>
              </a:lnSpc>
              <a:spcBef>
                <a:spcPct val="20000"/>
              </a:spcBef>
              <a:spcAft>
                <a:spcPts val="0"/>
              </a:spcAft>
              <a:buClrTx/>
              <a:buSzTx/>
              <a:buFont typeface="Arial" pitchFamily="34" charset="0"/>
              <a:buNone/>
              <a:tabLst/>
              <a:defRPr kumimoji="0" lang="nb-NO" sz="4800" b="1" i="0" kern="1200" baseline="0" dirty="0" smtClean="0">
                <a:solidFill>
                  <a:schemeClr val="tx1"/>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Overskriften skrives her</a:t>
            </a:r>
          </a:p>
        </p:txBody>
      </p:sp>
      <p:sp>
        <p:nvSpPr>
          <p:cNvPr id="12" name="Content Placeholder 8"/>
          <p:cNvSpPr>
            <a:spLocks noGrp="1"/>
          </p:cNvSpPr>
          <p:nvPr>
            <p:ph sz="quarter" idx="17" hasCustomPrompt="1"/>
          </p:nvPr>
        </p:nvSpPr>
        <p:spPr>
          <a:xfrm>
            <a:off x="609600" y="2772206"/>
            <a:ext cx="10972800" cy="3345093"/>
          </a:xfrm>
          <a:prstGeom prst="rect">
            <a:avLst/>
          </a:prstGeom>
        </p:spPr>
        <p:txBody>
          <a:bodyPr vert="horz" lIns="0"/>
          <a:lstStyle>
            <a:lvl1pPr>
              <a:buClr>
                <a:schemeClr val="bg2"/>
              </a:buClr>
              <a:buFont typeface="Arial"/>
              <a:buChar char="•"/>
              <a:defRPr sz="3333" baseline="0">
                <a:solidFill>
                  <a:schemeClr val="tx1"/>
                </a:solidFill>
                <a:latin typeface="Arial"/>
                <a:cs typeface="Arial"/>
              </a:defRPr>
            </a:lvl1pPr>
            <a:lvl2pPr>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spTree>
    <p:extLst>
      <p:ext uri="{BB962C8B-B14F-4D97-AF65-F5344CB8AC3E}">
        <p14:creationId xmlns:p14="http://schemas.microsoft.com/office/powerpoint/2010/main" val="3380847500"/>
      </p:ext>
    </p:extLst>
  </p:cSld>
  <p:clrMapOvr>
    <a:masterClrMapping/>
  </p:clrMapOvr>
  <p:transition spd="slow"/>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1508787"/>
            <a:ext cx="10972800" cy="914401"/>
          </a:xfrm>
          <a:prstGeom prst="rect">
            <a:avLst/>
          </a:prstGeom>
          <a:noFill/>
          <a:ln>
            <a:noFill/>
          </a:ln>
          <a:effectLst/>
        </p:spPr>
        <p:txBody>
          <a:bodyPr lIns="0" tIns="36000" rIns="72000" anchor="b" anchorCtr="0"/>
          <a:lstStyle>
            <a:lvl1pPr marL="0" marR="0" indent="0" algn="l" defTabSz="1219170" rtl="0" eaLnBrk="1" fontAlgn="auto" latinLnBrk="0" hangingPunct="1">
              <a:lnSpc>
                <a:spcPts val="4800"/>
              </a:lnSpc>
              <a:spcBef>
                <a:spcPct val="20000"/>
              </a:spcBef>
              <a:spcAft>
                <a:spcPts val="0"/>
              </a:spcAft>
              <a:buClrTx/>
              <a:buSzTx/>
              <a:buFont typeface="Arial" pitchFamily="34" charset="0"/>
              <a:buNone/>
              <a:tabLst/>
              <a:defRPr kumimoji="0" lang="nb-NO" sz="4800" b="1" i="0" kern="1200" baseline="0" dirty="0" smtClean="0">
                <a:solidFill>
                  <a:schemeClr val="tx1"/>
                </a:solidFill>
                <a:latin typeface="Arial"/>
                <a:ea typeface="+mn-ea"/>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smtClean="0"/>
              <a:t>Overskriften skrives her</a:t>
            </a:r>
          </a:p>
        </p:txBody>
      </p:sp>
      <p:sp>
        <p:nvSpPr>
          <p:cNvPr id="9" name="Content Placeholder 8"/>
          <p:cNvSpPr>
            <a:spLocks noGrp="1"/>
          </p:cNvSpPr>
          <p:nvPr>
            <p:ph sz="quarter" idx="17" hasCustomPrompt="1"/>
          </p:nvPr>
        </p:nvSpPr>
        <p:spPr>
          <a:xfrm>
            <a:off x="609600" y="2774400"/>
            <a:ext cx="5384800" cy="3208040"/>
          </a:xfrm>
          <a:prstGeom prst="rect">
            <a:avLst/>
          </a:prstGeom>
        </p:spPr>
        <p:txBody>
          <a:bodyPr vert="horz" lIns="0"/>
          <a:lstStyle>
            <a:lvl1pPr marL="359824" indent="-359824">
              <a:buClr>
                <a:schemeClr val="bg2"/>
              </a:buClr>
              <a:buFont typeface="Arial"/>
              <a:buChar char="•"/>
              <a:defRPr sz="3333">
                <a:solidFill>
                  <a:schemeClr val="tx1"/>
                </a:solidFill>
                <a:latin typeface="Arial"/>
                <a:cs typeface="Arial"/>
              </a:defRPr>
            </a:lvl1pPr>
            <a:lvl2pPr marL="662501" indent="-296326">
              <a:buClr>
                <a:schemeClr val="bg2"/>
              </a:buClr>
              <a:buFont typeface="Arial"/>
              <a:buChar char="•"/>
              <a:defRPr sz="2667">
                <a:solidFill>
                  <a:schemeClr val="tx1"/>
                </a:solidFill>
                <a:latin typeface="Arial"/>
                <a:cs typeface="Arial"/>
              </a:defRPr>
            </a:lvl2pPr>
            <a:lvl3pPr marL="1314418" indent="-304792">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sp>
        <p:nvSpPr>
          <p:cNvPr id="12" name="Content Placeholder 8"/>
          <p:cNvSpPr>
            <a:spLocks noGrp="1"/>
          </p:cNvSpPr>
          <p:nvPr>
            <p:ph sz="quarter" idx="18" hasCustomPrompt="1"/>
          </p:nvPr>
        </p:nvSpPr>
        <p:spPr>
          <a:xfrm>
            <a:off x="6197600" y="2774400"/>
            <a:ext cx="5384800" cy="3208040"/>
          </a:xfrm>
          <a:prstGeom prst="rect">
            <a:avLst/>
          </a:prstGeom>
        </p:spPr>
        <p:txBody>
          <a:bodyPr vert="horz" lIns="0"/>
          <a:lstStyle>
            <a:lvl1pPr marL="397923" indent="-397923">
              <a:buClr>
                <a:schemeClr val="bg2"/>
              </a:buClr>
              <a:buFont typeface="Arial"/>
              <a:buChar char="•"/>
              <a:defRPr sz="3333">
                <a:solidFill>
                  <a:schemeClr val="tx1"/>
                </a:solidFill>
                <a:latin typeface="Arial"/>
                <a:cs typeface="Arial"/>
              </a:defRPr>
            </a:lvl1pPr>
            <a:lvl2pPr marL="717533" indent="-302676">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Klikk for å legge til tekst</a:t>
            </a:r>
          </a:p>
          <a:p>
            <a:pPr lvl="1"/>
            <a:r>
              <a:rPr lang="nb-NO" dirty="0" smtClean="0"/>
              <a:t>Andre nivå</a:t>
            </a:r>
          </a:p>
        </p:txBody>
      </p:sp>
    </p:spTree>
    <p:extLst>
      <p:ext uri="{BB962C8B-B14F-4D97-AF65-F5344CB8AC3E}">
        <p14:creationId xmlns:p14="http://schemas.microsoft.com/office/powerpoint/2010/main" val="2366496335"/>
      </p:ext>
    </p:extLst>
  </p:cSld>
  <p:clrMapOvr>
    <a:masterClrMapping/>
  </p:clrMapOvr>
  <p:transition spd="slow"/>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3" name="Picture 11" descr="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629" y="274316"/>
            <a:ext cx="1524000" cy="370375"/>
          </a:xfrm>
          <a:prstGeom prst="rect">
            <a:avLst/>
          </a:prstGeom>
        </p:spPr>
      </p:pic>
    </p:spTree>
    <p:extLst>
      <p:ext uri="{BB962C8B-B14F-4D97-AF65-F5344CB8AC3E}">
        <p14:creationId xmlns:p14="http://schemas.microsoft.com/office/powerpoint/2010/main" val="420514312"/>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914400" y="609600"/>
            <a:ext cx="103632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914400" y="1981200"/>
            <a:ext cx="103632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xfrm>
            <a:off x="4826000" y="6324600"/>
            <a:ext cx="2540000" cy="457200"/>
          </a:xfrm>
          <a:prstGeom prst="rect">
            <a:avLst/>
          </a:prstGeom>
          <a:ln/>
        </p:spPr>
        <p:txBody>
          <a:bodyPr/>
          <a:lstStyle>
            <a:lvl1pPr>
              <a:defRPr/>
            </a:lvl1pPr>
          </a:lstStyle>
          <a:p>
            <a:pPr>
              <a:defRPr/>
            </a:pPr>
            <a:r>
              <a:rPr lang="en-US"/>
              <a:t> </a:t>
            </a:r>
            <a:fld id="{03F953DC-FC04-462D-AE59-3CD46DA203BE}" type="datetime5">
              <a:rPr lang="nb-NO" b="0"/>
              <a:pPr>
                <a:defRPr/>
              </a:pPr>
              <a:t>11. jun. 2018</a:t>
            </a:fld>
            <a:r>
              <a:rPr lang="en-US"/>
              <a:t>   </a:t>
            </a:r>
            <a:fld id="{85093CD6-F55A-497C-A537-D3DBB8284F32}" type="slidenum">
              <a:rPr lang="en-US"/>
              <a:pPr>
                <a:defRPr/>
              </a:pPr>
              <a:t>‹#›</a:t>
            </a:fld>
            <a:endParaRPr lang="en-US"/>
          </a:p>
        </p:txBody>
      </p:sp>
    </p:spTree>
    <p:extLst>
      <p:ext uri="{BB962C8B-B14F-4D97-AF65-F5344CB8AC3E}">
        <p14:creationId xmlns:p14="http://schemas.microsoft.com/office/powerpoint/2010/main" val="1810085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609600" y="1600201"/>
            <a:ext cx="109728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09600" y="6356351"/>
            <a:ext cx="2844800" cy="365125"/>
          </a:xfrm>
          <a:prstGeom prst="rect">
            <a:avLst/>
          </a:prstGeom>
        </p:spPr>
        <p:txBody>
          <a:bodyPr/>
          <a:lstStyle/>
          <a:p>
            <a:fld id="{E789EE2F-FE87-4D33-951A-5CA8FF2A1433}" type="datetimeFigureOut">
              <a:rPr lang="nb-NO" smtClean="0"/>
              <a:t>11.06.2018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E09A429-6EFC-4D1E-BFFD-174DE6A633A9}" type="slidenum">
              <a:rPr lang="nb-NO" smtClean="0"/>
              <a:t>‹#›</a:t>
            </a:fld>
            <a:endParaRPr lang="nb-NO"/>
          </a:p>
        </p:txBody>
      </p:sp>
    </p:spTree>
    <p:extLst>
      <p:ext uri="{BB962C8B-B14F-4D97-AF65-F5344CB8AC3E}">
        <p14:creationId xmlns:p14="http://schemas.microsoft.com/office/powerpoint/2010/main" val="3397887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34A07157-8D97-4B42-A767-2A584D167F04}" type="datetimeFigureOut">
              <a:rPr lang="nb-NO" smtClean="0"/>
              <a:t>11.06.2018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F4AE6B4-09A8-4EA2-819F-85B44E0B6FF3}" type="slidenum">
              <a:rPr lang="nb-NO" smtClean="0"/>
              <a:t>‹#›</a:t>
            </a:fld>
            <a:endParaRPr lang="nb-NO"/>
          </a:p>
        </p:txBody>
      </p:sp>
    </p:spTree>
    <p:extLst>
      <p:ext uri="{BB962C8B-B14F-4D97-AF65-F5344CB8AC3E}">
        <p14:creationId xmlns:p14="http://schemas.microsoft.com/office/powerpoint/2010/main" val="3157063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10" name="Bilde 9"/>
          <p:cNvPicPr>
            <a:picLocks noChangeAspect="1"/>
          </p:cNvPicPr>
          <p:nvPr/>
        </p:nvPicPr>
        <p:blipFill>
          <a:blip r:embed="rId2"/>
          <a:stretch>
            <a:fillRect/>
          </a:stretch>
        </p:blipFill>
        <p:spPr>
          <a:xfrm>
            <a:off x="0" y="0"/>
            <a:ext cx="12192000" cy="6858000"/>
          </a:xfrm>
          <a:prstGeom prst="rect">
            <a:avLst/>
          </a:prstGeom>
          <a:noFill/>
          <a:ln>
            <a:noFill/>
          </a:ln>
        </p:spPr>
      </p:pic>
      <p:sp>
        <p:nvSpPr>
          <p:cNvPr id="5" name="Tittel 1"/>
          <p:cNvSpPr>
            <a:spLocks noGrp="1"/>
          </p:cNvSpPr>
          <p:nvPr>
            <p:ph type="ctrTitle" hasCustomPrompt="1"/>
          </p:nvPr>
        </p:nvSpPr>
        <p:spPr>
          <a:xfrm>
            <a:off x="0" y="2819400"/>
            <a:ext cx="12192000" cy="914400"/>
          </a:xfrm>
          <a:prstGeom prst="rect">
            <a:avLst/>
          </a:prstGeom>
        </p:spPr>
        <p:txBody>
          <a:bodyPr/>
          <a:lstStyle>
            <a:lvl1pPr>
              <a:defRPr b="1" i="0">
                <a:solidFill>
                  <a:schemeClr val="tx2"/>
                </a:solidFill>
                <a:latin typeface="Arial"/>
                <a:cs typeface="Arial"/>
              </a:defRPr>
            </a:lvl1pPr>
          </a:lstStyle>
          <a:p>
            <a:r>
              <a:rPr lang="nb-NO" dirty="0" smtClean="0"/>
              <a:t>Klikk for å legge til en tittel</a:t>
            </a:r>
            <a:endParaRPr lang="nb-NO" dirty="0"/>
          </a:p>
        </p:txBody>
      </p:sp>
      <p:sp>
        <p:nvSpPr>
          <p:cNvPr id="6" name="Undertittel 2"/>
          <p:cNvSpPr>
            <a:spLocks noGrp="1"/>
          </p:cNvSpPr>
          <p:nvPr>
            <p:ph type="subTitle" idx="1" hasCustomPrompt="1"/>
          </p:nvPr>
        </p:nvSpPr>
        <p:spPr>
          <a:xfrm>
            <a:off x="0" y="3886200"/>
            <a:ext cx="12192000" cy="1676400"/>
          </a:xfrm>
          <a:prstGeom prst="rect">
            <a:avLst/>
          </a:prstGeo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legge til en undertittel</a:t>
            </a:r>
            <a:endParaRPr lang="nb-NO" dirty="0"/>
          </a:p>
        </p:txBody>
      </p:sp>
      <p:pic>
        <p:nvPicPr>
          <p:cNvPr id="9" name="Picture 8" descr="Husbanken logo.png"/>
          <p:cNvPicPr>
            <a:picLocks noChangeAspect="1"/>
          </p:cNvPicPr>
          <p:nvPr userDrawn="1"/>
        </p:nvPicPr>
        <p:blipFill>
          <a:blip r:embed="rId3"/>
          <a:stretch>
            <a:fillRect/>
          </a:stretch>
        </p:blipFill>
        <p:spPr>
          <a:xfrm>
            <a:off x="770357" y="533400"/>
            <a:ext cx="3395243" cy="609600"/>
          </a:xfrm>
          <a:prstGeom prst="rect">
            <a:avLst/>
          </a:prstGeom>
        </p:spPr>
      </p:pic>
    </p:spTree>
    <p:extLst>
      <p:ext uri="{BB962C8B-B14F-4D97-AF65-F5344CB8AC3E}">
        <p14:creationId xmlns:p14="http://schemas.microsoft.com/office/powerpoint/2010/main" val="111785202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9"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Wingdings" charset="2"/>
              <a:buChar char="Ø"/>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Content Placeholder 8"/>
          <p:cNvSpPr>
            <a:spLocks noGrp="1"/>
          </p:cNvSpPr>
          <p:nvPr>
            <p:ph sz="quarter" idx="18" hasCustomPrompt="1"/>
          </p:nvPr>
        </p:nvSpPr>
        <p:spPr>
          <a:xfrm>
            <a:off x="6197600" y="1600200"/>
            <a:ext cx="5384800" cy="4648200"/>
          </a:xfrm>
          <a:prstGeom prst="rect">
            <a:avLst/>
          </a:prstGeom>
        </p:spPr>
        <p:txBody>
          <a:bodyPr vert="horz"/>
          <a:lstStyle>
            <a:lvl1pPr>
              <a:buClr>
                <a:schemeClr val="bg2"/>
              </a:buClr>
              <a:buFont typeface="Wingdings" charset="2"/>
              <a:buChar char="Ø"/>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8122537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8"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Wingdings" charset="2"/>
              <a:buChar char="Ø"/>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6912146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12" name="Content Placeholder 8"/>
          <p:cNvSpPr>
            <a:spLocks noGrp="1"/>
          </p:cNvSpPr>
          <p:nvPr>
            <p:ph sz="quarter" idx="17" hasCustomPrompt="1"/>
          </p:nvPr>
        </p:nvSpPr>
        <p:spPr>
          <a:xfrm>
            <a:off x="609600" y="1600200"/>
            <a:ext cx="10972800" cy="4648200"/>
          </a:xfrm>
          <a:prstGeom prst="rect">
            <a:avLst/>
          </a:prstGeom>
        </p:spPr>
        <p:txBody>
          <a:bodyPr vert="horz"/>
          <a:lstStyle>
            <a:lvl1pPr>
              <a:buClr>
                <a:schemeClr val="bg2"/>
              </a:buClr>
              <a:buFont typeface="Wingdings" charset="2"/>
              <a:buChar char="Ø"/>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20172704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hasCustomPrompt="1"/>
          </p:nvPr>
        </p:nvSpPr>
        <p:spPr>
          <a:xfrm>
            <a:off x="609600" y="533400"/>
            <a:ext cx="10972800" cy="9144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6" name="Content Placeholder 8"/>
          <p:cNvSpPr>
            <a:spLocks noGrp="1"/>
          </p:cNvSpPr>
          <p:nvPr>
            <p:ph sz="quarter" idx="17" hasCustomPrompt="1"/>
          </p:nvPr>
        </p:nvSpPr>
        <p:spPr>
          <a:xfrm>
            <a:off x="609600" y="1600200"/>
            <a:ext cx="5384800" cy="4648200"/>
          </a:xfrm>
          <a:prstGeom prst="rect">
            <a:avLst/>
          </a:prstGeom>
        </p:spPr>
        <p:txBody>
          <a:bodyPr vert="horz"/>
          <a:lstStyle>
            <a:lvl1pPr>
              <a:buClr>
                <a:schemeClr val="bg2"/>
              </a:buClr>
              <a:buFont typeface="Wingdings" charset="2"/>
              <a:buChar char="Ø"/>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Content Placeholder 8"/>
          <p:cNvSpPr>
            <a:spLocks noGrp="1"/>
          </p:cNvSpPr>
          <p:nvPr>
            <p:ph sz="quarter" idx="18" hasCustomPrompt="1"/>
          </p:nvPr>
        </p:nvSpPr>
        <p:spPr>
          <a:xfrm>
            <a:off x="6197600" y="1600200"/>
            <a:ext cx="5384800" cy="2286000"/>
          </a:xfrm>
          <a:prstGeom prst="rect">
            <a:avLst/>
          </a:prstGeom>
        </p:spPr>
        <p:txBody>
          <a:bodyPr vert="horz"/>
          <a:lstStyle>
            <a:lvl1pPr>
              <a:buClr>
                <a:schemeClr val="bg2"/>
              </a:buClr>
              <a:buFont typeface="Wingdings" charset="2"/>
              <a:buChar char="Ø"/>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
        <p:nvSpPr>
          <p:cNvPr id="9" name="Content Placeholder 8"/>
          <p:cNvSpPr>
            <a:spLocks noGrp="1"/>
          </p:cNvSpPr>
          <p:nvPr>
            <p:ph sz="quarter" idx="19" hasCustomPrompt="1"/>
          </p:nvPr>
        </p:nvSpPr>
        <p:spPr>
          <a:xfrm>
            <a:off x="6197600" y="3962400"/>
            <a:ext cx="5384800" cy="2286000"/>
          </a:xfrm>
          <a:prstGeom prst="rect">
            <a:avLst/>
          </a:prstGeom>
        </p:spPr>
        <p:txBody>
          <a:bodyPr vert="horz"/>
          <a:lstStyle>
            <a:lvl1pPr>
              <a:buClr>
                <a:schemeClr val="bg2"/>
              </a:buClr>
              <a:buFont typeface="Wingdings" charset="2"/>
              <a:buChar char="Ø"/>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Tree>
    <p:extLst>
      <p:ext uri="{BB962C8B-B14F-4D97-AF65-F5344CB8AC3E}">
        <p14:creationId xmlns:p14="http://schemas.microsoft.com/office/powerpoint/2010/main" val="412641514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609600" y="1600201"/>
            <a:ext cx="109728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09600" y="6356351"/>
            <a:ext cx="2844800" cy="365125"/>
          </a:xfrm>
          <a:prstGeom prst="rect">
            <a:avLst/>
          </a:prstGeom>
        </p:spPr>
        <p:txBody>
          <a:bodyPr/>
          <a:lstStyle/>
          <a:p>
            <a:fld id="{E789EE2F-FE87-4D33-951A-5CA8FF2A1433}" type="datetimeFigureOut">
              <a:rPr lang="nb-NO" smtClean="0"/>
              <a:t>11.06.2018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E09A429-6EFC-4D1E-BFFD-174DE6A633A9}" type="slidenum">
              <a:rPr lang="nb-NO" smtClean="0"/>
              <a:t>‹#›</a:t>
            </a:fld>
            <a:endParaRPr lang="nb-NO"/>
          </a:p>
        </p:txBody>
      </p:sp>
    </p:spTree>
    <p:extLst>
      <p:ext uri="{BB962C8B-B14F-4D97-AF65-F5344CB8AC3E}">
        <p14:creationId xmlns:p14="http://schemas.microsoft.com/office/powerpoint/2010/main" val="222008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914400" y="609600"/>
            <a:ext cx="10363200" cy="1143000"/>
          </a:xfrm>
          <a:prstGeom prst="rect">
            <a:avLst/>
          </a:prstGeom>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914400" y="1981200"/>
            <a:ext cx="50800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6197600" y="1981200"/>
            <a:ext cx="5080000" cy="3886200"/>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lysbildenummer 4"/>
          <p:cNvSpPr>
            <a:spLocks noGrp="1"/>
          </p:cNvSpPr>
          <p:nvPr>
            <p:ph type="sldNum" sz="quarter" idx="10"/>
          </p:nvPr>
        </p:nvSpPr>
        <p:spPr>
          <a:xfrm>
            <a:off x="4826000" y="6324600"/>
            <a:ext cx="2540000" cy="457200"/>
          </a:xfrm>
          <a:prstGeom prst="rect">
            <a:avLst/>
          </a:prstGeom>
        </p:spPr>
        <p:txBody>
          <a:bodyPr/>
          <a:lstStyle>
            <a:lvl1pPr>
              <a:defRPr smtClean="0"/>
            </a:lvl1pPr>
          </a:lstStyle>
          <a:p>
            <a:pPr>
              <a:defRPr/>
            </a:pPr>
            <a:r>
              <a:rPr lang="en-US"/>
              <a:t> </a:t>
            </a:r>
            <a:fld id="{9BC54234-1EF9-8C4B-99F2-04BA7CD215DB}" type="datetime5">
              <a:rPr lang="nb-NO" b="0"/>
              <a:pPr>
                <a:defRPr/>
              </a:pPr>
              <a:t>11. jun. 2018</a:t>
            </a:fld>
            <a:r>
              <a:rPr lang="en-US"/>
              <a:t>   </a:t>
            </a:r>
            <a:fld id="{C513A028-6336-FA4A-A698-A64D8A9639D7}" type="slidenum">
              <a:rPr lang="en-US"/>
              <a:pPr>
                <a:defRPr/>
              </a:pPr>
              <a:t>‹#›</a:t>
            </a:fld>
            <a:endParaRPr lang="en-US"/>
          </a:p>
        </p:txBody>
      </p:sp>
    </p:spTree>
    <p:extLst>
      <p:ext uri="{BB962C8B-B14F-4D97-AF65-F5344CB8AC3E}">
        <p14:creationId xmlns:p14="http://schemas.microsoft.com/office/powerpoint/2010/main" val="2749485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435" y="2665849"/>
            <a:ext cx="521605" cy="528850"/>
          </a:xfrm>
          <a:prstGeom prst="rect">
            <a:avLst/>
          </a:prstGeom>
          <a:effectLst>
            <a:outerShdw blurRad="50800" dist="38100" dir="2700000" algn="tl" rotWithShape="0">
              <a:prstClr val="black">
                <a:alpha val="40000"/>
              </a:prstClr>
            </a:outerShdw>
          </a:effectLst>
        </p:spPr>
      </p:pic>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2986" y="1949666"/>
            <a:ext cx="946617" cy="695474"/>
          </a:xfrm>
          <a:prstGeom prst="rect">
            <a:avLst/>
          </a:prstGeom>
          <a:effectLst>
            <a:outerShdw blurRad="50800" dist="38100" dir="2700000" algn="tl" rotWithShape="0">
              <a:prstClr val="black">
                <a:alpha val="40000"/>
              </a:prstClr>
            </a:outerShdw>
          </a:effectLst>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321" y="2712939"/>
            <a:ext cx="511947" cy="481761"/>
          </a:xfrm>
          <a:prstGeom prst="rect">
            <a:avLst/>
          </a:prstGeom>
          <a:effectLst>
            <a:outerShdw blurRad="50800" dist="38100" dir="2700000" algn="tl" rotWithShape="0">
              <a:prstClr val="black">
                <a:alpha val="40000"/>
              </a:prstClr>
            </a:outerShdw>
          </a:effectLst>
        </p:spPr>
      </p:pic>
      <p:pic>
        <p:nvPicPr>
          <p:cNvPr id="9" name="Bild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7046" t="3156" r="7628" b="3352"/>
          <a:stretch/>
        </p:blipFill>
        <p:spPr>
          <a:xfrm>
            <a:off x="5342959" y="2365011"/>
            <a:ext cx="622267" cy="829689"/>
          </a:xfrm>
          <a:prstGeom prst="rect">
            <a:avLst/>
          </a:prstGeom>
          <a:effectLst>
            <a:outerShdw blurRad="50800" dist="38100" dir="2700000" algn="tl" rotWithShape="0">
              <a:prstClr val="black">
                <a:alpha val="40000"/>
              </a:prstClr>
            </a:outerShdw>
          </a:effectLst>
        </p:spPr>
      </p:pic>
      <p:pic>
        <p:nvPicPr>
          <p:cNvPr id="11" name="Bild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09708" y="2295941"/>
            <a:ext cx="705133" cy="612162"/>
          </a:xfrm>
          <a:prstGeom prst="rect">
            <a:avLst/>
          </a:prstGeom>
          <a:effectLst>
            <a:outerShdw blurRad="50800" dist="38100" dir="2700000" algn="tl" rotWithShape="0">
              <a:prstClr val="black">
                <a:alpha val="40000"/>
              </a:prstClr>
            </a:outerShdw>
          </a:effectLst>
        </p:spPr>
      </p:pic>
      <p:pic>
        <p:nvPicPr>
          <p:cNvPr id="12" name="Bilde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77266"/>
          <a:stretch/>
        </p:blipFill>
        <p:spPr>
          <a:xfrm>
            <a:off x="4688676" y="3278953"/>
            <a:ext cx="2814648" cy="376295"/>
          </a:xfrm>
          <a:prstGeom prst="rect">
            <a:avLst/>
          </a:prstGeom>
        </p:spPr>
      </p:pic>
      <p:sp>
        <p:nvSpPr>
          <p:cNvPr id="10" name="Rektangel 9"/>
          <p:cNvSpPr/>
          <p:nvPr userDrawn="1"/>
        </p:nvSpPr>
        <p:spPr>
          <a:xfrm>
            <a:off x="0" y="3861048"/>
            <a:ext cx="12192000" cy="29969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Undertittel 2"/>
          <p:cNvSpPr>
            <a:spLocks noGrp="1"/>
          </p:cNvSpPr>
          <p:nvPr>
            <p:ph type="subTitle" idx="1"/>
          </p:nvPr>
        </p:nvSpPr>
        <p:spPr>
          <a:xfrm>
            <a:off x="0" y="4005112"/>
            <a:ext cx="12192000" cy="432000"/>
          </a:xfrm>
          <a:prstGeom prst="rect">
            <a:avLst/>
          </a:prstGeom>
          <a:solidFill>
            <a:schemeClr val="bg1"/>
          </a:solidFill>
          <a:effectLst/>
        </p:spPr>
        <p:txBody>
          <a:bodyPr lIns="216000" anchor="ctr" anchorCtr="0"/>
          <a:lstStyle>
            <a:lvl1pPr marL="0" indent="0" algn="ctr">
              <a:buNone/>
              <a:defRPr sz="2400" b="0" cap="all" spc="0" baseline="0">
                <a:ln>
                  <a:noFill/>
                </a:ln>
                <a:solidFill>
                  <a:schemeClr val="accent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cxnSp>
        <p:nvCxnSpPr>
          <p:cNvPr id="15" name="Rett linje 14"/>
          <p:cNvCxnSpPr/>
          <p:nvPr userDrawn="1"/>
        </p:nvCxnSpPr>
        <p:spPr>
          <a:xfrm>
            <a:off x="0" y="4581128"/>
            <a:ext cx="12192000"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13343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sp>
        <p:nvSpPr>
          <p:cNvPr id="17" name="Rektangel 16"/>
          <p:cNvSpPr/>
          <p:nvPr userDrawn="1"/>
        </p:nvSpPr>
        <p:spPr>
          <a:xfrm>
            <a:off x="0" y="0"/>
            <a:ext cx="12192000" cy="17728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innhold 2"/>
          <p:cNvSpPr>
            <a:spLocks noGrp="1"/>
          </p:cNvSpPr>
          <p:nvPr>
            <p:ph idx="1"/>
          </p:nvPr>
        </p:nvSpPr>
        <p:spPr>
          <a:xfrm>
            <a:off x="335360" y="1980001"/>
            <a:ext cx="11521280" cy="4410985"/>
          </a:xfrm>
          <a:prstGeom prst="rect">
            <a:avLst/>
          </a:prstGeom>
        </p:spPr>
        <p:txBody>
          <a:bodyPr lIns="0"/>
          <a:lstStyle>
            <a:lvl1pPr marL="342900" indent="-342900">
              <a:buSzPct val="111000"/>
              <a:buFontTx/>
              <a:buBlip>
                <a:blip r:embed="rId2"/>
              </a:buBlip>
              <a:defRPr>
                <a:solidFill>
                  <a:srgbClr val="4E6172"/>
                </a:solidFill>
                <a:latin typeface="Arial"/>
                <a:cs typeface="Arial"/>
              </a:defRPr>
            </a:lvl1pPr>
            <a:lvl2pPr marL="720000" indent="-285750">
              <a:buClr>
                <a:srgbClr val="008EC0"/>
              </a:buClr>
              <a:buFontTx/>
              <a:buBlip>
                <a:blip r:embed="rId2"/>
              </a:buBlip>
              <a:defRPr>
                <a:solidFill>
                  <a:srgbClr val="4E6172"/>
                </a:solidFill>
                <a:latin typeface="Arial"/>
                <a:cs typeface="Arial"/>
              </a:defRPr>
            </a:lvl2pPr>
            <a:lvl3pPr marL="1143000" indent="-228600">
              <a:buClr>
                <a:srgbClr val="008EC0"/>
              </a:buClr>
              <a:buSzPct val="75000"/>
              <a:buFontTx/>
              <a:buBlip>
                <a:blip r:embed="rId2"/>
              </a:buBlip>
              <a:defRPr>
                <a:solidFill>
                  <a:srgbClr val="4E6172"/>
                </a:solidFill>
                <a:latin typeface="Arial"/>
                <a:cs typeface="Arial"/>
              </a:defRPr>
            </a:lvl3pPr>
            <a:lvl4pPr marL="720000" indent="-228600">
              <a:buClr>
                <a:srgbClr val="008EC0"/>
              </a:buClr>
              <a:buSzPct val="125000"/>
              <a:buFont typeface="Adobe Caslon Pro" pitchFamily="18" charset="0"/>
              <a:buChar char="›"/>
              <a:defRPr kern="500" baseline="0">
                <a:solidFill>
                  <a:srgbClr val="4E6172"/>
                </a:solidFill>
              </a:defRPr>
            </a:lvl4pPr>
          </a:lstStyle>
          <a:p>
            <a:pPr lvl="0"/>
            <a:r>
              <a:rPr lang="nb-NO" dirty="0" smtClean="0"/>
              <a:t>Klikk for å redigere tekststiler i malen</a:t>
            </a:r>
          </a:p>
          <a:p>
            <a:pPr lvl="1"/>
            <a:r>
              <a:rPr lang="nb-NO" dirty="0" smtClean="0"/>
              <a:t>Andre nivå</a:t>
            </a:r>
          </a:p>
          <a:p>
            <a:pPr lvl="2"/>
            <a:r>
              <a:rPr lang="nb-NO" dirty="0" smtClean="0"/>
              <a:t>Fjerde nivå</a:t>
            </a:r>
          </a:p>
        </p:txBody>
      </p:sp>
      <p:cxnSp>
        <p:nvCxnSpPr>
          <p:cNvPr id="11" name="Rett linje 10"/>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2" name="TekstSylinder 11"/>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3" name="Bilde 1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4" name="Rett linje 13"/>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15" name="Rett linje 14"/>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16" name="Undertittel 2"/>
          <p:cNvSpPr>
            <a:spLocks noGrp="1"/>
          </p:cNvSpPr>
          <p:nvPr>
            <p:ph type="subTitle" idx="13" hasCustomPrompt="1"/>
          </p:nvPr>
        </p:nvSpPr>
        <p:spPr>
          <a:xfrm>
            <a:off x="0" y="1260000"/>
            <a:ext cx="12192000" cy="432048"/>
          </a:xfrm>
          <a:prstGeom prst="rect">
            <a:avLst/>
          </a:prstGeom>
          <a:solidFill>
            <a:srgbClr val="A9A28D"/>
          </a:solidFill>
          <a:effectLst/>
        </p:spPr>
        <p:txBody>
          <a:bodyPr lIns="216000" anchor="ctr" anchorCtr="0"/>
          <a:lstStyle>
            <a:lvl1pPr marL="0" indent="0" algn="l">
              <a:buNone/>
              <a:defRPr sz="2000" b="0" cap="all" spc="0" baseline="0">
                <a:ln>
                  <a:noFill/>
                </a:ln>
                <a:solidFill>
                  <a:schemeClr val="bg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tittelstil i malen</a:t>
            </a:r>
            <a:endParaRPr lang="nb-NO" dirty="0"/>
          </a:p>
        </p:txBody>
      </p:sp>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18" name="Rectangle 15"/>
          <p:cNvSpPr txBox="1">
            <a:spLocks/>
          </p:cNvSpPr>
          <p:nvPr userDrawn="1"/>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sz="1800" dirty="0">
              <a:solidFill>
                <a:srgbClr val="4E6172"/>
              </a:solidFill>
            </a:endParaRPr>
          </a:p>
        </p:txBody>
      </p:sp>
      <p:sp>
        <p:nvSpPr>
          <p:cNvPr id="19" name="Date Placeholder 9"/>
          <p:cNvSpPr txBox="1">
            <a:spLocks/>
          </p:cNvSpPr>
          <p:nvPr userDrawn="1"/>
        </p:nvSpPr>
        <p:spPr>
          <a:xfrm>
            <a:off x="11083329" y="6590954"/>
            <a:ext cx="1134076" cy="222422"/>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rgbClr val="4E6172"/>
                </a:solidFill>
              </a:rPr>
              <a:pPr/>
              <a:t>11.06.2018</a:t>
            </a:fld>
            <a:endParaRPr lang="nb-NO" sz="1050" dirty="0">
              <a:solidFill>
                <a:srgbClr val="4E6172"/>
              </a:solidFill>
            </a:endParaRPr>
          </a:p>
        </p:txBody>
      </p:sp>
      <p:sp>
        <p:nvSpPr>
          <p:cNvPr id="20" name="Rectangle 12"/>
          <p:cNvSpPr>
            <a:spLocks noGrp="1"/>
          </p:cNvSpPr>
          <p:nvPr>
            <p:ph type="ftr" sz="quarter" idx="3"/>
          </p:nvPr>
        </p:nvSpPr>
        <p:spPr>
          <a:xfrm>
            <a:off x="288000" y="6477000"/>
            <a:ext cx="4978400" cy="304800"/>
          </a:xfrm>
          <a:prstGeom prst="rect">
            <a:avLst/>
          </a:prstGeom>
        </p:spPr>
        <p:txBody>
          <a:bodyPr vert="horz" lIns="0" anchor="ctr"/>
          <a:lstStyle>
            <a:lvl1pPr algn="l" eaLnBrk="1" latinLnBrk="0" hangingPunct="1">
              <a:defRPr kumimoji="0" lang="nb-NO" sz="1000">
                <a:solidFill>
                  <a:srgbClr val="4E6172"/>
                </a:solidFill>
              </a:defRPr>
            </a:lvl1pPr>
            <a:extLst/>
          </a:lstStyle>
          <a:p>
            <a:endParaRPr lang="nb-NO" dirty="0"/>
          </a:p>
        </p:txBody>
      </p:sp>
    </p:spTree>
    <p:extLst>
      <p:ext uri="{BB962C8B-B14F-4D97-AF65-F5344CB8AC3E}">
        <p14:creationId xmlns:p14="http://schemas.microsoft.com/office/powerpoint/2010/main" val="4249520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gi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5.png"/><Relationship Id="rId4" Type="http://schemas.openxmlformats.org/officeDocument/2006/relationships/slideLayout" Target="../slideLayouts/slideLayout3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45.xml"/><Relationship Id="rId7" Type="http://schemas.openxmlformats.org/officeDocument/2006/relationships/image" Target="../media/image19.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6.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2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4.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7.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64.xml"/><Relationship Id="rId7"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7.gif"/><Relationship Id="rId4" Type="http://schemas.openxmlformats.org/officeDocument/2006/relationships/slideLayout" Target="../slideLayouts/slideLayout65.xml"/><Relationship Id="rId9"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sz="1800" dirty="0">
              <a:solidFill>
                <a:srgbClr val="4E6172"/>
              </a:solidFill>
            </a:endParaRPr>
          </a:p>
        </p:txBody>
      </p:sp>
      <p:sp>
        <p:nvSpPr>
          <p:cNvPr id="32" name="Date Placeholder 9"/>
          <p:cNvSpPr txBox="1">
            <a:spLocks/>
          </p:cNvSpPr>
          <p:nvPr/>
        </p:nvSpPr>
        <p:spPr>
          <a:xfrm>
            <a:off x="10992544" y="6590955"/>
            <a:ext cx="1248000" cy="222423"/>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chemeClr val="tx2"/>
                </a:solidFill>
              </a:rPr>
              <a:pPr/>
              <a:t>11.06.2018</a:t>
            </a:fld>
            <a:endParaRPr lang="nb-NO" sz="1050" dirty="0">
              <a:solidFill>
                <a:schemeClr val="tx2"/>
              </a:solidFill>
            </a:endParaRPr>
          </a:p>
        </p:txBody>
      </p:sp>
      <p:sp>
        <p:nvSpPr>
          <p:cNvPr id="34" name="Rectangle 12"/>
          <p:cNvSpPr>
            <a:spLocks noGrp="1"/>
          </p:cNvSpPr>
          <p:nvPr>
            <p:ph type="ftr" sz="quarter" idx="3"/>
          </p:nvPr>
        </p:nvSpPr>
        <p:spPr>
          <a:xfrm>
            <a:off x="5423925" y="6477000"/>
            <a:ext cx="4978400" cy="304800"/>
          </a:xfrm>
          <a:prstGeom prst="rect">
            <a:avLst/>
          </a:prstGeom>
        </p:spPr>
        <p:txBody>
          <a:bodyPr vert="horz" lIns="0" anchor="ctr"/>
          <a:lstStyle>
            <a:lvl1pPr algn="l" eaLnBrk="1" latinLnBrk="0" hangingPunct="1">
              <a:defRPr kumimoji="0" lang="nb-NO" sz="1000">
                <a:solidFill>
                  <a:schemeClr val="tx2"/>
                </a:solidFill>
              </a:defRPr>
            </a:lvl1pPr>
          </a:lstStyle>
          <a:p>
            <a:endParaRPr lang="en-US" dirty="0"/>
          </a:p>
        </p:txBody>
      </p:sp>
      <p:sp>
        <p:nvSpPr>
          <p:cNvPr id="10"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chemeClr val="tx2"/>
                </a:solidFill>
              </a:rPr>
              <a:pPr algn="r"/>
              <a:t>‹#›</a:t>
            </a:fld>
            <a:endParaRPr lang="nb-NO" sz="1800" dirty="0">
              <a:solidFill>
                <a:schemeClr val="tx2"/>
              </a:solidFill>
            </a:endParaRPr>
          </a:p>
        </p:txBody>
      </p:sp>
      <p:pic>
        <p:nvPicPr>
          <p:cNvPr id="12" name="Picture 11" descr="log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58400" y="177802"/>
            <a:ext cx="1524000" cy="370375"/>
          </a:xfrm>
          <a:prstGeom prst="rect">
            <a:avLst/>
          </a:prstGeom>
        </p:spPr>
      </p:pic>
      <p:pic>
        <p:nvPicPr>
          <p:cNvPr id="13" name="Picture 12" descr="hjørn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25400"/>
            <a:ext cx="3759200" cy="1503680"/>
          </a:xfrm>
          <a:prstGeom prst="rect">
            <a:avLst/>
          </a:prstGeom>
        </p:spPr>
      </p:pic>
      <p:pic>
        <p:nvPicPr>
          <p:cNvPr id="16" name="Picture 15" descr="lys-footer.png"/>
          <p:cNvPicPr>
            <a:picLocks noChangeAspect="1"/>
          </p:cNvPicPr>
          <p:nvPr userDrawn="1"/>
        </p:nvPicPr>
        <p:blipFill>
          <a:blip r:embed="rId11"/>
          <a:stretch>
            <a:fillRect/>
          </a:stretch>
        </p:blipFill>
        <p:spPr>
          <a:xfrm>
            <a:off x="0" y="6104700"/>
            <a:ext cx="12192000" cy="812800"/>
          </a:xfrm>
          <a:prstGeom prst="rect">
            <a:avLst/>
          </a:prstGeom>
        </p:spPr>
      </p:pic>
    </p:spTree>
    <p:extLst>
      <p:ext uri="{BB962C8B-B14F-4D97-AF65-F5344CB8AC3E}">
        <p14:creationId xmlns:p14="http://schemas.microsoft.com/office/powerpoint/2010/main" val="14791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cxnSp>
        <p:nvCxnSpPr>
          <p:cNvPr id="16" name="Rett linje 15"/>
          <p:cNvCxnSpPr/>
          <p:nvPr userDrawn="1"/>
        </p:nvCxnSpPr>
        <p:spPr>
          <a:xfrm>
            <a:off x="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sp>
        <p:nvSpPr>
          <p:cNvPr id="17" name="TekstSylinder 16"/>
          <p:cNvSpPr txBox="1"/>
          <p:nvPr userDrawn="1"/>
        </p:nvSpPr>
        <p:spPr>
          <a:xfrm>
            <a:off x="10363248" y="260648"/>
            <a:ext cx="1440160" cy="159822"/>
          </a:xfrm>
          <a:prstGeom prst="rect">
            <a:avLst/>
          </a:prstGeom>
          <a:noFill/>
        </p:spPr>
        <p:txBody>
          <a:bodyPr wrap="square" lIns="36000" tIns="36000" rIns="0" bIns="0" rtlCol="0" anchor="ctr" anchorCtr="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rgbClr val="00B0F0"/>
                </a:solidFill>
                <a:latin typeface="+mn-lt"/>
                <a:ea typeface="+mn-ea"/>
                <a:cs typeface="+mn-cs"/>
              </a:rPr>
              <a:t>Alle skal bo godt og trygt</a:t>
            </a:r>
          </a:p>
        </p:txBody>
      </p:sp>
      <p:pic>
        <p:nvPicPr>
          <p:cNvPr id="18" name="Bild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1371" y="140696"/>
            <a:ext cx="1248139" cy="225031"/>
          </a:xfrm>
          <a:prstGeom prst="rect">
            <a:avLst/>
          </a:prstGeom>
        </p:spPr>
      </p:pic>
      <p:cxnSp>
        <p:nvCxnSpPr>
          <p:cNvPr id="19" name="Rett linje 18"/>
          <p:cNvCxnSpPr/>
          <p:nvPr userDrawn="1"/>
        </p:nvCxnSpPr>
        <p:spPr>
          <a:xfrm>
            <a:off x="11856640" y="328054"/>
            <a:ext cx="335360" cy="0"/>
          </a:xfrm>
          <a:prstGeom prst="line">
            <a:avLst/>
          </a:prstGeom>
          <a:ln w="3175">
            <a:solidFill>
              <a:srgbClr val="AFAF00"/>
            </a:solidFill>
          </a:ln>
        </p:spPr>
        <p:style>
          <a:lnRef idx="2">
            <a:schemeClr val="accent3"/>
          </a:lnRef>
          <a:fillRef idx="0">
            <a:schemeClr val="accent3"/>
          </a:fillRef>
          <a:effectRef idx="1">
            <a:schemeClr val="accent3"/>
          </a:effectRef>
          <a:fontRef idx="minor">
            <a:schemeClr val="tx1"/>
          </a:fontRef>
        </p:style>
      </p:cxnSp>
      <p:cxnSp>
        <p:nvCxnSpPr>
          <p:cNvPr id="20" name="Rett linje 19"/>
          <p:cNvCxnSpPr/>
          <p:nvPr userDrawn="1"/>
        </p:nvCxnSpPr>
        <p:spPr>
          <a:xfrm>
            <a:off x="1775520" y="328054"/>
            <a:ext cx="8544949" cy="0"/>
          </a:xfrm>
          <a:prstGeom prst="line">
            <a:avLst/>
          </a:prstGeom>
          <a:ln w="3175">
            <a:solidFill>
              <a:srgbClr val="AFAF00"/>
            </a:solidFill>
          </a:ln>
        </p:spPr>
        <p:style>
          <a:lnRef idx="1">
            <a:schemeClr val="accent3"/>
          </a:lnRef>
          <a:fillRef idx="0">
            <a:schemeClr val="accent3"/>
          </a:fillRef>
          <a:effectRef idx="0">
            <a:schemeClr val="accent3"/>
          </a:effectRef>
          <a:fontRef idx="minor">
            <a:schemeClr val="tx1"/>
          </a:fontRef>
        </p:style>
      </p:cxnSp>
      <p:sp>
        <p:nvSpPr>
          <p:cNvPr id="31" name="Rectangle 15"/>
          <p:cNvSpPr txBox="1">
            <a:spLocks/>
          </p:cNvSpPr>
          <p:nvPr userDrawn="1"/>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sz="1800" dirty="0">
              <a:solidFill>
                <a:srgbClr val="4E6172"/>
              </a:solidFill>
            </a:endParaRPr>
          </a:p>
        </p:txBody>
      </p:sp>
      <p:sp>
        <p:nvSpPr>
          <p:cNvPr id="32" name="Date Placeholder 9"/>
          <p:cNvSpPr txBox="1">
            <a:spLocks/>
          </p:cNvSpPr>
          <p:nvPr userDrawn="1"/>
        </p:nvSpPr>
        <p:spPr>
          <a:xfrm>
            <a:off x="11083329" y="6590954"/>
            <a:ext cx="1134076" cy="222422"/>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rgbClr val="4E6172"/>
                </a:solidFill>
              </a:rPr>
              <a:pPr/>
              <a:t>11.06.2018</a:t>
            </a:fld>
            <a:endParaRPr lang="nb-NO" sz="1050" dirty="0">
              <a:solidFill>
                <a:srgbClr val="4E6172"/>
              </a:solidFill>
            </a:endParaRPr>
          </a:p>
        </p:txBody>
      </p:sp>
      <p:sp>
        <p:nvSpPr>
          <p:cNvPr id="34" name="Rectangle 12"/>
          <p:cNvSpPr>
            <a:spLocks noGrp="1"/>
          </p:cNvSpPr>
          <p:nvPr>
            <p:ph type="ftr" sz="quarter" idx="3"/>
          </p:nvPr>
        </p:nvSpPr>
        <p:spPr>
          <a:xfrm>
            <a:off x="288000" y="6477000"/>
            <a:ext cx="4978400" cy="304800"/>
          </a:xfrm>
          <a:prstGeom prst="rect">
            <a:avLst/>
          </a:prstGeom>
        </p:spPr>
        <p:txBody>
          <a:bodyPr vert="horz" lIns="0" anchor="ctr"/>
          <a:lstStyle>
            <a:lvl1pPr algn="l" eaLnBrk="1" latinLnBrk="0" hangingPunct="1">
              <a:defRPr kumimoji="0" lang="nb-NO" sz="1000">
                <a:solidFill>
                  <a:srgbClr val="4E6172"/>
                </a:solidFill>
              </a:defRPr>
            </a:lvl1pPr>
            <a:extLst/>
          </a:lstStyle>
          <a:p>
            <a:endParaRPr lang="nb-NO" dirty="0"/>
          </a:p>
        </p:txBody>
      </p:sp>
    </p:spTree>
    <p:extLst>
      <p:ext uri="{BB962C8B-B14F-4D97-AF65-F5344CB8AC3E}">
        <p14:creationId xmlns:p14="http://schemas.microsoft.com/office/powerpoint/2010/main" val="31841087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lys-foote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5"/>
          <p:cNvSpPr txBox="1">
            <a:spLocks/>
          </p:cNvSpPr>
          <p:nvPr/>
        </p:nvSpPr>
        <p:spPr>
          <a:xfrm>
            <a:off x="9438218" y="6453188"/>
            <a:ext cx="1363133" cy="304800"/>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388578B0-8008-4519-9707-AA37A82C9E82}" type="slidenum">
              <a:rPr lang="nb-NO" altLang="nb-NO" sz="1000" smtClean="0">
                <a:solidFill>
                  <a:srgbClr val="4E6172"/>
                </a:solidFill>
              </a:rPr>
              <a:pPr algn="r" eaLnBrk="1" hangingPunct="1">
                <a:defRPr/>
              </a:pPr>
              <a:t>‹#›</a:t>
            </a:fld>
            <a:endParaRPr lang="nb-NO" altLang="nb-NO" sz="1800" smtClean="0">
              <a:solidFill>
                <a:srgbClr val="4E6172"/>
              </a:solidFill>
            </a:endParaRPr>
          </a:p>
        </p:txBody>
      </p:sp>
      <p:sp>
        <p:nvSpPr>
          <p:cNvPr id="32" name="Date Placeholder 9"/>
          <p:cNvSpPr txBox="1">
            <a:spLocks/>
          </p:cNvSpPr>
          <p:nvPr/>
        </p:nvSpPr>
        <p:spPr>
          <a:xfrm>
            <a:off x="10991852" y="6591300"/>
            <a:ext cx="1248833" cy="222250"/>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A8D346D-A53F-433C-9D37-45A337EA482C}" type="datetime1">
              <a:rPr lang="nb-NO" sz="1050" smtClean="0">
                <a:solidFill>
                  <a:schemeClr val="tx2"/>
                </a:solidFill>
              </a:rPr>
              <a:pPr fontAlgn="auto">
                <a:spcBef>
                  <a:spcPts val="0"/>
                </a:spcBef>
                <a:spcAft>
                  <a:spcPts val="0"/>
                </a:spcAft>
                <a:defRPr/>
              </a:pPr>
              <a:t>11.06.2018</a:t>
            </a:fld>
            <a:endParaRPr sz="1050" dirty="0">
              <a:solidFill>
                <a:schemeClr val="tx2"/>
              </a:solidFill>
            </a:endParaRPr>
          </a:p>
        </p:txBody>
      </p:sp>
      <p:sp>
        <p:nvSpPr>
          <p:cNvPr id="34" name="Rectangle 12"/>
          <p:cNvSpPr>
            <a:spLocks noGrp="1"/>
          </p:cNvSpPr>
          <p:nvPr>
            <p:ph type="ftr" sz="quarter" idx="3"/>
          </p:nvPr>
        </p:nvSpPr>
        <p:spPr>
          <a:xfrm>
            <a:off x="5422900" y="6477000"/>
            <a:ext cx="4978400" cy="304800"/>
          </a:xfrm>
          <a:prstGeom prst="rect">
            <a:avLst/>
          </a:prstGeom>
        </p:spPr>
        <p:txBody>
          <a:bodyPr vert="horz" lIns="0" anchor="ctr"/>
          <a:lstStyle>
            <a:lvl1pPr algn="l" eaLnBrk="1" fontAlgn="auto" latinLnBrk="0" hangingPunct="1">
              <a:spcBef>
                <a:spcPts val="0"/>
              </a:spcBef>
              <a:spcAft>
                <a:spcPts val="0"/>
              </a:spcAft>
              <a:defRPr kumimoji="0" lang="nb-NO" sz="1000">
                <a:solidFill>
                  <a:schemeClr val="tx2"/>
                </a:solidFill>
                <a:latin typeface="+mn-lt"/>
                <a:cs typeface="+mn-cs"/>
              </a:defRPr>
            </a:lvl1pPr>
          </a:lstStyle>
          <a:p>
            <a:pPr>
              <a:defRPr/>
            </a:pPr>
            <a:endParaRPr lang="en-US"/>
          </a:p>
        </p:txBody>
      </p:sp>
      <p:sp>
        <p:nvSpPr>
          <p:cNvPr id="10" name="Rectangle 15"/>
          <p:cNvSpPr txBox="1">
            <a:spLocks/>
          </p:cNvSpPr>
          <p:nvPr/>
        </p:nvSpPr>
        <p:spPr>
          <a:xfrm>
            <a:off x="9438218" y="6453188"/>
            <a:ext cx="1363133" cy="304800"/>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6B408F77-5BF0-49B4-B024-6260D7396F85}" type="slidenum">
              <a:rPr lang="nb-NO" altLang="nb-NO" sz="1000" smtClean="0">
                <a:solidFill>
                  <a:schemeClr val="tx2"/>
                </a:solidFill>
              </a:rPr>
              <a:pPr algn="r" eaLnBrk="1" hangingPunct="1">
                <a:defRPr/>
              </a:pPr>
              <a:t>‹#›</a:t>
            </a:fld>
            <a:endParaRPr lang="nb-NO" altLang="nb-NO" sz="1800" smtClean="0">
              <a:solidFill>
                <a:schemeClr val="tx2"/>
              </a:solidFill>
            </a:endParaRPr>
          </a:p>
        </p:txBody>
      </p:sp>
      <p:pic>
        <p:nvPicPr>
          <p:cNvPr id="1031" name="Picture 10" descr="logo.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058400" y="152401"/>
            <a:ext cx="152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4" descr="hjørn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37592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6533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1" r:id="rId8"/>
    <p:sldLayoutId id="2147483738" r:id="rId9"/>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descr="lys-footer.png"/>
          <p:cNvPicPr>
            <a:picLocks noChangeAspect="1"/>
          </p:cNvPicPr>
          <p:nvPr userDrawn="1"/>
        </p:nvPicPr>
        <p:blipFill>
          <a:blip r:embed="rId9"/>
          <a:stretch>
            <a:fillRect/>
          </a:stretch>
        </p:blipFill>
        <p:spPr>
          <a:xfrm>
            <a:off x="0" y="6248400"/>
            <a:ext cx="12192000" cy="609600"/>
          </a:xfrm>
          <a:prstGeom prst="rect">
            <a:avLst/>
          </a:prstGeom>
        </p:spPr>
      </p:pic>
      <p:sp>
        <p:nvSpPr>
          <p:cNvPr id="31"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sz="1800" dirty="0">
              <a:solidFill>
                <a:srgbClr val="4E6172"/>
              </a:solidFill>
            </a:endParaRPr>
          </a:p>
        </p:txBody>
      </p:sp>
      <p:sp>
        <p:nvSpPr>
          <p:cNvPr id="32" name="Date Placeholder 9"/>
          <p:cNvSpPr txBox="1">
            <a:spLocks/>
          </p:cNvSpPr>
          <p:nvPr/>
        </p:nvSpPr>
        <p:spPr>
          <a:xfrm>
            <a:off x="10992544" y="6590954"/>
            <a:ext cx="1248000" cy="222422"/>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chemeClr val="tx2"/>
                </a:solidFill>
              </a:rPr>
              <a:pPr/>
              <a:t>11.06.2018</a:t>
            </a:fld>
            <a:endParaRPr lang="nb-NO" sz="1050" dirty="0">
              <a:solidFill>
                <a:schemeClr val="tx2"/>
              </a:solidFill>
            </a:endParaRPr>
          </a:p>
        </p:txBody>
      </p:sp>
      <p:sp>
        <p:nvSpPr>
          <p:cNvPr id="34" name="Rectangle 12"/>
          <p:cNvSpPr>
            <a:spLocks noGrp="1"/>
          </p:cNvSpPr>
          <p:nvPr>
            <p:ph type="ftr" sz="quarter" idx="3"/>
          </p:nvPr>
        </p:nvSpPr>
        <p:spPr>
          <a:xfrm>
            <a:off x="5423925" y="6477000"/>
            <a:ext cx="4978400" cy="304800"/>
          </a:xfrm>
          <a:prstGeom prst="rect">
            <a:avLst/>
          </a:prstGeom>
        </p:spPr>
        <p:txBody>
          <a:bodyPr vert="horz" lIns="0" anchor="ctr"/>
          <a:lstStyle>
            <a:lvl1pPr algn="l" eaLnBrk="1" latinLnBrk="0" hangingPunct="1">
              <a:defRPr kumimoji="0" lang="nb-NO" sz="1000">
                <a:solidFill>
                  <a:schemeClr val="tx2"/>
                </a:solidFill>
              </a:defRPr>
            </a:lvl1pPr>
          </a:lstStyle>
          <a:p>
            <a:endParaRPr lang="en-US" dirty="0"/>
          </a:p>
        </p:txBody>
      </p:sp>
      <p:sp>
        <p:nvSpPr>
          <p:cNvPr id="10"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chemeClr val="tx2"/>
                </a:solidFill>
              </a:rPr>
              <a:pPr algn="r"/>
              <a:t>‹#›</a:t>
            </a:fld>
            <a:endParaRPr lang="nb-NO" sz="1800" dirty="0">
              <a:solidFill>
                <a:schemeClr val="tx2"/>
              </a:solidFill>
            </a:endParaRPr>
          </a:p>
        </p:txBody>
      </p:sp>
      <p:pic>
        <p:nvPicPr>
          <p:cNvPr id="11" name="Picture 10" descr="logo.png"/>
          <p:cNvPicPr>
            <a:picLocks noChangeAspect="1"/>
          </p:cNvPicPr>
          <p:nvPr userDrawn="1"/>
        </p:nvPicPr>
        <p:blipFill>
          <a:blip r:embed="rId10"/>
          <a:stretch>
            <a:fillRect/>
          </a:stretch>
        </p:blipFill>
        <p:spPr>
          <a:xfrm>
            <a:off x="10058400" y="152401"/>
            <a:ext cx="1524000" cy="277781"/>
          </a:xfrm>
          <a:prstGeom prst="rect">
            <a:avLst/>
          </a:prstGeom>
        </p:spPr>
      </p:pic>
      <p:pic>
        <p:nvPicPr>
          <p:cNvPr id="25" name="Picture 24" descr="hjørne.png"/>
          <p:cNvPicPr>
            <a:picLocks noChangeAspect="1"/>
          </p:cNvPicPr>
          <p:nvPr userDrawn="1"/>
        </p:nvPicPr>
        <p:blipFill>
          <a:blip r:embed="rId11"/>
          <a:stretch>
            <a:fillRect/>
          </a:stretch>
        </p:blipFill>
        <p:spPr>
          <a:xfrm>
            <a:off x="0" y="0"/>
            <a:ext cx="3759200" cy="1127760"/>
          </a:xfrm>
          <a:prstGeom prst="rect">
            <a:avLst/>
          </a:prstGeom>
        </p:spPr>
      </p:pic>
    </p:spTree>
    <p:extLst>
      <p:ext uri="{BB962C8B-B14F-4D97-AF65-F5344CB8AC3E}">
        <p14:creationId xmlns:p14="http://schemas.microsoft.com/office/powerpoint/2010/main" val="85847797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333" smtClean="0">
                <a:solidFill>
                  <a:srgbClr val="4E6172"/>
                </a:solidFill>
              </a:rPr>
              <a:pPr algn="r"/>
              <a:t>‹#›</a:t>
            </a:fld>
            <a:endParaRPr lang="nb-NO" sz="2400" dirty="0">
              <a:solidFill>
                <a:srgbClr val="4E6172"/>
              </a:solidFill>
            </a:endParaRPr>
          </a:p>
        </p:txBody>
      </p:sp>
      <p:sp>
        <p:nvSpPr>
          <p:cNvPr id="32" name="Date Placeholder 9"/>
          <p:cNvSpPr txBox="1">
            <a:spLocks/>
          </p:cNvSpPr>
          <p:nvPr/>
        </p:nvSpPr>
        <p:spPr>
          <a:xfrm>
            <a:off x="10992544" y="6590954"/>
            <a:ext cx="1248000" cy="222423"/>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400" smtClean="0">
                <a:solidFill>
                  <a:schemeClr val="tx2"/>
                </a:solidFill>
              </a:rPr>
              <a:pPr/>
              <a:t>11.06.2018</a:t>
            </a:fld>
            <a:endParaRPr lang="nb-NO" sz="1400" dirty="0">
              <a:solidFill>
                <a:schemeClr val="tx2"/>
              </a:solidFill>
            </a:endParaRPr>
          </a:p>
        </p:txBody>
      </p:sp>
      <p:sp>
        <p:nvSpPr>
          <p:cNvPr id="34" name="Rectangle 12"/>
          <p:cNvSpPr>
            <a:spLocks noGrp="1"/>
          </p:cNvSpPr>
          <p:nvPr>
            <p:ph type="ftr" sz="quarter" idx="3"/>
          </p:nvPr>
        </p:nvSpPr>
        <p:spPr>
          <a:xfrm>
            <a:off x="5423925" y="6477000"/>
            <a:ext cx="4978400" cy="304800"/>
          </a:xfrm>
          <a:prstGeom prst="rect">
            <a:avLst/>
          </a:prstGeom>
        </p:spPr>
        <p:txBody>
          <a:bodyPr vert="horz" lIns="0" anchor="ctr"/>
          <a:lstStyle>
            <a:lvl1pPr algn="l" eaLnBrk="1" latinLnBrk="0" hangingPunct="1">
              <a:defRPr kumimoji="0" lang="nb-NO" sz="1333">
                <a:solidFill>
                  <a:schemeClr val="tx2"/>
                </a:solidFill>
              </a:defRPr>
            </a:lvl1pPr>
          </a:lstStyle>
          <a:p>
            <a:endParaRPr lang="en-US" dirty="0"/>
          </a:p>
        </p:txBody>
      </p:sp>
      <p:sp>
        <p:nvSpPr>
          <p:cNvPr id="10"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333" smtClean="0">
                <a:solidFill>
                  <a:schemeClr val="tx2"/>
                </a:solidFill>
              </a:rPr>
              <a:pPr algn="r"/>
              <a:t>‹#›</a:t>
            </a:fld>
            <a:endParaRPr lang="nb-NO" sz="2400" dirty="0">
              <a:solidFill>
                <a:schemeClr val="tx2"/>
              </a:solidFill>
            </a:endParaRPr>
          </a:p>
        </p:txBody>
      </p:sp>
      <p:pic>
        <p:nvPicPr>
          <p:cNvPr id="12" name="Picture 11" descr="logo.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58400" y="177801"/>
            <a:ext cx="1524000" cy="370375"/>
          </a:xfrm>
          <a:prstGeom prst="rect">
            <a:avLst/>
          </a:prstGeom>
        </p:spPr>
      </p:pic>
      <p:pic>
        <p:nvPicPr>
          <p:cNvPr id="13" name="Picture 12" descr="hjørne.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5400"/>
            <a:ext cx="3759200" cy="1503680"/>
          </a:xfrm>
          <a:prstGeom prst="rect">
            <a:avLst/>
          </a:prstGeom>
        </p:spPr>
      </p:pic>
      <p:pic>
        <p:nvPicPr>
          <p:cNvPr id="16" name="Picture 15" descr="lys-footer.png"/>
          <p:cNvPicPr>
            <a:picLocks noChangeAspect="1"/>
          </p:cNvPicPr>
          <p:nvPr userDrawn="1"/>
        </p:nvPicPr>
        <p:blipFill>
          <a:blip r:embed="rId12"/>
          <a:stretch>
            <a:fillRect/>
          </a:stretch>
        </p:blipFill>
        <p:spPr>
          <a:xfrm>
            <a:off x="0" y="6104700"/>
            <a:ext cx="12192000" cy="812800"/>
          </a:xfrm>
          <a:prstGeom prst="rect">
            <a:avLst/>
          </a:prstGeom>
        </p:spPr>
      </p:pic>
    </p:spTree>
    <p:extLst>
      <p:ext uri="{BB962C8B-B14F-4D97-AF65-F5344CB8AC3E}">
        <p14:creationId xmlns:p14="http://schemas.microsoft.com/office/powerpoint/2010/main" val="30166529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67" r:id="rId8"/>
  </p:sldLayoutIdLst>
  <p:transition spd="slow"/>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1" y="178817"/>
            <a:ext cx="1523999" cy="369823"/>
          </a:xfrm>
          <a:prstGeom prst="rect">
            <a:avLst/>
          </a:prstGeom>
          <a:blipFill>
            <a:blip r:embed="rId7" cstate="print"/>
            <a:stretch>
              <a:fillRect/>
            </a:stretch>
          </a:blipFill>
        </p:spPr>
        <p:txBody>
          <a:bodyPr wrap="square" lIns="0" tIns="0" rIns="0" bIns="0" rtlCol="0"/>
          <a:lstStyle/>
          <a:p>
            <a:endParaRPr sz="2400"/>
          </a:p>
        </p:txBody>
      </p:sp>
      <p:sp>
        <p:nvSpPr>
          <p:cNvPr id="17" name="bk object 17"/>
          <p:cNvSpPr/>
          <p:nvPr/>
        </p:nvSpPr>
        <p:spPr>
          <a:xfrm>
            <a:off x="0" y="1"/>
            <a:ext cx="3202837" cy="863548"/>
          </a:xfrm>
          <a:prstGeom prst="rect">
            <a:avLst/>
          </a:prstGeom>
          <a:blipFill>
            <a:blip r:embed="rId8" cstate="print"/>
            <a:stretch>
              <a:fillRect/>
            </a:stretch>
          </a:blipFill>
        </p:spPr>
        <p:txBody>
          <a:bodyPr wrap="square" lIns="0" tIns="0" rIns="0" bIns="0" rtlCol="0"/>
          <a:lstStyle/>
          <a:p>
            <a:endParaRPr sz="2400"/>
          </a:p>
        </p:txBody>
      </p:sp>
      <p:sp>
        <p:nvSpPr>
          <p:cNvPr id="18" name="bk object 18"/>
          <p:cNvSpPr/>
          <p:nvPr/>
        </p:nvSpPr>
        <p:spPr>
          <a:xfrm>
            <a:off x="1" y="6104128"/>
            <a:ext cx="12191999" cy="753872"/>
          </a:xfrm>
          <a:prstGeom prst="rect">
            <a:avLst/>
          </a:prstGeom>
          <a:blipFill>
            <a:blip r:embed="rId9"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709215" y="500351"/>
            <a:ext cx="10773568" cy="492443"/>
          </a:xfrm>
          <a:prstGeom prst="rect">
            <a:avLst/>
          </a:prstGeom>
        </p:spPr>
        <p:txBody>
          <a:bodyPr wrap="square" lIns="0" tIns="0" rIns="0" bIns="0">
            <a:spAutoFit/>
          </a:bodyPr>
          <a:lstStyle>
            <a:lvl1pPr>
              <a:defRPr sz="3200" b="1" i="0">
                <a:solidFill>
                  <a:srgbClr val="5B6770"/>
                </a:solidFill>
                <a:latin typeface="Arial"/>
                <a:cs typeface="Arial"/>
              </a:defRPr>
            </a:lvl1pPr>
          </a:lstStyle>
          <a:p>
            <a:endParaRPr/>
          </a:p>
        </p:txBody>
      </p:sp>
      <p:sp>
        <p:nvSpPr>
          <p:cNvPr id="3" name="Holder 3"/>
          <p:cNvSpPr>
            <a:spLocks noGrp="1"/>
          </p:cNvSpPr>
          <p:nvPr>
            <p:ph type="body" idx="1"/>
          </p:nvPr>
        </p:nvSpPr>
        <p:spPr>
          <a:xfrm>
            <a:off x="714587" y="1634065"/>
            <a:ext cx="5595620" cy="384721"/>
          </a:xfrm>
          <a:prstGeom prst="rect">
            <a:avLst/>
          </a:prstGeom>
        </p:spPr>
        <p:txBody>
          <a:bodyPr wrap="square" lIns="0" tIns="0" rIns="0" bIns="0">
            <a:spAutoFit/>
          </a:bodyPr>
          <a:lstStyle>
            <a:lvl1pPr>
              <a:defRPr sz="25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1097532" y="6589394"/>
            <a:ext cx="928793" cy="215444"/>
          </a:xfrm>
          <a:prstGeom prst="rect">
            <a:avLst/>
          </a:prstGeom>
        </p:spPr>
        <p:txBody>
          <a:bodyPr wrap="square" lIns="0" tIns="0" rIns="0" bIns="0">
            <a:spAutoFit/>
          </a:bodyPr>
          <a:lstStyle>
            <a:lvl1pPr>
              <a:defRPr sz="1400" b="0" i="0">
                <a:solidFill>
                  <a:srgbClr val="5B6770"/>
                </a:solidFill>
                <a:latin typeface="Arial"/>
                <a:cs typeface="Arial"/>
              </a:defRPr>
            </a:lvl1pPr>
          </a:lstStyle>
          <a:p>
            <a:pPr marL="16933">
              <a:spcBef>
                <a:spcPts val="7"/>
              </a:spcBef>
            </a:pPr>
            <a:r>
              <a:rPr lang="nb-NO" smtClean="0"/>
              <a:t>16</a:t>
            </a:r>
            <a:r>
              <a:rPr lang="nb-NO" spc="-13" smtClean="0"/>
              <a:t>.</a:t>
            </a:r>
            <a:r>
              <a:rPr lang="nb-NO" smtClean="0"/>
              <a:t>11</a:t>
            </a:r>
            <a:r>
              <a:rPr lang="nb-NO" spc="-13" smtClean="0"/>
              <a:t>.</a:t>
            </a:r>
            <a:r>
              <a:rPr lang="nb-NO" smtClean="0"/>
              <a:t>2017</a:t>
            </a:r>
            <a:endParaRPr lang="nb-NO" dirty="0"/>
          </a:p>
        </p:txBody>
      </p:sp>
      <p:sp>
        <p:nvSpPr>
          <p:cNvPr id="6" name="Holder 6"/>
          <p:cNvSpPr>
            <a:spLocks noGrp="1"/>
          </p:cNvSpPr>
          <p:nvPr>
            <p:ph type="sldNum" sz="quarter" idx="7"/>
          </p:nvPr>
        </p:nvSpPr>
        <p:spPr>
          <a:xfrm>
            <a:off x="10457791" y="6499114"/>
            <a:ext cx="254845" cy="205121"/>
          </a:xfrm>
          <a:prstGeom prst="rect">
            <a:avLst/>
          </a:prstGeom>
        </p:spPr>
        <p:txBody>
          <a:bodyPr wrap="square" lIns="0" tIns="0" rIns="0" bIns="0">
            <a:spAutoFit/>
          </a:bodyPr>
          <a:lstStyle>
            <a:lvl1pPr>
              <a:defRPr sz="1333" b="0" i="0">
                <a:solidFill>
                  <a:srgbClr val="5B6770"/>
                </a:solidFill>
                <a:latin typeface="Arial"/>
                <a:cs typeface="Arial"/>
              </a:defRPr>
            </a:lvl1pPr>
          </a:lstStyle>
          <a:p>
            <a:pPr marL="33866"/>
            <a:fld id="{81D60167-4931-47E6-BA6A-407CBD079E47}" type="slidenum">
              <a:rPr lang="nb-NO" spc="-7" smtClean="0"/>
              <a:pPr marL="33866"/>
              <a:t>‹#›</a:t>
            </a:fld>
            <a:endParaRPr lang="nb-NO" spc="-7" dirty="0"/>
          </a:p>
        </p:txBody>
      </p:sp>
    </p:spTree>
    <p:extLst>
      <p:ext uri="{BB962C8B-B14F-4D97-AF65-F5344CB8AC3E}">
        <p14:creationId xmlns:p14="http://schemas.microsoft.com/office/powerpoint/2010/main" val="419085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5"/>
          <p:cNvSpPr txBox="1">
            <a:spLocks/>
          </p:cNvSpPr>
          <p:nvPr/>
        </p:nvSpPr>
        <p:spPr>
          <a:xfrm>
            <a:off x="9555909" y="6109561"/>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2400" dirty="0">
              <a:solidFill>
                <a:schemeClr val="tx2"/>
              </a:solidFill>
            </a:endParaRPr>
          </a:p>
        </p:txBody>
      </p:sp>
      <p:pic>
        <p:nvPicPr>
          <p:cNvPr id="12" name="Picture 11" descr="logo.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236629" y="274316"/>
            <a:ext cx="1524000" cy="370375"/>
          </a:xfrm>
          <a:prstGeom prst="rect">
            <a:avLst/>
          </a:prstGeom>
        </p:spPr>
      </p:pic>
    </p:spTree>
    <p:extLst>
      <p:ext uri="{BB962C8B-B14F-4D97-AF65-F5344CB8AC3E}">
        <p14:creationId xmlns:p14="http://schemas.microsoft.com/office/powerpoint/2010/main" val="40800735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spd="slow"/>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27817"/>
            <a:ext cx="12192000" cy="485558"/>
          </a:xfrm>
          <a:prstGeom prst="rect">
            <a:avLst/>
          </a:prstGeom>
        </p:spPr>
      </p:pic>
      <p:sp>
        <p:nvSpPr>
          <p:cNvPr id="31"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sz="1800" dirty="0">
              <a:solidFill>
                <a:srgbClr val="4E6172"/>
              </a:solidFill>
            </a:endParaRPr>
          </a:p>
        </p:txBody>
      </p:sp>
      <p:sp>
        <p:nvSpPr>
          <p:cNvPr id="32" name="Date Placeholder 9"/>
          <p:cNvSpPr txBox="1">
            <a:spLocks/>
          </p:cNvSpPr>
          <p:nvPr/>
        </p:nvSpPr>
        <p:spPr>
          <a:xfrm>
            <a:off x="10992544" y="6590954"/>
            <a:ext cx="1248000" cy="222422"/>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chemeClr val="accent1"/>
                </a:solidFill>
              </a:rPr>
              <a:pPr/>
              <a:t>11.06.2018</a:t>
            </a:fld>
            <a:endParaRPr lang="nb-NO" sz="1050" dirty="0">
              <a:solidFill>
                <a:schemeClr val="accent1"/>
              </a:solidFill>
            </a:endParaRPr>
          </a:p>
        </p:txBody>
      </p:sp>
      <p:sp>
        <p:nvSpPr>
          <p:cNvPr id="34" name="Rectangle 12"/>
          <p:cNvSpPr>
            <a:spLocks noGrp="1"/>
          </p:cNvSpPr>
          <p:nvPr>
            <p:ph type="ftr" sz="quarter" idx="3"/>
          </p:nvPr>
        </p:nvSpPr>
        <p:spPr>
          <a:xfrm>
            <a:off x="5423925" y="6477000"/>
            <a:ext cx="4978400" cy="304800"/>
          </a:xfrm>
          <a:prstGeom prst="rect">
            <a:avLst/>
          </a:prstGeom>
        </p:spPr>
        <p:txBody>
          <a:bodyPr vert="horz" lIns="0" anchor="ctr"/>
          <a:lstStyle>
            <a:lvl1pPr algn="l" eaLnBrk="1" latinLnBrk="0" hangingPunct="1">
              <a:defRPr kumimoji="0" lang="nb-NO" sz="1000">
                <a:solidFill>
                  <a:schemeClr val="accent1"/>
                </a:solidFill>
              </a:defRPr>
            </a:lvl1pPr>
          </a:lstStyle>
          <a:p>
            <a:endParaRPr lang="en-US" dirty="0"/>
          </a:p>
        </p:txBody>
      </p:sp>
      <p:pic>
        <p:nvPicPr>
          <p:cNvPr id="2" name="Bild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3616960" cy="670560"/>
          </a:xfrm>
          <a:prstGeom prst="rect">
            <a:avLst/>
          </a:prstGeom>
        </p:spPr>
      </p:pic>
      <p:pic>
        <p:nvPicPr>
          <p:cNvPr id="13" name="Bild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8400" y="152401"/>
            <a:ext cx="1536171" cy="276961"/>
          </a:xfrm>
          <a:prstGeom prst="rect">
            <a:avLst/>
          </a:prstGeom>
        </p:spPr>
      </p:pic>
      <p:sp>
        <p:nvSpPr>
          <p:cNvPr id="10" name="Rectangle 15"/>
          <p:cNvSpPr txBox="1">
            <a:spLocks/>
          </p:cNvSpPr>
          <p:nvPr/>
        </p:nvSpPr>
        <p:spPr>
          <a:xfrm>
            <a:off x="9439083" y="6453336"/>
            <a:ext cx="1361440" cy="3048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chemeClr val="accent1"/>
                </a:solidFill>
              </a:rPr>
              <a:pPr algn="r"/>
              <a:t>‹#›</a:t>
            </a:fld>
            <a:endParaRPr lang="nb-NO" sz="1800" dirty="0">
              <a:solidFill>
                <a:schemeClr val="accent1"/>
              </a:solidFill>
            </a:endParaRPr>
          </a:p>
        </p:txBody>
      </p:sp>
      <p:pic>
        <p:nvPicPr>
          <p:cNvPr id="15" name="Bild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3616960" cy="670560"/>
          </a:xfrm>
          <a:prstGeom prst="rect">
            <a:avLst/>
          </a:prstGeom>
        </p:spPr>
      </p:pic>
      <p:sp>
        <p:nvSpPr>
          <p:cNvPr id="17" name="TekstSylinder 16"/>
          <p:cNvSpPr txBox="1"/>
          <p:nvPr/>
        </p:nvSpPr>
        <p:spPr>
          <a:xfrm>
            <a:off x="453600" y="6690265"/>
            <a:ext cx="1680000" cy="123111"/>
          </a:xfrm>
          <a:prstGeom prst="rect">
            <a:avLst/>
          </a:prstGeom>
          <a:solidFill>
            <a:schemeClr val="bg1"/>
          </a:solidFill>
        </p:spPr>
        <p:txBody>
          <a:bodyPr wrap="square" lIns="0" tIns="0" rIns="0" bIns="0" rtlCol="0" anchor="ctr" anchorCtr="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30000" dirty="0" smtClean="0">
                <a:solidFill>
                  <a:schemeClr val="accent1"/>
                </a:solidFill>
                <a:latin typeface="Arial" pitchFamily="34" charset="0"/>
                <a:ea typeface="+mn-ea"/>
                <a:cs typeface="Arial" pitchFamily="34" charset="0"/>
              </a:rPr>
              <a:t>Alle skal bo godt og trygt  </a:t>
            </a:r>
          </a:p>
        </p:txBody>
      </p:sp>
    </p:spTree>
    <p:extLst>
      <p:ext uri="{BB962C8B-B14F-4D97-AF65-F5344CB8AC3E}">
        <p14:creationId xmlns:p14="http://schemas.microsoft.com/office/powerpoint/2010/main" val="170136200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mc:AlternateContent xmlns:mc="http://schemas.openxmlformats.org/markup-compatibility/2006" xmlns:p14="http://schemas.microsoft.com/office/powerpoint/2010/main">
    <mc:Choice Requires="p14">
      <p:transition spd="slow" p14:dur="1750">
        <p:fade/>
      </p:transition>
    </mc:Choice>
    <mc:Fallback xmlns:mv="urn:schemas-microsoft-com:mac:vml"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46.jpg"/><Relationship Id="rId5" Type="http://schemas.openxmlformats.org/officeDocument/2006/relationships/image" Target="../media/image45.png"/><Relationship Id="rId10"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hyperlink" Target="https://helsedirektoratet.no/Documents/Folkehelsearbeid%20i%20kommunen/Sjekkliste%20for%20kommuner%20som%20vil%20skape%20gode%20n%C3%A6rmilj%C3%B8er.pdf" TargetMode="External"/><Relationship Id="rId4" Type="http://schemas.openxmlformats.org/officeDocument/2006/relationships/image" Target="../media/image52.jpg"/></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_nBsFwaevH8"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65.png"/><Relationship Id="rId5" Type="http://schemas.openxmlformats.org/officeDocument/2006/relationships/image" Target="../media/image64.tiff"/><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image" Target="../media/image70.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7.xml"/><Relationship Id="rId1" Type="http://schemas.openxmlformats.org/officeDocument/2006/relationships/slideLayout" Target="../slideLayouts/slideLayout67.xml"/><Relationship Id="rId4" Type="http://schemas.openxmlformats.org/officeDocument/2006/relationships/image" Target="../media/image72.jp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67.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53.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2276872"/>
            <a:ext cx="9144000" cy="914400"/>
          </a:xfrm>
        </p:spPr>
        <p:txBody>
          <a:bodyPr/>
          <a:lstStyle/>
          <a:p>
            <a:r>
              <a:rPr lang="nb-NO" dirty="0"/>
              <a:t>Boligkonferanse 2018 -  Åpen møteplass for utbyggere, kunder og brukere</a:t>
            </a:r>
            <a:endParaRPr lang="nb-NO" sz="3200" dirty="0"/>
          </a:p>
        </p:txBody>
      </p:sp>
      <p:sp>
        <p:nvSpPr>
          <p:cNvPr id="3" name="Undertittel 2"/>
          <p:cNvSpPr>
            <a:spLocks noGrp="1"/>
          </p:cNvSpPr>
          <p:nvPr>
            <p:ph type="subTitle" idx="1"/>
          </p:nvPr>
        </p:nvSpPr>
        <p:spPr>
          <a:xfrm>
            <a:off x="1521939" y="4869160"/>
            <a:ext cx="9144000" cy="1257300"/>
          </a:xfrm>
        </p:spPr>
        <p:txBody>
          <a:bodyPr/>
          <a:lstStyle/>
          <a:p>
            <a:r>
              <a:rPr lang="nb-NO" dirty="0" smtClean="0"/>
              <a:t>Regiondirektør Margot Telnes</a:t>
            </a:r>
          </a:p>
          <a:p>
            <a:r>
              <a:rPr lang="nb-NO" dirty="0" smtClean="0"/>
              <a:t>5. april 2018</a:t>
            </a:r>
            <a:endParaRPr lang="nb-NO" dirty="0"/>
          </a:p>
        </p:txBody>
      </p:sp>
    </p:spTree>
    <p:extLst>
      <p:ext uri="{BB962C8B-B14F-4D97-AF65-F5344CB8AC3E}">
        <p14:creationId xmlns:p14="http://schemas.microsoft.com/office/powerpoint/2010/main" val="347987578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4"/>
          </p:nvPr>
        </p:nvSpPr>
        <p:spPr>
          <a:xfrm>
            <a:off x="1775520" y="1412777"/>
            <a:ext cx="4464496" cy="4410985"/>
          </a:xfrm>
        </p:spPr>
        <p:txBody>
          <a:bodyPr/>
          <a:lstStyle/>
          <a:p>
            <a:pPr marL="342900" lvl="1" indent="-342900">
              <a:buClrTx/>
              <a:buSzPct val="111000"/>
            </a:pPr>
            <a:r>
              <a:rPr lang="nb-NO" sz="2200" b="1" dirty="0"/>
              <a:t>Planlegge for gode bomiljø</a:t>
            </a:r>
          </a:p>
          <a:p>
            <a:pPr marL="0" lvl="1" indent="0">
              <a:buClrTx/>
              <a:buSzPct val="111000"/>
              <a:buNone/>
            </a:pPr>
            <a:endParaRPr lang="nb-NO" sz="2200" b="1" dirty="0"/>
          </a:p>
          <a:p>
            <a:pPr marL="765900" lvl="2" indent="-342900">
              <a:buClrTx/>
              <a:buSzPct val="111000"/>
            </a:pPr>
            <a:r>
              <a:rPr lang="nb-NO" sz="1800" b="1" dirty="0"/>
              <a:t>Samfunnsplanlegging </a:t>
            </a:r>
            <a:r>
              <a:rPr lang="nb-NO" sz="1800" dirty="0"/>
              <a:t>som virkemiddel for helhetlig boligpolitikk og for å forebygge/redusere opphoping av sosial ulikhet.</a:t>
            </a:r>
          </a:p>
          <a:p>
            <a:pPr marL="342900" lvl="1" indent="-342900">
              <a:buClrTx/>
              <a:buSzPct val="111000"/>
            </a:pPr>
            <a:endParaRPr lang="nb-NO" sz="2200" dirty="0"/>
          </a:p>
          <a:p>
            <a:pPr marL="765900" lvl="2" indent="-342900">
              <a:buClrTx/>
              <a:buSzPct val="111000"/>
            </a:pPr>
            <a:r>
              <a:rPr lang="nb-NO" sz="1800" b="1" dirty="0"/>
              <a:t>Arealplanlegging </a:t>
            </a:r>
            <a:r>
              <a:rPr lang="nb-NO" sz="1800" dirty="0"/>
              <a:t>som verktøy for å fremme samfunnshensyn </a:t>
            </a:r>
          </a:p>
        </p:txBody>
      </p:sp>
      <p:sp>
        <p:nvSpPr>
          <p:cNvPr id="4" name="Undertittel 3"/>
          <p:cNvSpPr>
            <a:spLocks noGrp="1"/>
          </p:cNvSpPr>
          <p:nvPr>
            <p:ph type="subTitle" idx="13"/>
          </p:nvPr>
        </p:nvSpPr>
        <p:spPr/>
        <p:txBody>
          <a:bodyPr/>
          <a:lstStyle/>
          <a:p>
            <a:r>
              <a:rPr lang="nb-NO" dirty="0" smtClean="0"/>
              <a:t>Strategien sier</a:t>
            </a:r>
          </a:p>
        </p:txBody>
      </p:sp>
      <p:sp>
        <p:nvSpPr>
          <p:cNvPr id="6" name="TekstSylinder 5"/>
          <p:cNvSpPr txBox="1"/>
          <p:nvPr/>
        </p:nvSpPr>
        <p:spPr>
          <a:xfrm>
            <a:off x="1804949" y="4925104"/>
            <a:ext cx="4254455" cy="954107"/>
          </a:xfrm>
          <a:prstGeom prst="rect">
            <a:avLst/>
          </a:prstGeom>
          <a:solidFill>
            <a:schemeClr val="accent1">
              <a:lumMod val="20000"/>
              <a:lumOff val="80000"/>
            </a:schemeClr>
          </a:solidFill>
          <a:effectLst>
            <a:outerShdw blurRad="50800" dist="38100" dir="2700000" algn="tl" rotWithShape="0">
              <a:prstClr val="black">
                <a:alpha val="40000"/>
              </a:prstClr>
            </a:outerShdw>
            <a:softEdge rad="63500"/>
          </a:effectLst>
        </p:spPr>
        <p:txBody>
          <a:bodyPr wrap="square" rtlCol="0">
            <a:spAutoFit/>
          </a:bodyPr>
          <a:lstStyle/>
          <a:p>
            <a:pPr lvl="1">
              <a:defRPr/>
            </a:pPr>
            <a:r>
              <a:rPr lang="nb-NO" sz="1400" b="1" i="1" dirty="0">
                <a:solidFill>
                  <a:prstClr val="black"/>
                </a:solidFill>
                <a:latin typeface="Calibri"/>
              </a:rPr>
              <a:t>«Vi vil identifisere  og spre gode eksempler på hvordan kommuner kan ta boligsosiale hensyn i areal- og samfunnsplanleggingen» </a:t>
            </a:r>
          </a:p>
          <a:p>
            <a:pPr lvl="1">
              <a:defRPr/>
            </a:pPr>
            <a:r>
              <a:rPr lang="nb-NO" sz="1400" i="1" dirty="0">
                <a:solidFill>
                  <a:prstClr val="black"/>
                </a:solidFill>
                <a:latin typeface="Calibri" panose="020F0502020204030204" pitchFamily="34" charset="0"/>
              </a:rPr>
              <a:t>Bolig for velferd s.27</a:t>
            </a:r>
            <a:endParaRPr lang="nb-NO" altLang="nb-NO" sz="1400" i="1" dirty="0">
              <a:solidFill>
                <a:prstClr val="black"/>
              </a:solidFill>
              <a:latin typeface="Calibri" panose="020F0502020204030204" pitchFamily="34" charset="0"/>
            </a:endParaRPr>
          </a:p>
        </p:txBody>
      </p:sp>
      <p:sp>
        <p:nvSpPr>
          <p:cNvPr id="3" name="Rektangel 2"/>
          <p:cNvSpPr/>
          <p:nvPr/>
        </p:nvSpPr>
        <p:spPr>
          <a:xfrm>
            <a:off x="6816080" y="1052737"/>
            <a:ext cx="3212608" cy="138499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a:effectLst>
            <a:softEdge rad="63500"/>
          </a:effectLst>
        </p:spPr>
        <p:txBody>
          <a:bodyPr wrap="square">
            <a:spAutoFit/>
          </a:bodyPr>
          <a:lstStyle/>
          <a:p>
            <a:pPr>
              <a:defRPr/>
            </a:pPr>
            <a:r>
              <a:rPr lang="nb-NO" sz="1400" i="1" dirty="0">
                <a:solidFill>
                  <a:prstClr val="black"/>
                </a:solidFill>
                <a:latin typeface="Calibri"/>
              </a:rPr>
              <a:t>«Det er viktig å huske at dersom kommunen skal kunne løse utfordringene på en god måte for de mest vanskeligstilte, må også boligpolitikken for de «ordinære» husstander være velfungerende» </a:t>
            </a:r>
            <a:r>
              <a:rPr lang="nb-NO" sz="800" dirty="0">
                <a:solidFill>
                  <a:prstClr val="black"/>
                </a:solidFill>
                <a:latin typeface="Calibri"/>
              </a:rPr>
              <a:t>Bergen kommune</a:t>
            </a: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23" y="2951910"/>
            <a:ext cx="4317768" cy="2927300"/>
          </a:xfrm>
          <a:prstGeom prst="rect">
            <a:avLst/>
          </a:prstGeom>
          <a:effectLst>
            <a:outerShdw blurRad="50800" dist="38100" dir="5400000" algn="t" rotWithShape="0">
              <a:prstClr val="black">
                <a:alpha val="40000"/>
              </a:prstClr>
            </a:outerShdw>
            <a:softEdge rad="190500"/>
          </a:effectLst>
        </p:spPr>
      </p:pic>
    </p:spTree>
    <p:extLst>
      <p:ext uri="{BB962C8B-B14F-4D97-AF65-F5344CB8AC3E}">
        <p14:creationId xmlns:p14="http://schemas.microsoft.com/office/powerpoint/2010/main" val="410045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4"/>
          </p:nvPr>
        </p:nvPicPr>
        <p:blipFill>
          <a:blip r:embed="rId3"/>
          <a:stretch>
            <a:fillRect/>
          </a:stretch>
        </p:blipFill>
        <p:spPr>
          <a:xfrm>
            <a:off x="2020881" y="1616707"/>
            <a:ext cx="3684600" cy="4004001"/>
          </a:xfrm>
          <a:prstGeom prst="rect">
            <a:avLst/>
          </a:prstGeom>
        </p:spPr>
      </p:pic>
      <p:sp>
        <p:nvSpPr>
          <p:cNvPr id="3" name="Plassholder for innhold 2"/>
          <p:cNvSpPr>
            <a:spLocks noGrp="1"/>
          </p:cNvSpPr>
          <p:nvPr>
            <p:ph idx="17"/>
          </p:nvPr>
        </p:nvSpPr>
        <p:spPr>
          <a:xfrm>
            <a:off x="6222892" y="1209723"/>
            <a:ext cx="4176464" cy="4410985"/>
          </a:xfrm>
        </p:spPr>
        <p:txBody>
          <a:bodyPr/>
          <a:lstStyle/>
          <a:p>
            <a:pPr marL="0" indent="0">
              <a:buNone/>
            </a:pPr>
            <a:endParaRPr lang="nb-NO" sz="1800" dirty="0"/>
          </a:p>
          <a:p>
            <a:r>
              <a:rPr lang="nb-NO" sz="1800" dirty="0"/>
              <a:t>Samordnet bolig, areal og transportplanlegging -minske byspredning, transportbehov og forurensning </a:t>
            </a:r>
          </a:p>
          <a:p>
            <a:r>
              <a:rPr lang="nb-NO" sz="1800" dirty="0"/>
              <a:t>Legge til rette for variert utbygging tilpasset ulike gruppers behov </a:t>
            </a:r>
          </a:p>
          <a:p>
            <a:r>
              <a:rPr lang="nb-NO" sz="1800" dirty="0"/>
              <a:t>Et levende sentrum med et variert tilbud av boliger, handel, tjenester og kultur </a:t>
            </a:r>
          </a:p>
          <a:p>
            <a:r>
              <a:rPr lang="nb-NO" sz="1800" dirty="0"/>
              <a:t>Legge til rette for fysisk aktivitet og mer helsefremmende miljø i lokalsamfunnet</a:t>
            </a:r>
          </a:p>
          <a:p>
            <a:r>
              <a:rPr lang="nb-NO" sz="1800" dirty="0"/>
              <a:t>Bevare naturverdiene og mulighetene for friluftsliv i nærmiljøet.</a:t>
            </a:r>
          </a:p>
          <a:p>
            <a:endParaRPr lang="nb-NO" sz="1400" dirty="0"/>
          </a:p>
        </p:txBody>
      </p:sp>
      <p:sp>
        <p:nvSpPr>
          <p:cNvPr id="4" name="Undertittel 3"/>
          <p:cNvSpPr>
            <a:spLocks noGrp="1"/>
          </p:cNvSpPr>
          <p:nvPr>
            <p:ph type="subTitle" idx="13"/>
          </p:nvPr>
        </p:nvSpPr>
        <p:spPr/>
        <p:txBody>
          <a:bodyPr/>
          <a:lstStyle/>
          <a:p>
            <a:pPr algn="ctr"/>
            <a:r>
              <a:rPr lang="nb-NO" dirty="0" smtClean="0"/>
              <a:t>Bærekraftig planlegging</a:t>
            </a:r>
            <a:endParaRPr lang="nb-NO" dirty="0"/>
          </a:p>
        </p:txBody>
      </p:sp>
    </p:spTree>
    <p:extLst>
      <p:ext uri="{BB962C8B-B14F-4D97-AF65-F5344CB8AC3E}">
        <p14:creationId xmlns:p14="http://schemas.microsoft.com/office/powerpoint/2010/main" val="4025020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501" y="412919"/>
            <a:ext cx="9077112" cy="755762"/>
          </a:xfrm>
          <a:prstGeom prst="rect">
            <a:avLst/>
          </a:prstGeom>
        </p:spPr>
        <p:txBody>
          <a:bodyPr vert="horz" wrap="square" lIns="0" tIns="16933" rIns="0" bIns="0" rtlCol="0">
            <a:spAutoFit/>
          </a:bodyPr>
          <a:lstStyle/>
          <a:p>
            <a:pPr marL="16933">
              <a:spcBef>
                <a:spcPts val="133"/>
              </a:spcBef>
            </a:pPr>
            <a:r>
              <a:rPr sz="4800" spc="-7" dirty="0"/>
              <a:t>Å planlegge godt </a:t>
            </a:r>
            <a:r>
              <a:rPr sz="4800" dirty="0"/>
              <a:t>i</a:t>
            </a:r>
            <a:r>
              <a:rPr sz="4800" spc="-20" dirty="0"/>
              <a:t> </a:t>
            </a:r>
            <a:r>
              <a:rPr sz="4800" spc="-7" dirty="0"/>
              <a:t>kommunene</a:t>
            </a:r>
            <a:endParaRPr sz="4800"/>
          </a:p>
        </p:txBody>
      </p:sp>
      <p:sp>
        <p:nvSpPr>
          <p:cNvPr id="3" name="object 3"/>
          <p:cNvSpPr txBox="1"/>
          <p:nvPr/>
        </p:nvSpPr>
        <p:spPr>
          <a:xfrm>
            <a:off x="344335" y="1727045"/>
            <a:ext cx="5355167" cy="2581903"/>
          </a:xfrm>
          <a:prstGeom prst="rect">
            <a:avLst/>
          </a:prstGeom>
        </p:spPr>
        <p:txBody>
          <a:bodyPr vert="horz" wrap="square" lIns="0" tIns="16933" rIns="0" bIns="0" rtlCol="0">
            <a:spAutoFit/>
          </a:bodyPr>
          <a:lstStyle/>
          <a:p>
            <a:pPr marL="474121" marR="6773" indent="-457189" defTabSz="1219170">
              <a:spcBef>
                <a:spcPts val="133"/>
              </a:spcBef>
              <a:buClr>
                <a:srgbClr val="6CC24A"/>
              </a:buClr>
              <a:buFontTx/>
              <a:buChar char="•"/>
              <a:tabLst>
                <a:tab pos="473275" algn="l"/>
                <a:tab pos="474121" algn="l"/>
              </a:tabLst>
            </a:pPr>
            <a:r>
              <a:rPr sz="3200" spc="-7" dirty="0">
                <a:solidFill>
                  <a:prstClr val="black"/>
                </a:solidFill>
                <a:latin typeface="Arial"/>
                <a:cs typeface="Arial"/>
              </a:rPr>
              <a:t>Kommunen definerer sine  boligpolitiske målsettinger i  samfunnsdelen</a:t>
            </a:r>
            <a:endParaRPr sz="3200">
              <a:solidFill>
                <a:prstClr val="black"/>
              </a:solidFill>
              <a:latin typeface="Arial"/>
              <a:cs typeface="Arial"/>
            </a:endParaRPr>
          </a:p>
          <a:p>
            <a:pPr marL="474121" marR="375064"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Kommunen gjør  prioriteringer i</a:t>
            </a:r>
            <a:r>
              <a:rPr sz="3200" spc="-47" dirty="0">
                <a:solidFill>
                  <a:prstClr val="black"/>
                </a:solidFill>
                <a:latin typeface="Arial"/>
                <a:cs typeface="Arial"/>
              </a:rPr>
              <a:t> </a:t>
            </a:r>
            <a:r>
              <a:rPr sz="3200" spc="-7" dirty="0">
                <a:solidFill>
                  <a:prstClr val="black"/>
                </a:solidFill>
                <a:latin typeface="Arial"/>
                <a:cs typeface="Arial"/>
              </a:rPr>
              <a:t>arealdelen</a:t>
            </a:r>
            <a:endParaRPr sz="3200">
              <a:solidFill>
                <a:prstClr val="black"/>
              </a:solidFill>
              <a:latin typeface="Arial"/>
              <a:cs typeface="Arial"/>
            </a:endParaRPr>
          </a:p>
        </p:txBody>
      </p:sp>
      <p:sp>
        <p:nvSpPr>
          <p:cNvPr id="4" name="object 4"/>
          <p:cNvSpPr txBox="1"/>
          <p:nvPr/>
        </p:nvSpPr>
        <p:spPr>
          <a:xfrm>
            <a:off x="344335" y="4360517"/>
            <a:ext cx="4622800" cy="2089461"/>
          </a:xfrm>
          <a:prstGeom prst="rect">
            <a:avLst/>
          </a:prstGeom>
        </p:spPr>
        <p:txBody>
          <a:bodyPr vert="horz" wrap="square" lIns="0" tIns="16933" rIns="0" bIns="0" rtlCol="0">
            <a:spAutoFit/>
          </a:bodyPr>
          <a:lstStyle/>
          <a:p>
            <a:pPr marL="474121" marR="816166" indent="-457189" defTabSz="1219170">
              <a:spcBef>
                <a:spcPts val="133"/>
              </a:spcBef>
              <a:buClr>
                <a:srgbClr val="6CC24A"/>
              </a:buClr>
              <a:buFontTx/>
              <a:buChar char="•"/>
              <a:tabLst>
                <a:tab pos="473275" algn="l"/>
                <a:tab pos="474121" algn="l"/>
              </a:tabLst>
            </a:pPr>
            <a:r>
              <a:rPr sz="3200" spc="-7" dirty="0">
                <a:solidFill>
                  <a:prstClr val="black"/>
                </a:solidFill>
                <a:latin typeface="Arial"/>
                <a:cs typeface="Arial"/>
              </a:rPr>
              <a:t>Kommunene </a:t>
            </a:r>
            <a:r>
              <a:rPr sz="3200" spc="-13" dirty="0">
                <a:solidFill>
                  <a:prstClr val="black"/>
                </a:solidFill>
                <a:latin typeface="Arial"/>
                <a:cs typeface="Arial"/>
              </a:rPr>
              <a:t>lager  </a:t>
            </a:r>
            <a:r>
              <a:rPr sz="3200" spc="-7" dirty="0">
                <a:solidFill>
                  <a:prstClr val="black"/>
                </a:solidFill>
                <a:latin typeface="Arial"/>
                <a:cs typeface="Arial"/>
              </a:rPr>
              <a:t>fag/temaplan</a:t>
            </a:r>
            <a:r>
              <a:rPr sz="3200" spc="-80" dirty="0">
                <a:solidFill>
                  <a:prstClr val="black"/>
                </a:solidFill>
                <a:latin typeface="Arial"/>
                <a:cs typeface="Arial"/>
              </a:rPr>
              <a:t> </a:t>
            </a:r>
            <a:r>
              <a:rPr sz="3200" spc="-7" dirty="0">
                <a:solidFill>
                  <a:prstClr val="black"/>
                </a:solidFill>
                <a:latin typeface="Arial"/>
                <a:cs typeface="Arial"/>
              </a:rPr>
              <a:t>bolig</a:t>
            </a:r>
            <a:endParaRPr sz="3200">
              <a:solidFill>
                <a:prstClr val="black"/>
              </a:solidFill>
              <a:latin typeface="Arial"/>
              <a:cs typeface="Arial"/>
            </a:endParaRPr>
          </a:p>
          <a:p>
            <a:pPr marL="474121" marR="6773"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Kommunene får tiltak  integrert i</a:t>
            </a:r>
            <a:r>
              <a:rPr sz="3200" spc="-73" dirty="0">
                <a:solidFill>
                  <a:prstClr val="black"/>
                </a:solidFill>
                <a:latin typeface="Arial"/>
                <a:cs typeface="Arial"/>
              </a:rPr>
              <a:t> </a:t>
            </a:r>
            <a:r>
              <a:rPr sz="3200" spc="-7" dirty="0">
                <a:solidFill>
                  <a:prstClr val="black"/>
                </a:solidFill>
                <a:latin typeface="Arial"/>
                <a:cs typeface="Arial"/>
              </a:rPr>
              <a:t>økonomiplan</a:t>
            </a:r>
            <a:endParaRPr sz="3200">
              <a:solidFill>
                <a:prstClr val="black"/>
              </a:solidFill>
              <a:latin typeface="Arial"/>
              <a:cs typeface="Arial"/>
            </a:endParaRPr>
          </a:p>
        </p:txBody>
      </p:sp>
      <p:sp>
        <p:nvSpPr>
          <p:cNvPr id="5" name="object 5"/>
          <p:cNvSpPr/>
          <p:nvPr/>
        </p:nvSpPr>
        <p:spPr>
          <a:xfrm>
            <a:off x="5634739" y="4580128"/>
            <a:ext cx="6390640" cy="1591733"/>
          </a:xfrm>
          <a:custGeom>
            <a:avLst/>
            <a:gdLst/>
            <a:ahLst/>
            <a:cxnLst/>
            <a:rect l="l" t="t" r="r" b="b"/>
            <a:pathLst>
              <a:path w="4792980" h="1193800">
                <a:moveTo>
                  <a:pt x="4792980" y="0"/>
                </a:moveTo>
                <a:lnTo>
                  <a:pt x="198882" y="0"/>
                </a:lnTo>
                <a:lnTo>
                  <a:pt x="153279" y="5252"/>
                </a:lnTo>
                <a:lnTo>
                  <a:pt x="111417" y="20214"/>
                </a:lnTo>
                <a:lnTo>
                  <a:pt x="74490" y="43691"/>
                </a:lnTo>
                <a:lnTo>
                  <a:pt x="43691" y="74490"/>
                </a:lnTo>
                <a:lnTo>
                  <a:pt x="20214" y="111417"/>
                </a:lnTo>
                <a:lnTo>
                  <a:pt x="5252" y="153279"/>
                </a:lnTo>
                <a:lnTo>
                  <a:pt x="0" y="198881"/>
                </a:lnTo>
                <a:lnTo>
                  <a:pt x="0" y="1193291"/>
                </a:lnTo>
                <a:lnTo>
                  <a:pt x="4594098" y="1193291"/>
                </a:lnTo>
                <a:lnTo>
                  <a:pt x="4639700" y="1188039"/>
                </a:lnTo>
                <a:lnTo>
                  <a:pt x="4681562" y="1173077"/>
                </a:lnTo>
                <a:lnTo>
                  <a:pt x="4718489" y="1149600"/>
                </a:lnTo>
                <a:lnTo>
                  <a:pt x="4749288" y="1118801"/>
                </a:lnTo>
                <a:lnTo>
                  <a:pt x="4772765" y="1081874"/>
                </a:lnTo>
                <a:lnTo>
                  <a:pt x="4787727" y="1040012"/>
                </a:lnTo>
                <a:lnTo>
                  <a:pt x="4792980" y="994409"/>
                </a:lnTo>
                <a:lnTo>
                  <a:pt x="4792980" y="0"/>
                </a:lnTo>
                <a:close/>
              </a:path>
            </a:pathLst>
          </a:custGeom>
          <a:solidFill>
            <a:srgbClr val="EBF1F6"/>
          </a:solid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5817387" y="4696631"/>
            <a:ext cx="5915660" cy="1329168"/>
          </a:xfrm>
          <a:prstGeom prst="rect">
            <a:avLst/>
          </a:prstGeom>
        </p:spPr>
        <p:txBody>
          <a:bodyPr vert="horz" wrap="square" lIns="0" tIns="16087" rIns="0" bIns="0" rtlCol="0">
            <a:spAutoFit/>
          </a:bodyPr>
          <a:lstStyle/>
          <a:p>
            <a:pPr marL="16933" marR="6773" defTabSz="1219170">
              <a:spcBef>
                <a:spcPts val="127"/>
              </a:spcBef>
            </a:pPr>
            <a:r>
              <a:rPr sz="2133" i="1" spc="-7" dirty="0">
                <a:solidFill>
                  <a:prstClr val="black"/>
                </a:solidFill>
                <a:latin typeface="Arial"/>
                <a:cs typeface="Arial"/>
              </a:rPr>
              <a:t>Planlegging for </a:t>
            </a:r>
            <a:r>
              <a:rPr sz="2133" b="1" i="1" spc="-7" dirty="0">
                <a:solidFill>
                  <a:prstClr val="black"/>
                </a:solidFill>
                <a:latin typeface="Arial"/>
                <a:cs typeface="Arial"/>
              </a:rPr>
              <a:t>boligoppgavene på strategisk  og operativt nivå</a:t>
            </a:r>
            <a:r>
              <a:rPr sz="2133" i="1" spc="-7" dirty="0">
                <a:solidFill>
                  <a:prstClr val="black"/>
                </a:solidFill>
                <a:latin typeface="Arial"/>
                <a:cs typeface="Arial"/>
              </a:rPr>
              <a:t>, slik at boligpolitiske og  boligsosiale hensyn ivaretas på ulike steder i den  lokale</a:t>
            </a:r>
            <a:r>
              <a:rPr sz="2133" i="1" spc="-40" dirty="0">
                <a:solidFill>
                  <a:prstClr val="black"/>
                </a:solidFill>
                <a:latin typeface="Arial"/>
                <a:cs typeface="Arial"/>
              </a:rPr>
              <a:t> </a:t>
            </a:r>
            <a:r>
              <a:rPr sz="2133" i="1" spc="-7" dirty="0">
                <a:solidFill>
                  <a:prstClr val="black"/>
                </a:solidFill>
                <a:latin typeface="Arial"/>
                <a:cs typeface="Arial"/>
              </a:rPr>
              <a:t>planstrukturen.</a:t>
            </a:r>
            <a:endParaRPr sz="2133">
              <a:solidFill>
                <a:prstClr val="black"/>
              </a:solidFill>
              <a:latin typeface="Arial"/>
              <a:cs typeface="Arial"/>
            </a:endParaRPr>
          </a:p>
        </p:txBody>
      </p:sp>
      <p:sp>
        <p:nvSpPr>
          <p:cNvPr id="7" name="object 7"/>
          <p:cNvSpPr/>
          <p:nvPr/>
        </p:nvSpPr>
        <p:spPr>
          <a:xfrm>
            <a:off x="6270696" y="1406097"/>
            <a:ext cx="5238605" cy="2972895"/>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12</a:t>
            </a:fld>
            <a:endParaRPr spc="-7" dirty="0"/>
          </a:p>
        </p:txBody>
      </p:sp>
      <p:sp>
        <p:nvSpPr>
          <p:cNvPr id="9" name="object 9"/>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2768076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3701" y="90209"/>
            <a:ext cx="8172027" cy="736164"/>
          </a:xfrm>
          <a:prstGeom prst="rect">
            <a:avLst/>
          </a:prstGeom>
        </p:spPr>
        <p:txBody>
          <a:bodyPr vert="horz" wrap="square" lIns="0" tIns="17780" rIns="0" bIns="0" rtlCol="0">
            <a:spAutoFit/>
          </a:bodyPr>
          <a:lstStyle/>
          <a:p>
            <a:pPr marL="16933">
              <a:spcBef>
                <a:spcPts val="140"/>
              </a:spcBef>
            </a:pPr>
            <a:r>
              <a:rPr sz="4667" spc="-7" dirty="0"/>
              <a:t>Boligpolitikk </a:t>
            </a:r>
            <a:r>
              <a:rPr sz="4667" dirty="0"/>
              <a:t>og </a:t>
            </a:r>
            <a:r>
              <a:rPr sz="4667" spc="-7" dirty="0"/>
              <a:t>boligmarked</a:t>
            </a:r>
            <a:endParaRPr sz="4667"/>
          </a:p>
        </p:txBody>
      </p:sp>
      <p:sp>
        <p:nvSpPr>
          <p:cNvPr id="3" name="object 3"/>
          <p:cNvSpPr/>
          <p:nvPr/>
        </p:nvSpPr>
        <p:spPr>
          <a:xfrm>
            <a:off x="2438400" y="827024"/>
            <a:ext cx="7508240" cy="5972048"/>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p:nvPr/>
        </p:nvSpPr>
        <p:spPr>
          <a:xfrm>
            <a:off x="4449624" y="1118481"/>
            <a:ext cx="3440853" cy="4818221"/>
          </a:xfrm>
          <a:prstGeom prst="rect">
            <a:avLst/>
          </a:prstGeom>
        </p:spPr>
        <p:txBody>
          <a:bodyPr vert="horz" wrap="square" lIns="0" tIns="16933" rIns="0" bIns="0" rtlCol="0">
            <a:spAutoFit/>
          </a:bodyPr>
          <a:lstStyle/>
          <a:p>
            <a:pPr marL="16933" indent="249760" defTabSz="1219170">
              <a:spcBef>
                <a:spcPts val="133"/>
              </a:spcBef>
              <a:buFontTx/>
              <a:buAutoNum type="arabicPeriod"/>
              <a:tabLst>
                <a:tab pos="493594" algn="l"/>
              </a:tabLst>
            </a:pPr>
            <a:r>
              <a:rPr sz="1600" b="1" spc="-7" dirty="0">
                <a:solidFill>
                  <a:prstClr val="black"/>
                </a:solidFill>
                <a:latin typeface="Arial"/>
                <a:cs typeface="Arial"/>
              </a:rPr>
              <a:t>Det generelle</a:t>
            </a:r>
            <a:r>
              <a:rPr sz="1600" b="1" spc="-33" dirty="0">
                <a:solidFill>
                  <a:prstClr val="black"/>
                </a:solidFill>
                <a:latin typeface="Arial"/>
                <a:cs typeface="Arial"/>
              </a:rPr>
              <a:t> </a:t>
            </a:r>
            <a:r>
              <a:rPr sz="1600" b="1" spc="-7" dirty="0">
                <a:solidFill>
                  <a:prstClr val="black"/>
                </a:solidFill>
                <a:latin typeface="Arial"/>
                <a:cs typeface="Arial"/>
              </a:rPr>
              <a:t>boligmarkedet</a:t>
            </a:r>
            <a:endParaRPr sz="1600" dirty="0">
              <a:solidFill>
                <a:prstClr val="black"/>
              </a:solidFill>
              <a:latin typeface="Arial"/>
              <a:cs typeface="Arial"/>
            </a:endParaRPr>
          </a:p>
          <a:p>
            <a:pPr marL="60112" marR="6773" indent="847" algn="ctr" defTabSz="1219170"/>
            <a:r>
              <a:rPr sz="1600" spc="-7" dirty="0" err="1" smtClean="0">
                <a:solidFill>
                  <a:prstClr val="black"/>
                </a:solidFill>
                <a:latin typeface="Arial"/>
                <a:cs typeface="Arial"/>
              </a:rPr>
              <a:t>Innbyggerne</a:t>
            </a:r>
            <a:r>
              <a:rPr sz="1600" spc="-7" dirty="0" smtClean="0">
                <a:solidFill>
                  <a:prstClr val="black"/>
                </a:solidFill>
                <a:latin typeface="Arial"/>
                <a:cs typeface="Arial"/>
              </a:rPr>
              <a:t> </a:t>
            </a:r>
            <a:r>
              <a:rPr sz="1600" spc="-7" dirty="0">
                <a:solidFill>
                  <a:prstClr val="black"/>
                </a:solidFill>
                <a:latin typeface="Arial"/>
                <a:cs typeface="Arial"/>
              </a:rPr>
              <a:t>løser behovene selv  </a:t>
            </a:r>
            <a:r>
              <a:rPr sz="1600" dirty="0">
                <a:solidFill>
                  <a:prstClr val="black"/>
                </a:solidFill>
                <a:latin typeface="Arial"/>
                <a:cs typeface="Arial"/>
              </a:rPr>
              <a:t>Stat </a:t>
            </a:r>
            <a:r>
              <a:rPr sz="1600" spc="-7" dirty="0">
                <a:solidFill>
                  <a:prstClr val="black"/>
                </a:solidFill>
                <a:latin typeface="Arial"/>
                <a:cs typeface="Arial"/>
              </a:rPr>
              <a:t>og kommune regulerer</a:t>
            </a:r>
            <a:r>
              <a:rPr sz="1600" spc="-100" dirty="0">
                <a:solidFill>
                  <a:prstClr val="black"/>
                </a:solidFill>
                <a:latin typeface="Arial"/>
                <a:cs typeface="Arial"/>
              </a:rPr>
              <a:t> </a:t>
            </a:r>
            <a:r>
              <a:rPr sz="1600" spc="-7" dirty="0">
                <a:solidFill>
                  <a:prstClr val="black"/>
                </a:solidFill>
                <a:latin typeface="Arial"/>
                <a:cs typeface="Arial"/>
              </a:rPr>
              <a:t>markedet  gjennom </a:t>
            </a:r>
            <a:r>
              <a:rPr sz="1600" spc="-13" dirty="0">
                <a:solidFill>
                  <a:prstClr val="black"/>
                </a:solidFill>
                <a:latin typeface="Arial"/>
                <a:cs typeface="Arial"/>
              </a:rPr>
              <a:t>lovgivning </a:t>
            </a:r>
            <a:r>
              <a:rPr sz="1600" spc="-7" dirty="0">
                <a:solidFill>
                  <a:prstClr val="black"/>
                </a:solidFill>
                <a:latin typeface="Arial"/>
                <a:cs typeface="Arial"/>
              </a:rPr>
              <a:t>og helhetlig  boligpolitisk</a:t>
            </a:r>
            <a:r>
              <a:rPr sz="1600" spc="-53" dirty="0">
                <a:solidFill>
                  <a:prstClr val="black"/>
                </a:solidFill>
                <a:latin typeface="Arial"/>
                <a:cs typeface="Arial"/>
              </a:rPr>
              <a:t> </a:t>
            </a:r>
            <a:r>
              <a:rPr sz="1600" spc="-7" dirty="0">
                <a:solidFill>
                  <a:prstClr val="black"/>
                </a:solidFill>
                <a:latin typeface="Arial"/>
                <a:cs typeface="Arial"/>
              </a:rPr>
              <a:t>planlegging</a:t>
            </a:r>
            <a:endParaRPr sz="1600" dirty="0">
              <a:solidFill>
                <a:prstClr val="black"/>
              </a:solidFill>
              <a:latin typeface="Arial"/>
              <a:cs typeface="Arial"/>
            </a:endParaRPr>
          </a:p>
          <a:p>
            <a:pPr defTabSz="1219170"/>
            <a:endParaRPr sz="1733" dirty="0">
              <a:solidFill>
                <a:prstClr val="black"/>
              </a:solidFill>
              <a:latin typeface="Times New Roman"/>
              <a:cs typeface="Times New Roman"/>
            </a:endParaRPr>
          </a:p>
          <a:p>
            <a:pPr marL="470735" marR="513067" indent="306486" defTabSz="1219170">
              <a:spcBef>
                <a:spcPts val="1387"/>
              </a:spcBef>
            </a:pPr>
            <a:r>
              <a:rPr lang="nb-NO" sz="1600" b="1" dirty="0">
                <a:solidFill>
                  <a:prstClr val="black"/>
                </a:solidFill>
                <a:latin typeface="Arial"/>
                <a:cs typeface="Arial"/>
              </a:rPr>
              <a:t>2</a:t>
            </a:r>
            <a:r>
              <a:rPr sz="1600" b="1" dirty="0" smtClean="0">
                <a:solidFill>
                  <a:prstClr val="black"/>
                </a:solidFill>
                <a:latin typeface="Arial"/>
                <a:cs typeface="Arial"/>
              </a:rPr>
              <a:t>. </a:t>
            </a:r>
            <a:r>
              <a:rPr sz="1600" b="1" spc="-7" dirty="0">
                <a:solidFill>
                  <a:prstClr val="black"/>
                </a:solidFill>
                <a:latin typeface="Arial"/>
                <a:cs typeface="Arial"/>
              </a:rPr>
              <a:t>Mellommarkedet  </a:t>
            </a:r>
            <a:r>
              <a:rPr sz="1600" spc="-7" dirty="0">
                <a:solidFill>
                  <a:prstClr val="black"/>
                </a:solidFill>
                <a:latin typeface="Arial"/>
                <a:cs typeface="Arial"/>
              </a:rPr>
              <a:t>Innbyggere som beveger  seg mellom markedene </a:t>
            </a:r>
            <a:r>
              <a:rPr sz="1600" spc="-7" dirty="0">
                <a:solidFill>
                  <a:srgbClr val="356422"/>
                </a:solidFill>
                <a:latin typeface="Arial"/>
                <a:cs typeface="Arial"/>
              </a:rPr>
              <a:t> </a:t>
            </a:r>
            <a:r>
              <a:rPr sz="1333" spc="-13" dirty="0">
                <a:solidFill>
                  <a:srgbClr val="356422"/>
                </a:solidFill>
                <a:latin typeface="Arial"/>
                <a:cs typeface="Arial"/>
              </a:rPr>
              <a:t>Variert </a:t>
            </a:r>
            <a:r>
              <a:rPr sz="1333" spc="-7" dirty="0">
                <a:solidFill>
                  <a:srgbClr val="356422"/>
                </a:solidFill>
                <a:latin typeface="Arial"/>
                <a:cs typeface="Arial"/>
              </a:rPr>
              <a:t>boligmarked - </a:t>
            </a:r>
            <a:r>
              <a:rPr sz="1333" spc="-13" dirty="0">
                <a:solidFill>
                  <a:srgbClr val="356422"/>
                </a:solidFill>
                <a:latin typeface="Arial"/>
                <a:cs typeface="Arial"/>
              </a:rPr>
              <a:t>Lave</a:t>
            </a:r>
            <a:r>
              <a:rPr sz="1333" spc="-20" dirty="0">
                <a:solidFill>
                  <a:srgbClr val="356422"/>
                </a:solidFill>
                <a:latin typeface="Arial"/>
                <a:cs typeface="Arial"/>
              </a:rPr>
              <a:t> </a:t>
            </a:r>
            <a:r>
              <a:rPr sz="1333" spc="-13" dirty="0">
                <a:solidFill>
                  <a:srgbClr val="356422"/>
                </a:solidFill>
                <a:latin typeface="Arial"/>
                <a:cs typeface="Arial"/>
              </a:rPr>
              <a:t>priser</a:t>
            </a:r>
            <a:endParaRPr sz="1333" dirty="0">
              <a:solidFill>
                <a:prstClr val="black"/>
              </a:solidFill>
              <a:latin typeface="Arial"/>
              <a:cs typeface="Arial"/>
            </a:endParaRPr>
          </a:p>
          <a:p>
            <a:pPr marL="383530" marR="425863" indent="617205" defTabSz="1219170">
              <a:spcBef>
                <a:spcPts val="7"/>
              </a:spcBef>
            </a:pPr>
            <a:r>
              <a:rPr sz="1333" spc="-7" dirty="0">
                <a:solidFill>
                  <a:srgbClr val="356422"/>
                </a:solidFill>
                <a:latin typeface="Arial"/>
                <a:cs typeface="Arial"/>
              </a:rPr>
              <a:t>– målrettet </a:t>
            </a:r>
            <a:r>
              <a:rPr sz="1333" spc="-13" dirty="0">
                <a:solidFill>
                  <a:srgbClr val="356422"/>
                </a:solidFill>
                <a:latin typeface="Arial"/>
                <a:cs typeface="Arial"/>
              </a:rPr>
              <a:t>bistand </a:t>
            </a:r>
            <a:r>
              <a:rPr sz="1333" spc="-13" dirty="0">
                <a:solidFill>
                  <a:srgbClr val="FF0000"/>
                </a:solidFill>
                <a:latin typeface="Arial"/>
                <a:cs typeface="Arial"/>
              </a:rPr>
              <a:t> </a:t>
            </a:r>
            <a:r>
              <a:rPr sz="1333" spc="-7" dirty="0">
                <a:solidFill>
                  <a:srgbClr val="FF0000"/>
                </a:solidFill>
                <a:latin typeface="Arial"/>
                <a:cs typeface="Arial"/>
              </a:rPr>
              <a:t>Ensartet boligmarked – </a:t>
            </a:r>
            <a:r>
              <a:rPr sz="1333" spc="-20" dirty="0">
                <a:solidFill>
                  <a:srgbClr val="FF0000"/>
                </a:solidFill>
                <a:latin typeface="Arial"/>
                <a:cs typeface="Arial"/>
              </a:rPr>
              <a:t>høye</a:t>
            </a:r>
            <a:r>
              <a:rPr sz="1333" spc="-67" dirty="0">
                <a:solidFill>
                  <a:srgbClr val="FF0000"/>
                </a:solidFill>
                <a:latin typeface="Arial"/>
                <a:cs typeface="Arial"/>
              </a:rPr>
              <a:t> </a:t>
            </a:r>
            <a:r>
              <a:rPr sz="1333" spc="-13" dirty="0">
                <a:solidFill>
                  <a:srgbClr val="FF0000"/>
                </a:solidFill>
                <a:latin typeface="Arial"/>
                <a:cs typeface="Arial"/>
              </a:rPr>
              <a:t>priser</a:t>
            </a:r>
            <a:endParaRPr sz="1333" dirty="0">
              <a:solidFill>
                <a:prstClr val="black"/>
              </a:solidFill>
              <a:latin typeface="Arial"/>
              <a:cs typeface="Arial"/>
            </a:endParaRPr>
          </a:p>
          <a:p>
            <a:pPr marL="1090479" defTabSz="1219170">
              <a:spcBef>
                <a:spcPts val="7"/>
              </a:spcBef>
            </a:pPr>
            <a:r>
              <a:rPr sz="1333" spc="-7" dirty="0">
                <a:solidFill>
                  <a:srgbClr val="FF0000"/>
                </a:solidFill>
                <a:latin typeface="Arial"/>
                <a:cs typeface="Arial"/>
              </a:rPr>
              <a:t>– </a:t>
            </a:r>
            <a:r>
              <a:rPr sz="1333" spc="-13" dirty="0">
                <a:solidFill>
                  <a:srgbClr val="FF0000"/>
                </a:solidFill>
                <a:latin typeface="Arial"/>
                <a:cs typeface="Arial"/>
              </a:rPr>
              <a:t>tilfeldig</a:t>
            </a:r>
            <a:r>
              <a:rPr sz="1333" dirty="0">
                <a:solidFill>
                  <a:srgbClr val="FF0000"/>
                </a:solidFill>
                <a:latin typeface="Arial"/>
                <a:cs typeface="Arial"/>
              </a:rPr>
              <a:t> </a:t>
            </a:r>
            <a:r>
              <a:rPr sz="1333" spc="-13" dirty="0">
                <a:solidFill>
                  <a:srgbClr val="FF0000"/>
                </a:solidFill>
                <a:latin typeface="Arial"/>
                <a:cs typeface="Arial"/>
              </a:rPr>
              <a:t>bistand</a:t>
            </a:r>
            <a:endParaRPr sz="1333" dirty="0">
              <a:solidFill>
                <a:prstClr val="black"/>
              </a:solidFill>
              <a:latin typeface="Arial"/>
              <a:cs typeface="Arial"/>
            </a:endParaRPr>
          </a:p>
          <a:p>
            <a:pPr defTabSz="1219170"/>
            <a:endParaRPr sz="1467" dirty="0">
              <a:solidFill>
                <a:prstClr val="black"/>
              </a:solidFill>
              <a:latin typeface="Times New Roman"/>
              <a:cs typeface="Times New Roman"/>
            </a:endParaRPr>
          </a:p>
          <a:p>
            <a:pPr defTabSz="1219170"/>
            <a:endParaRPr sz="1467" dirty="0">
              <a:solidFill>
                <a:prstClr val="black"/>
              </a:solidFill>
              <a:latin typeface="Times New Roman"/>
              <a:cs typeface="Times New Roman"/>
            </a:endParaRPr>
          </a:p>
          <a:p>
            <a:pPr marL="16933" marR="122764" defTabSz="1219170">
              <a:spcBef>
                <a:spcPts val="1000"/>
              </a:spcBef>
              <a:tabLst>
                <a:tab pos="430096" algn="l"/>
              </a:tabLst>
            </a:pPr>
            <a:r>
              <a:rPr lang="nb-NO" sz="1600" b="1" spc="-7" dirty="0" smtClean="0">
                <a:solidFill>
                  <a:prstClr val="black"/>
                </a:solidFill>
                <a:latin typeface="Arial"/>
                <a:cs typeface="Arial"/>
              </a:rPr>
              <a:t>3. D</a:t>
            </a:r>
            <a:r>
              <a:rPr sz="1600" b="1" spc="-7" dirty="0" smtClean="0">
                <a:solidFill>
                  <a:prstClr val="black"/>
                </a:solidFill>
                <a:latin typeface="Arial"/>
                <a:cs typeface="Arial"/>
              </a:rPr>
              <a:t>et </a:t>
            </a:r>
            <a:r>
              <a:rPr sz="1600" b="1" spc="-7" dirty="0">
                <a:solidFill>
                  <a:prstClr val="black"/>
                </a:solidFill>
                <a:latin typeface="Arial"/>
                <a:cs typeface="Arial"/>
              </a:rPr>
              <a:t>spesielle boligmarkedet  </a:t>
            </a:r>
            <a:r>
              <a:rPr sz="1600" spc="-7" dirty="0">
                <a:solidFill>
                  <a:prstClr val="black"/>
                </a:solidFill>
                <a:latin typeface="Arial"/>
                <a:cs typeface="Arial"/>
              </a:rPr>
              <a:t>Innbyggere med spesielle </a:t>
            </a:r>
            <a:r>
              <a:rPr sz="1600" spc="-13" dirty="0">
                <a:solidFill>
                  <a:prstClr val="black"/>
                </a:solidFill>
                <a:latin typeface="Arial"/>
                <a:cs typeface="Arial"/>
              </a:rPr>
              <a:t>behov </a:t>
            </a:r>
            <a:r>
              <a:rPr sz="1600" dirty="0">
                <a:solidFill>
                  <a:prstClr val="black"/>
                </a:solidFill>
                <a:latin typeface="Arial"/>
                <a:cs typeface="Arial"/>
              </a:rPr>
              <a:t>får  </a:t>
            </a:r>
            <a:r>
              <a:rPr sz="1600" spc="-7" dirty="0">
                <a:solidFill>
                  <a:prstClr val="black"/>
                </a:solidFill>
                <a:latin typeface="Arial"/>
                <a:cs typeface="Arial"/>
              </a:rPr>
              <a:t>hjelp av kommunen til å skaffe</a:t>
            </a:r>
            <a:r>
              <a:rPr sz="1600" spc="-80" dirty="0">
                <a:solidFill>
                  <a:prstClr val="black"/>
                </a:solidFill>
                <a:latin typeface="Arial"/>
                <a:cs typeface="Arial"/>
              </a:rPr>
              <a:t> </a:t>
            </a:r>
            <a:r>
              <a:rPr sz="1600" spc="-7" dirty="0">
                <a:solidFill>
                  <a:prstClr val="black"/>
                </a:solidFill>
                <a:latin typeface="Arial"/>
                <a:cs typeface="Arial"/>
              </a:rPr>
              <a:t>egnet</a:t>
            </a:r>
            <a:endParaRPr sz="1600" dirty="0">
              <a:solidFill>
                <a:prstClr val="black"/>
              </a:solidFill>
              <a:latin typeface="Arial"/>
              <a:cs typeface="Arial"/>
            </a:endParaRPr>
          </a:p>
          <a:p>
            <a:pPr marR="105831" algn="ctr" defTabSz="1219170"/>
            <a:r>
              <a:rPr sz="1600" spc="-7" dirty="0">
                <a:solidFill>
                  <a:prstClr val="black"/>
                </a:solidFill>
                <a:latin typeface="Arial"/>
                <a:cs typeface="Arial"/>
              </a:rPr>
              <a:t>bolig og beholde</a:t>
            </a:r>
            <a:r>
              <a:rPr sz="1600" spc="-107" dirty="0">
                <a:solidFill>
                  <a:prstClr val="black"/>
                </a:solidFill>
                <a:latin typeface="Arial"/>
                <a:cs typeface="Arial"/>
              </a:rPr>
              <a:t> </a:t>
            </a:r>
            <a:r>
              <a:rPr sz="1600" spc="-7" dirty="0">
                <a:solidFill>
                  <a:prstClr val="black"/>
                </a:solidFill>
                <a:latin typeface="Arial"/>
                <a:cs typeface="Arial"/>
              </a:rPr>
              <a:t>den</a:t>
            </a:r>
            <a:endParaRPr sz="1600" dirty="0">
              <a:solidFill>
                <a:prstClr val="black"/>
              </a:solidFill>
              <a:latin typeface="Arial"/>
              <a:cs typeface="Arial"/>
            </a:endParaRPr>
          </a:p>
        </p:txBody>
      </p:sp>
      <p:sp>
        <p:nvSpPr>
          <p:cNvPr id="5" name="object 5"/>
          <p:cNvSpPr/>
          <p:nvPr/>
        </p:nvSpPr>
        <p:spPr>
          <a:xfrm>
            <a:off x="8176769" y="1696721"/>
            <a:ext cx="686815" cy="965199"/>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7587487" y="1747519"/>
            <a:ext cx="1440687" cy="1719071"/>
          </a:xfrm>
          <a:prstGeom prst="rect">
            <a:avLst/>
          </a:prstGeom>
          <a:blipFill>
            <a:blip r:embed="rId5"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7847585" y="2007615"/>
            <a:ext cx="656335" cy="934719"/>
          </a:xfrm>
          <a:prstGeom prst="rect">
            <a:avLst/>
          </a:prstGeom>
          <a:blipFill>
            <a:blip r:embed="rId6"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3681985" y="1678433"/>
            <a:ext cx="745743" cy="1066799"/>
          </a:xfrm>
          <a:prstGeom prst="rect">
            <a:avLst/>
          </a:prstGeom>
          <a:blipFill>
            <a:blip r:embed="rId7"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9" name="object 9"/>
          <p:cNvSpPr/>
          <p:nvPr/>
        </p:nvSpPr>
        <p:spPr>
          <a:xfrm>
            <a:off x="4017265" y="1895855"/>
            <a:ext cx="794511" cy="1046479"/>
          </a:xfrm>
          <a:prstGeom prst="rect">
            <a:avLst/>
          </a:prstGeom>
          <a:blipFill>
            <a:blip r:embed="rId8"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10"/>
          <p:cNvSpPr/>
          <p:nvPr/>
        </p:nvSpPr>
        <p:spPr>
          <a:xfrm>
            <a:off x="7561071" y="4795536"/>
            <a:ext cx="1625599" cy="1979149"/>
          </a:xfrm>
          <a:prstGeom prst="rect">
            <a:avLst/>
          </a:prstGeom>
          <a:blipFill>
            <a:blip r:embed="rId9"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1" name="object 11"/>
          <p:cNvSpPr/>
          <p:nvPr/>
        </p:nvSpPr>
        <p:spPr>
          <a:xfrm>
            <a:off x="7821169" y="5055615"/>
            <a:ext cx="841247" cy="1194815"/>
          </a:xfrm>
          <a:prstGeom prst="rect">
            <a:avLst/>
          </a:prstGeom>
          <a:blipFill>
            <a:blip r:embed="rId10"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13</a:t>
            </a:fld>
            <a:endParaRPr spc="-7" dirty="0"/>
          </a:p>
        </p:txBody>
      </p:sp>
      <p:sp>
        <p:nvSpPr>
          <p:cNvPr id="13" name="object 13"/>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425620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2656" y="234483"/>
            <a:ext cx="8599593" cy="755762"/>
          </a:xfrm>
          <a:prstGeom prst="rect">
            <a:avLst/>
          </a:prstGeom>
        </p:spPr>
        <p:txBody>
          <a:bodyPr vert="horz" wrap="square" lIns="0" tIns="16933" rIns="0" bIns="0" rtlCol="0">
            <a:spAutoFit/>
          </a:bodyPr>
          <a:lstStyle/>
          <a:p>
            <a:pPr marL="16933">
              <a:spcBef>
                <a:spcPts val="133"/>
              </a:spcBef>
            </a:pPr>
            <a:r>
              <a:rPr sz="4800" spc="-7" dirty="0"/>
              <a:t>Boliger for alle </a:t>
            </a:r>
            <a:r>
              <a:rPr sz="4800" dirty="0"/>
              <a:t>i </a:t>
            </a:r>
            <a:r>
              <a:rPr sz="4800" spc="-7" dirty="0"/>
              <a:t>gode</a:t>
            </a:r>
            <a:r>
              <a:rPr sz="4800" spc="-40" dirty="0"/>
              <a:t> </a:t>
            </a:r>
            <a:r>
              <a:rPr sz="4800" spc="-7" dirty="0"/>
              <a:t>bomiljø</a:t>
            </a:r>
            <a:endParaRPr sz="4800"/>
          </a:p>
        </p:txBody>
      </p:sp>
      <p:sp>
        <p:nvSpPr>
          <p:cNvPr id="3" name="object 3"/>
          <p:cNvSpPr txBox="1"/>
          <p:nvPr/>
        </p:nvSpPr>
        <p:spPr>
          <a:xfrm>
            <a:off x="536357" y="1253095"/>
            <a:ext cx="6567593" cy="4670509"/>
          </a:xfrm>
          <a:prstGeom prst="rect">
            <a:avLst/>
          </a:prstGeom>
        </p:spPr>
        <p:txBody>
          <a:bodyPr vert="horz" wrap="square" lIns="0" tIns="114300" rIns="0" bIns="0" rtlCol="0">
            <a:spAutoFit/>
          </a:bodyPr>
          <a:lstStyle/>
          <a:p>
            <a:pPr marL="16933" defTabSz="1219170">
              <a:spcBef>
                <a:spcPts val="900"/>
              </a:spcBef>
            </a:pPr>
            <a:r>
              <a:rPr sz="3200" b="1" spc="-7" dirty="0">
                <a:solidFill>
                  <a:prstClr val="black"/>
                </a:solidFill>
                <a:latin typeface="Arial"/>
                <a:cs typeface="Arial"/>
              </a:rPr>
              <a:t>Da må det planlegges</a:t>
            </a:r>
            <a:r>
              <a:rPr sz="3200" b="1" spc="-20" dirty="0">
                <a:solidFill>
                  <a:prstClr val="black"/>
                </a:solidFill>
                <a:latin typeface="Arial"/>
                <a:cs typeface="Arial"/>
              </a:rPr>
              <a:t> </a:t>
            </a:r>
            <a:r>
              <a:rPr sz="3200" b="1" spc="-7" dirty="0">
                <a:solidFill>
                  <a:prstClr val="black"/>
                </a:solidFill>
                <a:latin typeface="Arial"/>
                <a:cs typeface="Arial"/>
              </a:rPr>
              <a:t>for:</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Innhenting av</a:t>
            </a:r>
            <a:r>
              <a:rPr sz="3200" spc="-33" dirty="0">
                <a:solidFill>
                  <a:prstClr val="black"/>
                </a:solidFill>
                <a:latin typeface="Arial"/>
                <a:cs typeface="Arial"/>
              </a:rPr>
              <a:t> </a:t>
            </a:r>
            <a:r>
              <a:rPr sz="3200" spc="-7" dirty="0">
                <a:solidFill>
                  <a:prstClr val="black"/>
                </a:solidFill>
                <a:latin typeface="Arial"/>
                <a:cs typeface="Arial"/>
              </a:rPr>
              <a:t>kunnskapsgrunnlag</a:t>
            </a:r>
            <a:endParaRPr sz="3200">
              <a:solidFill>
                <a:prstClr val="black"/>
              </a:solidFill>
              <a:latin typeface="Arial"/>
              <a:cs typeface="Arial"/>
            </a:endParaRPr>
          </a:p>
          <a:p>
            <a:pPr marL="474121" defTabSz="1219170"/>
            <a:r>
              <a:rPr sz="3200" dirty="0">
                <a:solidFill>
                  <a:prstClr val="black"/>
                </a:solidFill>
                <a:latin typeface="Arial"/>
                <a:cs typeface="Arial"/>
              </a:rPr>
              <a:t>/</a:t>
            </a:r>
            <a:r>
              <a:rPr sz="3200" spc="-27" dirty="0">
                <a:solidFill>
                  <a:prstClr val="black"/>
                </a:solidFill>
                <a:latin typeface="Arial"/>
                <a:cs typeface="Arial"/>
              </a:rPr>
              <a:t> </a:t>
            </a:r>
            <a:r>
              <a:rPr sz="3200" spc="-7" dirty="0">
                <a:solidFill>
                  <a:prstClr val="black"/>
                </a:solidFill>
                <a:latin typeface="Arial"/>
                <a:cs typeface="Arial"/>
              </a:rPr>
              <a:t>levekårsdata</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13" dirty="0">
                <a:solidFill>
                  <a:prstClr val="black"/>
                </a:solidFill>
                <a:latin typeface="Arial"/>
                <a:cs typeface="Arial"/>
              </a:rPr>
              <a:t>Effektive</a:t>
            </a:r>
            <a:r>
              <a:rPr sz="3200" spc="-20" dirty="0">
                <a:solidFill>
                  <a:prstClr val="black"/>
                </a:solidFill>
                <a:latin typeface="Arial"/>
                <a:cs typeface="Arial"/>
              </a:rPr>
              <a:t> </a:t>
            </a:r>
            <a:r>
              <a:rPr sz="3200" spc="-7" dirty="0">
                <a:solidFill>
                  <a:prstClr val="black"/>
                </a:solidFill>
                <a:latin typeface="Arial"/>
                <a:cs typeface="Arial"/>
              </a:rPr>
              <a:t>planprosesser</a:t>
            </a:r>
            <a:endParaRPr sz="3200">
              <a:solidFill>
                <a:prstClr val="black"/>
              </a:solidFill>
              <a:latin typeface="Arial"/>
              <a:cs typeface="Arial"/>
            </a:endParaRPr>
          </a:p>
          <a:p>
            <a:pPr marL="474121" indent="-457189" defTabSz="1219170">
              <a:spcBef>
                <a:spcPts val="773"/>
              </a:spcBef>
              <a:buClr>
                <a:srgbClr val="6CC24A"/>
              </a:buClr>
              <a:buFontTx/>
              <a:buChar char="•"/>
              <a:tabLst>
                <a:tab pos="473275" algn="l"/>
                <a:tab pos="474121" algn="l"/>
              </a:tabLst>
            </a:pPr>
            <a:r>
              <a:rPr sz="3200" spc="-7" dirty="0">
                <a:solidFill>
                  <a:prstClr val="black"/>
                </a:solidFill>
                <a:latin typeface="Arial"/>
                <a:cs typeface="Arial"/>
              </a:rPr>
              <a:t>Medvirkning</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Ressursbruk</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Kompetanseheving</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Kunnskapsutvikling</a:t>
            </a:r>
            <a:endParaRPr sz="3200">
              <a:solidFill>
                <a:prstClr val="black"/>
              </a:solidFill>
              <a:latin typeface="Arial"/>
              <a:cs typeface="Arial"/>
            </a:endParaRPr>
          </a:p>
        </p:txBody>
      </p:sp>
      <p:sp>
        <p:nvSpPr>
          <p:cNvPr id="4" name="object 4"/>
          <p:cNvSpPr/>
          <p:nvPr/>
        </p:nvSpPr>
        <p:spPr>
          <a:xfrm>
            <a:off x="7660639" y="865631"/>
            <a:ext cx="4110735" cy="544982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7920737" y="1125729"/>
            <a:ext cx="3326383" cy="4665471"/>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8217209" y="5867197"/>
            <a:ext cx="2590800" cy="468632"/>
          </a:xfrm>
          <a:prstGeom prst="rect">
            <a:avLst/>
          </a:prstGeom>
        </p:spPr>
        <p:txBody>
          <a:bodyPr vert="horz" wrap="square" lIns="0" tIns="16933" rIns="0" bIns="0" rtlCol="0">
            <a:spAutoFit/>
          </a:bodyPr>
          <a:lstStyle/>
          <a:p>
            <a:pPr marL="16933" marR="6773" defTabSz="1219170">
              <a:spcBef>
                <a:spcPts val="133"/>
              </a:spcBef>
            </a:pPr>
            <a:r>
              <a:rPr sz="1467" b="1" spc="-7" dirty="0">
                <a:solidFill>
                  <a:srgbClr val="6792D2"/>
                </a:solidFill>
                <a:latin typeface="Arial"/>
                <a:cs typeface="Arial"/>
                <a:hlinkClick r:id="rId5"/>
              </a:rPr>
              <a:t>Sjekkliste </a:t>
            </a:r>
            <a:r>
              <a:rPr sz="1467" b="1" dirty="0">
                <a:solidFill>
                  <a:srgbClr val="6792D2"/>
                </a:solidFill>
                <a:latin typeface="Arial"/>
                <a:cs typeface="Arial"/>
                <a:hlinkClick r:id="rId5"/>
              </a:rPr>
              <a:t>for </a:t>
            </a:r>
            <a:r>
              <a:rPr sz="1467" b="1" spc="-7" dirty="0">
                <a:solidFill>
                  <a:srgbClr val="6792D2"/>
                </a:solidFill>
                <a:latin typeface="Arial"/>
                <a:cs typeface="Arial"/>
                <a:hlinkClick r:id="rId5"/>
              </a:rPr>
              <a:t>kommuner  som vil skape gode</a:t>
            </a:r>
            <a:r>
              <a:rPr sz="1467" b="1" spc="-33" dirty="0">
                <a:solidFill>
                  <a:srgbClr val="6792D2"/>
                </a:solidFill>
                <a:latin typeface="Arial"/>
                <a:cs typeface="Arial"/>
                <a:hlinkClick r:id="rId5"/>
              </a:rPr>
              <a:t> </a:t>
            </a:r>
            <a:r>
              <a:rPr sz="1467" b="1" spc="-7" dirty="0">
                <a:solidFill>
                  <a:srgbClr val="6792D2"/>
                </a:solidFill>
                <a:latin typeface="Arial"/>
                <a:cs typeface="Arial"/>
                <a:hlinkClick r:id="rId5"/>
              </a:rPr>
              <a:t>nærmiljø</a:t>
            </a:r>
            <a:endParaRPr sz="1467">
              <a:solidFill>
                <a:prstClr val="black"/>
              </a:solidFill>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14</a:t>
            </a:fld>
            <a:endParaRPr spc="-7" dirty="0"/>
          </a:p>
        </p:txBody>
      </p:sp>
      <p:sp>
        <p:nvSpPr>
          <p:cNvPr id="8" name="object 8"/>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38391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948" y="595329"/>
            <a:ext cx="10708640" cy="736164"/>
          </a:xfrm>
          <a:prstGeom prst="rect">
            <a:avLst/>
          </a:prstGeom>
        </p:spPr>
        <p:txBody>
          <a:bodyPr vert="horz" wrap="square" lIns="0" tIns="17780" rIns="0" bIns="0" rtlCol="0">
            <a:spAutoFit/>
          </a:bodyPr>
          <a:lstStyle/>
          <a:p>
            <a:pPr marL="16933">
              <a:spcBef>
                <a:spcPts val="140"/>
              </a:spcBef>
            </a:pPr>
            <a:r>
              <a:rPr sz="4667" spc="-7" dirty="0"/>
              <a:t>Morgensdagens</a:t>
            </a:r>
            <a:r>
              <a:rPr sz="4667" spc="20" dirty="0"/>
              <a:t> </a:t>
            </a:r>
            <a:r>
              <a:rPr sz="4667" spc="-7" dirty="0"/>
              <a:t>generasjonssamfunn</a:t>
            </a:r>
            <a:endParaRPr sz="4667"/>
          </a:p>
        </p:txBody>
      </p:sp>
      <p:sp>
        <p:nvSpPr>
          <p:cNvPr id="3" name="object 3"/>
          <p:cNvSpPr txBox="1"/>
          <p:nvPr/>
        </p:nvSpPr>
        <p:spPr>
          <a:xfrm>
            <a:off x="714588" y="1634066"/>
            <a:ext cx="5013113" cy="4632636"/>
          </a:xfrm>
          <a:prstGeom prst="rect">
            <a:avLst/>
          </a:prstGeom>
        </p:spPr>
        <p:txBody>
          <a:bodyPr vert="horz" wrap="square" lIns="0" tIns="16087" rIns="0" bIns="0" rtlCol="0">
            <a:spAutoFit/>
          </a:bodyPr>
          <a:lstStyle/>
          <a:p>
            <a:pPr marL="474121" marR="526614" indent="-457189" defTabSz="1219170">
              <a:spcBef>
                <a:spcPts val="127"/>
              </a:spcBef>
              <a:buClr>
                <a:srgbClr val="6CC24A"/>
              </a:buClr>
              <a:buFontTx/>
              <a:buChar char="•"/>
              <a:tabLst>
                <a:tab pos="473275" algn="l"/>
                <a:tab pos="474121" algn="l"/>
              </a:tabLst>
            </a:pPr>
            <a:r>
              <a:rPr sz="3333" spc="-7" dirty="0">
                <a:solidFill>
                  <a:prstClr val="black"/>
                </a:solidFill>
                <a:latin typeface="Arial"/>
                <a:cs typeface="Arial"/>
              </a:rPr>
              <a:t>Komplekse  samfunnsutfordringer  krever nye former for  samarbeid.</a:t>
            </a:r>
            <a:endParaRPr sz="3333">
              <a:solidFill>
                <a:prstClr val="black"/>
              </a:solidFill>
              <a:latin typeface="Arial"/>
              <a:cs typeface="Arial"/>
            </a:endParaRPr>
          </a:p>
          <a:p>
            <a:pPr marL="474121" marR="6773" indent="-457189" defTabSz="1219170">
              <a:spcBef>
                <a:spcPts val="773"/>
              </a:spcBef>
              <a:buClr>
                <a:srgbClr val="6CC24A"/>
              </a:buClr>
              <a:buFontTx/>
              <a:buChar char="•"/>
              <a:tabLst>
                <a:tab pos="473275" algn="l"/>
                <a:tab pos="474121" algn="l"/>
              </a:tabLst>
            </a:pPr>
            <a:r>
              <a:rPr sz="3200" spc="-7" dirty="0">
                <a:solidFill>
                  <a:prstClr val="black"/>
                </a:solidFill>
                <a:latin typeface="Arial"/>
                <a:cs typeface="Arial"/>
              </a:rPr>
              <a:t>Morgendagens  samfunnsutfordringer må  løses i samskaping  mellom kommune </a:t>
            </a:r>
            <a:r>
              <a:rPr sz="3200" spc="-13" dirty="0">
                <a:solidFill>
                  <a:prstClr val="black"/>
                </a:solidFill>
                <a:latin typeface="Arial"/>
                <a:cs typeface="Arial"/>
              </a:rPr>
              <a:t>og  </a:t>
            </a:r>
            <a:r>
              <a:rPr sz="3200" spc="-7" dirty="0">
                <a:solidFill>
                  <a:prstClr val="black"/>
                </a:solidFill>
                <a:latin typeface="Arial"/>
                <a:cs typeface="Arial"/>
              </a:rPr>
              <a:t>lokale</a:t>
            </a:r>
            <a:r>
              <a:rPr sz="3200" spc="20" dirty="0">
                <a:solidFill>
                  <a:prstClr val="black"/>
                </a:solidFill>
                <a:latin typeface="Arial"/>
                <a:cs typeface="Arial"/>
              </a:rPr>
              <a:t> </a:t>
            </a:r>
            <a:r>
              <a:rPr sz="3200" spc="-7" dirty="0">
                <a:solidFill>
                  <a:prstClr val="black"/>
                </a:solidFill>
                <a:latin typeface="Arial"/>
                <a:cs typeface="Arial"/>
              </a:rPr>
              <a:t>aktører</a:t>
            </a:r>
            <a:endParaRPr sz="3200">
              <a:solidFill>
                <a:prstClr val="black"/>
              </a:solidFill>
              <a:latin typeface="Arial"/>
              <a:cs typeface="Arial"/>
            </a:endParaRPr>
          </a:p>
        </p:txBody>
      </p:sp>
      <p:sp>
        <p:nvSpPr>
          <p:cNvPr id="4" name="object 4"/>
          <p:cNvSpPr/>
          <p:nvPr/>
        </p:nvSpPr>
        <p:spPr>
          <a:xfrm>
            <a:off x="6197601" y="2034032"/>
            <a:ext cx="5384799" cy="3781552"/>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15</a:t>
            </a:fld>
            <a:endParaRPr spc="-7" dirty="0"/>
          </a:p>
        </p:txBody>
      </p:sp>
      <p:sp>
        <p:nvSpPr>
          <p:cNvPr id="6" name="object 6"/>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231500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ssholder for lysbildenumm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Osaka" charset="0"/>
                <a:cs typeface="Osaka" charset="0"/>
              </a:defRPr>
            </a:lvl1pPr>
            <a:lvl2pPr marL="990575" indent="-380990" eaLnBrk="0" hangingPunct="0">
              <a:defRPr sz="3200">
                <a:solidFill>
                  <a:schemeClr val="tx1"/>
                </a:solidFill>
                <a:latin typeface="Arial" charset="0"/>
                <a:ea typeface="Osaka" charset="0"/>
                <a:cs typeface="Osaka" charset="0"/>
              </a:defRPr>
            </a:lvl2pPr>
            <a:lvl3pPr marL="1523962" indent="-304792" eaLnBrk="0" hangingPunct="0">
              <a:defRPr sz="3200">
                <a:solidFill>
                  <a:schemeClr val="tx1"/>
                </a:solidFill>
                <a:latin typeface="Arial" charset="0"/>
                <a:ea typeface="Osaka" charset="0"/>
                <a:cs typeface="Osaka" charset="0"/>
              </a:defRPr>
            </a:lvl3pPr>
            <a:lvl4pPr marL="2133547" indent="-304792" eaLnBrk="0" hangingPunct="0">
              <a:defRPr sz="3200">
                <a:solidFill>
                  <a:schemeClr val="tx1"/>
                </a:solidFill>
                <a:latin typeface="Arial" charset="0"/>
                <a:ea typeface="Osaka" charset="0"/>
                <a:cs typeface="Osaka" charset="0"/>
              </a:defRPr>
            </a:lvl4pPr>
            <a:lvl5pPr marL="2743131" indent="-304792" eaLnBrk="0" hangingPunct="0">
              <a:defRPr sz="3200">
                <a:solidFill>
                  <a:schemeClr val="tx1"/>
                </a:solidFill>
                <a:latin typeface="Arial" charset="0"/>
                <a:ea typeface="Osaka" charset="0"/>
                <a:cs typeface="Osaka" charset="0"/>
              </a:defRPr>
            </a:lvl5pPr>
            <a:lvl6pPr marL="3352716" indent="-304792" eaLnBrk="0" fontAlgn="base" hangingPunct="0">
              <a:spcBef>
                <a:spcPct val="20000"/>
              </a:spcBef>
              <a:spcAft>
                <a:spcPct val="0"/>
              </a:spcAft>
              <a:defRPr sz="3200">
                <a:solidFill>
                  <a:schemeClr val="tx1"/>
                </a:solidFill>
                <a:latin typeface="Arial" charset="0"/>
                <a:ea typeface="Osaka" charset="0"/>
                <a:cs typeface="Osaka" charset="0"/>
              </a:defRPr>
            </a:lvl6pPr>
            <a:lvl7pPr marL="3962301" indent="-304792" eaLnBrk="0" fontAlgn="base" hangingPunct="0">
              <a:spcBef>
                <a:spcPct val="20000"/>
              </a:spcBef>
              <a:spcAft>
                <a:spcPct val="0"/>
              </a:spcAft>
              <a:defRPr sz="3200">
                <a:solidFill>
                  <a:schemeClr val="tx1"/>
                </a:solidFill>
                <a:latin typeface="Arial" charset="0"/>
                <a:ea typeface="Osaka" charset="0"/>
                <a:cs typeface="Osaka" charset="0"/>
              </a:defRPr>
            </a:lvl7pPr>
            <a:lvl8pPr marL="4571886" indent="-304792" eaLnBrk="0" fontAlgn="base" hangingPunct="0">
              <a:spcBef>
                <a:spcPct val="20000"/>
              </a:spcBef>
              <a:spcAft>
                <a:spcPct val="0"/>
              </a:spcAft>
              <a:defRPr sz="3200">
                <a:solidFill>
                  <a:schemeClr val="tx1"/>
                </a:solidFill>
                <a:latin typeface="Arial" charset="0"/>
                <a:ea typeface="Osaka" charset="0"/>
                <a:cs typeface="Osaka" charset="0"/>
              </a:defRPr>
            </a:lvl8pPr>
            <a:lvl9pPr marL="5181470" indent="-304792" eaLnBrk="0" fontAlgn="base" hangingPunct="0">
              <a:spcBef>
                <a:spcPct val="20000"/>
              </a:spcBef>
              <a:spcAft>
                <a:spcPct val="0"/>
              </a:spcAft>
              <a:defRPr sz="3200">
                <a:solidFill>
                  <a:schemeClr val="tx1"/>
                </a:solidFill>
                <a:latin typeface="Arial" charset="0"/>
                <a:ea typeface="Osaka" charset="0"/>
                <a:cs typeface="Osaka" charset="0"/>
              </a:defRPr>
            </a:lvl9pPr>
          </a:lstStyle>
          <a:p>
            <a:pPr defTabSz="1219170"/>
            <a:r>
              <a:rPr lang="en-US" sz="1333" dirty="0">
                <a:solidFill>
                  <a:prstClr val="white"/>
                </a:solidFill>
              </a:rPr>
              <a:t> </a:t>
            </a:r>
            <a:fld id="{CAA461BB-CCC3-E54B-B62F-BF6365DB1860}" type="datetime5">
              <a:rPr lang="nb-NO" sz="1333">
                <a:solidFill>
                  <a:prstClr val="white"/>
                </a:solidFill>
              </a:rPr>
              <a:pPr defTabSz="1219170"/>
              <a:t>11. jun. 2018</a:t>
            </a:fld>
            <a:r>
              <a:rPr lang="en-US" sz="1333" dirty="0">
                <a:solidFill>
                  <a:prstClr val="white"/>
                </a:solidFill>
              </a:rPr>
              <a:t>   </a:t>
            </a:r>
            <a:fld id="{919C3E25-D6F0-2C45-8D85-4AE1CB0E8FB4}" type="slidenum">
              <a:rPr lang="en-US" sz="1333">
                <a:solidFill>
                  <a:prstClr val="white"/>
                </a:solidFill>
              </a:rPr>
              <a:pPr defTabSz="1219170"/>
              <a:t>16</a:t>
            </a:fld>
            <a:endParaRPr lang="en-US" sz="1333" dirty="0">
              <a:solidFill>
                <a:prstClr val="white"/>
              </a:solidFill>
            </a:endParaRPr>
          </a:p>
        </p:txBody>
      </p:sp>
      <p:sp>
        <p:nvSpPr>
          <p:cNvPr id="20482" name="Rectangle 4"/>
          <p:cNvSpPr>
            <a:spLocks noGrp="1" noChangeArrowheads="1"/>
          </p:cNvSpPr>
          <p:nvPr>
            <p:ph type="title"/>
          </p:nvPr>
        </p:nvSpPr>
        <p:spPr>
          <a:xfrm>
            <a:off x="2063552" y="260648"/>
            <a:ext cx="8352928" cy="720725"/>
          </a:xfrm>
        </p:spPr>
        <p:txBody>
          <a:bodyPr/>
          <a:lstStyle/>
          <a:p>
            <a:pPr algn="l" eaLnBrk="1" hangingPunct="1"/>
            <a:r>
              <a:rPr lang="nb-NO" sz="4267" dirty="0">
                <a:solidFill>
                  <a:srgbClr val="42555B"/>
                </a:solidFill>
                <a:latin typeface="+mn-lt"/>
                <a:ea typeface="Osaka" charset="0"/>
                <a:cs typeface="Osaka" charset="0"/>
              </a:rPr>
              <a:t> </a:t>
            </a:r>
            <a:r>
              <a:rPr lang="nb-NO" sz="4267" dirty="0">
                <a:solidFill>
                  <a:srgbClr val="42555B"/>
                </a:solidFill>
                <a:latin typeface="Arial" pitchFamily="34" charset="0"/>
                <a:ea typeface="Osaka" charset="0"/>
                <a:cs typeface="Arial" pitchFamily="34" charset="0"/>
              </a:rPr>
              <a:t>Hvilken rolle vil kommunen ta? </a:t>
            </a:r>
          </a:p>
        </p:txBody>
      </p:sp>
      <p:sp>
        <p:nvSpPr>
          <p:cNvPr id="4" name="Likebent trekant 3"/>
          <p:cNvSpPr/>
          <p:nvPr/>
        </p:nvSpPr>
        <p:spPr bwMode="auto">
          <a:xfrm>
            <a:off x="3311691" y="2180861"/>
            <a:ext cx="5472608" cy="3456384"/>
          </a:xfrm>
          <a:prstGeom prst="triangle">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20000"/>
              </a:spcBef>
              <a:spcAft>
                <a:spcPct val="0"/>
              </a:spcAft>
            </a:pPr>
            <a:endParaRPr lang="nb-NO" sz="3200">
              <a:solidFill>
                <a:prstClr val="black"/>
              </a:solidFill>
              <a:latin typeface="Arial" pitchFamily="-105" charset="0"/>
              <a:ea typeface="Osaka" pitchFamily="-105" charset="-128"/>
              <a:cs typeface="Osaka" pitchFamily="-105" charset="-128"/>
            </a:endParaRPr>
          </a:p>
        </p:txBody>
      </p:sp>
      <p:sp>
        <p:nvSpPr>
          <p:cNvPr id="5" name="TekstSylinder 4"/>
          <p:cNvSpPr txBox="1"/>
          <p:nvPr/>
        </p:nvSpPr>
        <p:spPr>
          <a:xfrm>
            <a:off x="5423925" y="1028734"/>
            <a:ext cx="1536171" cy="584775"/>
          </a:xfrm>
          <a:prstGeom prst="rect">
            <a:avLst/>
          </a:prstGeom>
          <a:noFill/>
        </p:spPr>
        <p:txBody>
          <a:bodyPr wrap="square" rtlCol="0">
            <a:spAutoFit/>
          </a:bodyPr>
          <a:lstStyle/>
          <a:p>
            <a:pPr defTabSz="1219170"/>
            <a:r>
              <a:rPr lang="nb-NO" sz="3200" dirty="0">
                <a:solidFill>
                  <a:srgbClr val="4E6172"/>
                </a:solidFill>
                <a:latin typeface="Arial" pitchFamily="34" charset="0"/>
                <a:cs typeface="Arial" pitchFamily="34" charset="0"/>
              </a:rPr>
              <a:t>Rolle</a:t>
            </a:r>
          </a:p>
        </p:txBody>
      </p:sp>
      <p:sp>
        <p:nvSpPr>
          <p:cNvPr id="10" name="TekstSylinder 9"/>
          <p:cNvSpPr txBox="1"/>
          <p:nvPr/>
        </p:nvSpPr>
        <p:spPr>
          <a:xfrm>
            <a:off x="527382" y="5061181"/>
            <a:ext cx="2403671" cy="584775"/>
          </a:xfrm>
          <a:prstGeom prst="rect">
            <a:avLst/>
          </a:prstGeom>
          <a:noFill/>
        </p:spPr>
        <p:txBody>
          <a:bodyPr wrap="square" rtlCol="0">
            <a:spAutoFit/>
          </a:bodyPr>
          <a:lstStyle/>
          <a:p>
            <a:pPr defTabSz="1219170"/>
            <a:r>
              <a:rPr lang="nb-NO" sz="3200" dirty="0">
                <a:solidFill>
                  <a:srgbClr val="4E6172"/>
                </a:solidFill>
                <a:latin typeface="Arial" pitchFamily="34" charset="0"/>
                <a:cs typeface="Arial" pitchFamily="34" charset="0"/>
              </a:rPr>
              <a:t>Samarbeid</a:t>
            </a:r>
          </a:p>
        </p:txBody>
      </p:sp>
      <p:sp>
        <p:nvSpPr>
          <p:cNvPr id="11" name="TekstSylinder 10"/>
          <p:cNvSpPr txBox="1"/>
          <p:nvPr/>
        </p:nvSpPr>
        <p:spPr>
          <a:xfrm>
            <a:off x="8880309" y="5061181"/>
            <a:ext cx="2688299" cy="584775"/>
          </a:xfrm>
          <a:prstGeom prst="rect">
            <a:avLst/>
          </a:prstGeom>
          <a:noFill/>
        </p:spPr>
        <p:txBody>
          <a:bodyPr wrap="square" rtlCol="0">
            <a:spAutoFit/>
          </a:bodyPr>
          <a:lstStyle/>
          <a:p>
            <a:pPr defTabSz="1219170"/>
            <a:r>
              <a:rPr lang="nb-NO" sz="3200" dirty="0">
                <a:solidFill>
                  <a:srgbClr val="4E6172"/>
                </a:solidFill>
                <a:latin typeface="Arial" pitchFamily="34" charset="0"/>
                <a:cs typeface="Arial" pitchFamily="34" charset="0"/>
              </a:rPr>
              <a:t>Virkemidler</a:t>
            </a:r>
          </a:p>
        </p:txBody>
      </p:sp>
      <p:sp>
        <p:nvSpPr>
          <p:cNvPr id="12" name="TekstSylinder 11"/>
          <p:cNvSpPr txBox="1"/>
          <p:nvPr/>
        </p:nvSpPr>
        <p:spPr>
          <a:xfrm>
            <a:off x="4175787" y="3212977"/>
            <a:ext cx="3840427" cy="2062103"/>
          </a:xfrm>
          <a:prstGeom prst="rect">
            <a:avLst/>
          </a:prstGeom>
          <a:noFill/>
        </p:spPr>
        <p:txBody>
          <a:bodyPr wrap="square" rtlCol="0">
            <a:spAutoFit/>
          </a:bodyPr>
          <a:lstStyle/>
          <a:p>
            <a:pPr algn="ctr" defTabSz="1219170"/>
            <a:r>
              <a:rPr lang="nb-NO" sz="3200" dirty="0">
                <a:solidFill>
                  <a:srgbClr val="A2AAAD">
                    <a:lumMod val="50000"/>
                  </a:srgbClr>
                </a:solidFill>
                <a:latin typeface="Arial" pitchFamily="34" charset="0"/>
                <a:cs typeface="Arial" pitchFamily="34" charset="0"/>
              </a:rPr>
              <a:t>Analyse</a:t>
            </a:r>
            <a:br>
              <a:rPr lang="nb-NO" sz="3200" dirty="0">
                <a:solidFill>
                  <a:srgbClr val="A2AAAD">
                    <a:lumMod val="50000"/>
                  </a:srgbClr>
                </a:solidFill>
                <a:latin typeface="Arial" pitchFamily="34" charset="0"/>
                <a:cs typeface="Arial" pitchFamily="34" charset="0"/>
              </a:rPr>
            </a:br>
            <a:r>
              <a:rPr lang="nb-NO" sz="3200" dirty="0">
                <a:solidFill>
                  <a:srgbClr val="A2AAAD">
                    <a:lumMod val="50000"/>
                  </a:srgbClr>
                </a:solidFill>
                <a:latin typeface="Arial" pitchFamily="34" charset="0"/>
                <a:cs typeface="Arial" pitchFamily="34" charset="0"/>
              </a:rPr>
              <a:t> og </a:t>
            </a:r>
            <a:br>
              <a:rPr lang="nb-NO" sz="3200" dirty="0">
                <a:solidFill>
                  <a:srgbClr val="A2AAAD">
                    <a:lumMod val="50000"/>
                  </a:srgbClr>
                </a:solidFill>
                <a:latin typeface="Arial" pitchFamily="34" charset="0"/>
                <a:cs typeface="Arial" pitchFamily="34" charset="0"/>
              </a:rPr>
            </a:br>
            <a:r>
              <a:rPr lang="nb-NO" sz="3200" dirty="0">
                <a:solidFill>
                  <a:srgbClr val="A2AAAD">
                    <a:lumMod val="50000"/>
                  </a:srgbClr>
                </a:solidFill>
                <a:latin typeface="Arial" pitchFamily="34" charset="0"/>
                <a:cs typeface="Arial" pitchFamily="34" charset="0"/>
              </a:rPr>
              <a:t>helhetlig </a:t>
            </a:r>
            <a:br>
              <a:rPr lang="nb-NO" sz="3200" dirty="0">
                <a:solidFill>
                  <a:srgbClr val="A2AAAD">
                    <a:lumMod val="50000"/>
                  </a:srgbClr>
                </a:solidFill>
                <a:latin typeface="Arial" pitchFamily="34" charset="0"/>
                <a:cs typeface="Arial" pitchFamily="34" charset="0"/>
              </a:rPr>
            </a:br>
            <a:r>
              <a:rPr lang="nb-NO" sz="3200" dirty="0">
                <a:solidFill>
                  <a:srgbClr val="A2AAAD">
                    <a:lumMod val="50000"/>
                  </a:srgbClr>
                </a:solidFill>
                <a:latin typeface="Arial" pitchFamily="34" charset="0"/>
                <a:cs typeface="Arial" pitchFamily="34" charset="0"/>
              </a:rPr>
              <a:t>planlegging</a:t>
            </a:r>
          </a:p>
        </p:txBody>
      </p:sp>
      <p:sp>
        <p:nvSpPr>
          <p:cNvPr id="13" name="TekstSylinder 12"/>
          <p:cNvSpPr txBox="1"/>
          <p:nvPr/>
        </p:nvSpPr>
        <p:spPr>
          <a:xfrm>
            <a:off x="4175787" y="1700809"/>
            <a:ext cx="4416491" cy="461665"/>
          </a:xfrm>
          <a:prstGeom prst="rect">
            <a:avLst/>
          </a:prstGeom>
          <a:solidFill>
            <a:schemeClr val="accent1">
              <a:lumMod val="60000"/>
              <a:lumOff val="40000"/>
            </a:schemeClr>
          </a:solidFill>
        </p:spPr>
        <p:txBody>
          <a:bodyPr wrap="square" rtlCol="0">
            <a:spAutoFit/>
          </a:bodyPr>
          <a:lstStyle/>
          <a:p>
            <a:pPr algn="ctr" defTabSz="1219170"/>
            <a:r>
              <a:rPr lang="nb-NO" sz="2400" dirty="0">
                <a:solidFill>
                  <a:prstClr val="black"/>
                </a:solidFill>
                <a:latin typeface="Arial" pitchFamily="34" charset="0"/>
                <a:cs typeface="Arial" pitchFamily="34" charset="0"/>
              </a:rPr>
              <a:t>Hvilken rolle i boligpolitikken?</a:t>
            </a:r>
          </a:p>
        </p:txBody>
      </p:sp>
      <p:sp>
        <p:nvSpPr>
          <p:cNvPr id="14" name="TekstSylinder 13"/>
          <p:cNvSpPr txBox="1"/>
          <p:nvPr/>
        </p:nvSpPr>
        <p:spPr>
          <a:xfrm>
            <a:off x="6681541" y="5733257"/>
            <a:ext cx="5472608" cy="461665"/>
          </a:xfrm>
          <a:prstGeom prst="rect">
            <a:avLst/>
          </a:prstGeom>
          <a:solidFill>
            <a:srgbClr val="B8C0C6"/>
          </a:solidFill>
        </p:spPr>
        <p:txBody>
          <a:bodyPr wrap="square" rtlCol="0">
            <a:spAutoFit/>
          </a:bodyPr>
          <a:lstStyle/>
          <a:p>
            <a:pPr defTabSz="1219170"/>
            <a:r>
              <a:rPr lang="nb-NO" sz="2400" dirty="0">
                <a:solidFill>
                  <a:prstClr val="black"/>
                </a:solidFill>
                <a:latin typeface="Arial" pitchFamily="34" charset="0"/>
                <a:cs typeface="Arial" pitchFamily="34" charset="0"/>
              </a:rPr>
              <a:t>Hvordan få til bedre virkemiddelbruk?</a:t>
            </a:r>
          </a:p>
        </p:txBody>
      </p:sp>
      <p:sp>
        <p:nvSpPr>
          <p:cNvPr id="15" name="TekstSylinder 14"/>
          <p:cNvSpPr txBox="1"/>
          <p:nvPr/>
        </p:nvSpPr>
        <p:spPr>
          <a:xfrm>
            <a:off x="143339" y="5733257"/>
            <a:ext cx="5856651" cy="461665"/>
          </a:xfrm>
          <a:prstGeom prst="rect">
            <a:avLst/>
          </a:prstGeom>
          <a:solidFill>
            <a:srgbClr val="B8C0C6"/>
          </a:solidFill>
        </p:spPr>
        <p:txBody>
          <a:bodyPr wrap="square" rtlCol="0">
            <a:spAutoFit/>
          </a:bodyPr>
          <a:lstStyle/>
          <a:p>
            <a:pPr defTabSz="1219170"/>
            <a:r>
              <a:rPr lang="nb-NO" sz="2400" dirty="0">
                <a:solidFill>
                  <a:prstClr val="black"/>
                </a:solidFill>
                <a:latin typeface="Arial" pitchFamily="34" charset="0"/>
                <a:cs typeface="Arial" pitchFamily="34" charset="0"/>
              </a:rPr>
              <a:t>Hvem kan kommunen samarbeide med?</a:t>
            </a:r>
          </a:p>
        </p:txBody>
      </p:sp>
    </p:spTree>
    <p:extLst>
      <p:ext uri="{BB962C8B-B14F-4D97-AF65-F5344CB8AC3E}">
        <p14:creationId xmlns:p14="http://schemas.microsoft.com/office/powerpoint/2010/main" val="4279303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09600" y="963841"/>
            <a:ext cx="10972800" cy="914401"/>
          </a:xfrm>
        </p:spPr>
        <p:txBody>
          <a:bodyPr>
            <a:normAutofit fontScale="77500" lnSpcReduction="20000"/>
          </a:bodyPr>
          <a:lstStyle/>
          <a:p>
            <a:r>
              <a:rPr lang="nb-NO" dirty="0"/>
              <a:t>Husbanken har virkemidler for å skaffe </a:t>
            </a:r>
            <a:r>
              <a:rPr lang="nb-NO" dirty="0" smtClean="0"/>
              <a:t>boliger</a:t>
            </a:r>
            <a:endParaRPr lang="nb-NO" dirty="0"/>
          </a:p>
        </p:txBody>
      </p:sp>
      <p:sp>
        <p:nvSpPr>
          <p:cNvPr id="3" name="Plassholder for innhold 2"/>
          <p:cNvSpPr>
            <a:spLocks noGrp="1"/>
          </p:cNvSpPr>
          <p:nvPr>
            <p:ph sz="quarter" idx="17"/>
          </p:nvPr>
        </p:nvSpPr>
        <p:spPr>
          <a:xfrm>
            <a:off x="609600" y="2127855"/>
            <a:ext cx="5384800" cy="3208040"/>
          </a:xfrm>
        </p:spPr>
        <p:txBody>
          <a:bodyPr>
            <a:noAutofit/>
          </a:bodyPr>
          <a:lstStyle/>
          <a:p>
            <a:r>
              <a:rPr lang="nb-NO" sz="2400" dirty="0"/>
              <a:t>Startlån</a:t>
            </a:r>
          </a:p>
          <a:p>
            <a:r>
              <a:rPr lang="nb-NO" sz="2400" dirty="0"/>
              <a:t>Bostøtte</a:t>
            </a:r>
          </a:p>
          <a:p>
            <a:r>
              <a:rPr lang="nb-NO" sz="2400" dirty="0" smtClean="0"/>
              <a:t>Tilskudd til etablering</a:t>
            </a:r>
          </a:p>
          <a:p>
            <a:r>
              <a:rPr lang="nb-NO" sz="2400" dirty="0" smtClean="0"/>
              <a:t>Tilskudd til tilpasning</a:t>
            </a:r>
          </a:p>
          <a:p>
            <a:r>
              <a:rPr lang="nb-NO" sz="2400" dirty="0" smtClean="0"/>
              <a:t>Tilskudd </a:t>
            </a:r>
            <a:r>
              <a:rPr lang="nb-NO" sz="2400" dirty="0"/>
              <a:t>utleieboliger</a:t>
            </a:r>
          </a:p>
          <a:p>
            <a:r>
              <a:rPr lang="nb-NO" sz="2400" dirty="0" smtClean="0"/>
              <a:t>Investeringstilskudd</a:t>
            </a:r>
            <a:endParaRPr lang="nb-NO" sz="2400" dirty="0"/>
          </a:p>
          <a:p>
            <a:r>
              <a:rPr lang="nb-NO" sz="2400" dirty="0" err="1"/>
              <a:t>Grunnlån</a:t>
            </a:r>
            <a:endParaRPr lang="nb-NO" sz="2400" dirty="0"/>
          </a:p>
          <a:p>
            <a:r>
              <a:rPr lang="nb-NO" sz="2400" dirty="0"/>
              <a:t>Tilskudd til studentboliger</a:t>
            </a:r>
          </a:p>
          <a:p>
            <a:r>
              <a:rPr lang="nb-NO" sz="2400" dirty="0"/>
              <a:t>Tilskudd til boligsosiale tiltak</a:t>
            </a:r>
          </a:p>
          <a:p>
            <a:pPr marL="0" indent="0">
              <a:buNone/>
            </a:pPr>
            <a:endParaRPr lang="nb-NO" sz="2400" dirty="0"/>
          </a:p>
        </p:txBody>
      </p:sp>
      <p:pic>
        <p:nvPicPr>
          <p:cNvPr id="6" name="Plassholder for innhold 5"/>
          <p:cNvPicPr>
            <a:picLocks noGrp="1" noChangeAspect="1"/>
          </p:cNvPicPr>
          <p:nvPr>
            <p:ph sz="quarter" idx="18"/>
          </p:nvPr>
        </p:nvPicPr>
        <p:blipFill>
          <a:blip r:embed="rId3" cstate="email">
            <a:extLst>
              <a:ext uri="{28A0092B-C50C-407E-A947-70E740481C1C}">
                <a14:useLocalDpi xmlns:a14="http://schemas.microsoft.com/office/drawing/2010/main"/>
              </a:ext>
            </a:extLst>
          </a:blip>
          <a:stretch>
            <a:fillRect/>
          </a:stretch>
        </p:blipFill>
        <p:spPr>
          <a:xfrm>
            <a:off x="6486352" y="2774951"/>
            <a:ext cx="4807296" cy="3206749"/>
          </a:xfrm>
        </p:spPr>
      </p:pic>
    </p:spTree>
    <p:extLst>
      <p:ext uri="{BB962C8B-B14F-4D97-AF65-F5344CB8AC3E}">
        <p14:creationId xmlns:p14="http://schemas.microsoft.com/office/powerpoint/2010/main" val="226293541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a:t>Innretning av låneordningene</a:t>
            </a:r>
          </a:p>
          <a:p>
            <a:endParaRPr lang="nb-NO" dirty="0"/>
          </a:p>
        </p:txBody>
      </p:sp>
      <p:sp>
        <p:nvSpPr>
          <p:cNvPr id="3" name="Plassholder for innhold 2"/>
          <p:cNvSpPr>
            <a:spLocks noGrp="1"/>
          </p:cNvSpPr>
          <p:nvPr>
            <p:ph sz="quarter" idx="17"/>
          </p:nvPr>
        </p:nvSpPr>
        <p:spPr>
          <a:xfrm>
            <a:off x="609600" y="2083350"/>
            <a:ext cx="5384800" cy="4321980"/>
          </a:xfrm>
        </p:spPr>
        <p:txBody>
          <a:bodyPr/>
          <a:lstStyle/>
          <a:p>
            <a:r>
              <a:rPr lang="nb-NO" sz="3200" b="1" dirty="0"/>
              <a:t>Startlånet</a:t>
            </a:r>
            <a:r>
              <a:rPr lang="nb-NO" sz="3200" dirty="0"/>
              <a:t> er rettet mot personer som er varig vanskeligstilte, i hovedsak til kjøp av bolig</a:t>
            </a:r>
          </a:p>
          <a:p>
            <a:pPr lvl="1"/>
            <a:r>
              <a:rPr lang="nb-NO" dirty="0"/>
              <a:t>Del- eller </a:t>
            </a:r>
            <a:r>
              <a:rPr lang="nb-NO" dirty="0" err="1"/>
              <a:t>fullfinansiering</a:t>
            </a:r>
            <a:endParaRPr lang="nb-NO" dirty="0"/>
          </a:p>
          <a:p>
            <a:pPr lvl="1"/>
            <a:r>
              <a:rPr lang="nb-NO" dirty="0"/>
              <a:t>Kommunene behandler søknadene</a:t>
            </a:r>
          </a:p>
          <a:p>
            <a:pPr marL="0" indent="0">
              <a:buNone/>
            </a:pPr>
            <a:endParaRPr lang="nb-NO" dirty="0"/>
          </a:p>
        </p:txBody>
      </p:sp>
      <p:sp>
        <p:nvSpPr>
          <p:cNvPr id="4" name="Plassholder for innhold 3"/>
          <p:cNvSpPr>
            <a:spLocks noGrp="1"/>
          </p:cNvSpPr>
          <p:nvPr>
            <p:ph sz="quarter" idx="18"/>
          </p:nvPr>
        </p:nvSpPr>
        <p:spPr>
          <a:xfrm>
            <a:off x="6096000" y="2084851"/>
            <a:ext cx="5384800" cy="3208040"/>
          </a:xfrm>
        </p:spPr>
        <p:txBody>
          <a:bodyPr/>
          <a:lstStyle/>
          <a:p>
            <a:r>
              <a:rPr lang="nb-NO" sz="3200" b="1" dirty="0" err="1"/>
              <a:t>Grunnlånet</a:t>
            </a:r>
            <a:r>
              <a:rPr lang="nb-NO" sz="3200" dirty="0"/>
              <a:t> er prioritert for boligsosiale formål og kvalitet</a:t>
            </a:r>
          </a:p>
          <a:p>
            <a:pPr lvl="1"/>
            <a:r>
              <a:rPr lang="nb-NO" dirty="0"/>
              <a:t>Oppgradering</a:t>
            </a:r>
          </a:p>
          <a:p>
            <a:pPr lvl="1"/>
            <a:r>
              <a:rPr lang="nb-NO" dirty="0"/>
              <a:t>Utleieboliger</a:t>
            </a:r>
          </a:p>
          <a:p>
            <a:pPr lvl="1"/>
            <a:r>
              <a:rPr lang="nb-NO" dirty="0"/>
              <a:t>Studentboliger</a:t>
            </a:r>
          </a:p>
          <a:p>
            <a:pPr lvl="1"/>
            <a:r>
              <a:rPr lang="nb-NO" dirty="0"/>
              <a:t>Universell utforming</a:t>
            </a:r>
          </a:p>
          <a:p>
            <a:pPr lvl="1"/>
            <a:r>
              <a:rPr lang="nb-NO" dirty="0" smtClean="0"/>
              <a:t>Forbildeprosjekter</a:t>
            </a:r>
            <a:endParaRPr lang="nb-NO" dirty="0"/>
          </a:p>
          <a:p>
            <a:endParaRPr lang="nb-NO" dirty="0"/>
          </a:p>
        </p:txBody>
      </p:sp>
    </p:spTree>
    <p:extLst>
      <p:ext uri="{BB962C8B-B14F-4D97-AF65-F5344CB8AC3E}">
        <p14:creationId xmlns:p14="http://schemas.microsoft.com/office/powerpoint/2010/main" val="377859175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5055" y="595329"/>
            <a:ext cx="8664787" cy="736164"/>
          </a:xfrm>
          <a:prstGeom prst="rect">
            <a:avLst/>
          </a:prstGeom>
        </p:spPr>
        <p:txBody>
          <a:bodyPr vert="horz" wrap="square" lIns="0" tIns="17780" rIns="0" bIns="0" rtlCol="0">
            <a:spAutoFit/>
          </a:bodyPr>
          <a:lstStyle/>
          <a:p>
            <a:pPr marL="16933">
              <a:spcBef>
                <a:spcPts val="140"/>
              </a:spcBef>
            </a:pPr>
            <a:r>
              <a:rPr sz="4667" dirty="0"/>
              <a:t>Krav i </a:t>
            </a:r>
            <a:r>
              <a:rPr sz="4667" spc="-7" dirty="0"/>
              <a:t>forskrift </a:t>
            </a:r>
            <a:r>
              <a:rPr sz="4667" dirty="0"/>
              <a:t>og</a:t>
            </a:r>
            <a:r>
              <a:rPr sz="4667" spc="-40" dirty="0"/>
              <a:t> </a:t>
            </a:r>
            <a:r>
              <a:rPr sz="4667" spc="-7" dirty="0"/>
              <a:t>retningslinje</a:t>
            </a:r>
            <a:endParaRPr sz="4667"/>
          </a:p>
        </p:txBody>
      </p:sp>
      <p:sp>
        <p:nvSpPr>
          <p:cNvPr id="3" name="object 3"/>
          <p:cNvSpPr txBox="1"/>
          <p:nvPr/>
        </p:nvSpPr>
        <p:spPr>
          <a:xfrm>
            <a:off x="714587" y="1567544"/>
            <a:ext cx="5110480" cy="3318857"/>
          </a:xfrm>
          <a:prstGeom prst="rect">
            <a:avLst/>
          </a:prstGeom>
        </p:spPr>
        <p:txBody>
          <a:bodyPr vert="horz" wrap="square" lIns="0" tIns="53340" rIns="0" bIns="0" rtlCol="0">
            <a:spAutoFit/>
          </a:bodyPr>
          <a:lstStyle/>
          <a:p>
            <a:pPr marL="16933">
              <a:spcBef>
                <a:spcPts val="420"/>
              </a:spcBef>
            </a:pPr>
            <a:r>
              <a:rPr sz="2400" b="1" spc="-7" dirty="0">
                <a:latin typeface="Arial"/>
                <a:cs typeface="Arial"/>
              </a:rPr>
              <a:t>Forskriften fra KMD</a:t>
            </a:r>
            <a:r>
              <a:rPr sz="2400" b="1" spc="7" dirty="0">
                <a:latin typeface="Arial"/>
                <a:cs typeface="Arial"/>
              </a:rPr>
              <a:t> </a:t>
            </a:r>
            <a:r>
              <a:rPr sz="2400" b="1" spc="-7" dirty="0">
                <a:latin typeface="Arial"/>
                <a:cs typeface="Arial"/>
              </a:rPr>
              <a:t>sier:</a:t>
            </a:r>
            <a:endParaRPr sz="2400">
              <a:latin typeface="Arial"/>
              <a:cs typeface="Arial"/>
            </a:endParaRPr>
          </a:p>
          <a:p>
            <a:pPr marL="473275" marR="6773" indent="-456342">
              <a:lnSpc>
                <a:spcPts val="2585"/>
              </a:lnSpc>
              <a:spcBef>
                <a:spcPts val="619"/>
              </a:spcBef>
              <a:buClr>
                <a:srgbClr val="6CC24A"/>
              </a:buClr>
              <a:buAutoNum type="arabicPeriod"/>
              <a:tabLst>
                <a:tab pos="473275" algn="l"/>
                <a:tab pos="474121" algn="l"/>
              </a:tabLst>
            </a:pPr>
            <a:r>
              <a:rPr sz="2400" spc="-13" dirty="0">
                <a:latin typeface="Arial"/>
                <a:cs typeface="Arial"/>
              </a:rPr>
              <a:t>«Grunnlån </a:t>
            </a:r>
            <a:r>
              <a:rPr sz="2400" spc="-7" dirty="0">
                <a:latin typeface="Arial"/>
                <a:cs typeface="Arial"/>
              </a:rPr>
              <a:t>skal </a:t>
            </a:r>
            <a:r>
              <a:rPr sz="2400" spc="-13" dirty="0">
                <a:latin typeface="Arial"/>
                <a:cs typeface="Arial"/>
              </a:rPr>
              <a:t>bidra </a:t>
            </a:r>
            <a:r>
              <a:rPr sz="2400" spc="-7" dirty="0">
                <a:latin typeface="Arial"/>
                <a:cs typeface="Arial"/>
              </a:rPr>
              <a:t>til å fremme  viktige </a:t>
            </a:r>
            <a:r>
              <a:rPr sz="2400" spc="-13" dirty="0">
                <a:latin typeface="Arial"/>
                <a:cs typeface="Arial"/>
              </a:rPr>
              <a:t>boligkvaliteter </a:t>
            </a:r>
            <a:r>
              <a:rPr sz="2400" spc="-7" dirty="0">
                <a:latin typeface="Arial"/>
                <a:cs typeface="Arial"/>
              </a:rPr>
              <a:t>som miljø </a:t>
            </a:r>
            <a:r>
              <a:rPr sz="2400" spc="-20" dirty="0">
                <a:latin typeface="Arial"/>
                <a:cs typeface="Arial"/>
              </a:rPr>
              <a:t>og  </a:t>
            </a:r>
            <a:r>
              <a:rPr sz="2400" spc="-13" dirty="0">
                <a:latin typeface="Arial"/>
                <a:cs typeface="Arial"/>
              </a:rPr>
              <a:t>universell </a:t>
            </a:r>
            <a:r>
              <a:rPr sz="2400" spc="-7" dirty="0">
                <a:latin typeface="Arial"/>
                <a:cs typeface="Arial"/>
              </a:rPr>
              <a:t>utforming i </a:t>
            </a:r>
            <a:r>
              <a:rPr sz="2400" spc="-13" dirty="0">
                <a:latin typeface="Arial"/>
                <a:cs typeface="Arial"/>
              </a:rPr>
              <a:t>ny </a:t>
            </a:r>
            <a:r>
              <a:rPr sz="2400" spc="-20" dirty="0">
                <a:latin typeface="Arial"/>
                <a:cs typeface="Arial"/>
              </a:rPr>
              <a:t>og  </a:t>
            </a:r>
            <a:r>
              <a:rPr sz="2400" spc="-7" dirty="0">
                <a:latin typeface="Arial"/>
                <a:cs typeface="Arial"/>
              </a:rPr>
              <a:t>eksisterende</a:t>
            </a:r>
            <a:r>
              <a:rPr sz="2400" spc="7" dirty="0">
                <a:latin typeface="Arial"/>
                <a:cs typeface="Arial"/>
              </a:rPr>
              <a:t> </a:t>
            </a:r>
            <a:r>
              <a:rPr sz="2400" spc="-13" dirty="0">
                <a:latin typeface="Arial"/>
                <a:cs typeface="Arial"/>
              </a:rPr>
              <a:t>bebyggelse»</a:t>
            </a:r>
            <a:endParaRPr sz="2400">
              <a:latin typeface="Arial"/>
              <a:cs typeface="Arial"/>
            </a:endParaRPr>
          </a:p>
          <a:p>
            <a:pPr marL="474121" marR="700176" indent="-457189">
              <a:lnSpc>
                <a:spcPts val="2585"/>
              </a:lnSpc>
              <a:spcBef>
                <a:spcPts val="593"/>
              </a:spcBef>
              <a:buClr>
                <a:srgbClr val="6CC24A"/>
              </a:buClr>
              <a:buAutoNum type="arabicPeriod"/>
              <a:tabLst>
                <a:tab pos="473275" algn="l"/>
                <a:tab pos="474121" algn="l"/>
              </a:tabLst>
            </a:pPr>
            <a:r>
              <a:rPr sz="2400" spc="-13" dirty="0">
                <a:latin typeface="Arial"/>
                <a:cs typeface="Arial"/>
              </a:rPr>
              <a:t>«Husbanken </a:t>
            </a:r>
            <a:r>
              <a:rPr sz="2400" spc="-7" dirty="0">
                <a:latin typeface="Arial"/>
                <a:cs typeface="Arial"/>
              </a:rPr>
              <a:t>kan </a:t>
            </a:r>
            <a:r>
              <a:rPr sz="2400" spc="-13" dirty="0">
                <a:latin typeface="Arial"/>
                <a:cs typeface="Arial"/>
              </a:rPr>
              <a:t>gi </a:t>
            </a:r>
            <a:r>
              <a:rPr sz="2400" spc="-7" dirty="0">
                <a:latin typeface="Arial"/>
                <a:cs typeface="Arial"/>
              </a:rPr>
              <a:t>nærmere  </a:t>
            </a:r>
            <a:r>
              <a:rPr sz="2400" spc="-13" dirty="0">
                <a:latin typeface="Arial"/>
                <a:cs typeface="Arial"/>
              </a:rPr>
              <a:t>retningslinjer om lån </a:t>
            </a:r>
            <a:r>
              <a:rPr sz="2400" spc="-20" dirty="0">
                <a:latin typeface="Arial"/>
                <a:cs typeface="Arial"/>
              </a:rPr>
              <a:t>og  </a:t>
            </a:r>
            <a:r>
              <a:rPr sz="2400" spc="-13" dirty="0">
                <a:latin typeface="Arial"/>
                <a:cs typeface="Arial"/>
              </a:rPr>
              <a:t>låneutmåling».</a:t>
            </a:r>
            <a:endParaRPr sz="2400">
              <a:latin typeface="Arial"/>
              <a:cs typeface="Arial"/>
            </a:endParaRPr>
          </a:p>
          <a:p>
            <a:pPr marL="16933">
              <a:spcBef>
                <a:spcPts val="260"/>
              </a:spcBef>
            </a:pPr>
            <a:r>
              <a:rPr sz="2400" b="1" spc="-7" dirty="0">
                <a:latin typeface="Arial"/>
                <a:cs typeface="Arial"/>
              </a:rPr>
              <a:t>Husbankens retningslinje</a:t>
            </a:r>
            <a:r>
              <a:rPr sz="2400" b="1" spc="-33" dirty="0">
                <a:latin typeface="Arial"/>
                <a:cs typeface="Arial"/>
              </a:rPr>
              <a:t> </a:t>
            </a:r>
            <a:r>
              <a:rPr sz="2400" b="1" spc="-13" dirty="0">
                <a:latin typeface="Arial"/>
                <a:cs typeface="Arial"/>
              </a:rPr>
              <a:t>sier:</a:t>
            </a:r>
            <a:endParaRPr sz="2400">
              <a:latin typeface="Arial"/>
              <a:cs typeface="Arial"/>
            </a:endParaRPr>
          </a:p>
        </p:txBody>
      </p:sp>
      <p:sp>
        <p:nvSpPr>
          <p:cNvPr id="4" name="object 4"/>
          <p:cNvSpPr txBox="1"/>
          <p:nvPr/>
        </p:nvSpPr>
        <p:spPr>
          <a:xfrm>
            <a:off x="714587" y="4859384"/>
            <a:ext cx="4059767" cy="1541448"/>
          </a:xfrm>
          <a:prstGeom prst="rect">
            <a:avLst/>
          </a:prstGeom>
        </p:spPr>
        <p:txBody>
          <a:bodyPr vert="horz" wrap="square" lIns="0" tIns="58420" rIns="0" bIns="0" rtlCol="0">
            <a:spAutoFit/>
          </a:bodyPr>
          <a:lstStyle/>
          <a:p>
            <a:pPr marL="474121" marR="6773" indent="-457189">
              <a:lnSpc>
                <a:spcPts val="2585"/>
              </a:lnSpc>
              <a:spcBef>
                <a:spcPts val="460"/>
              </a:spcBef>
              <a:buClr>
                <a:srgbClr val="6CC24A"/>
              </a:buClr>
              <a:buAutoNum type="arabicPeriod"/>
              <a:tabLst>
                <a:tab pos="473275" algn="l"/>
                <a:tab pos="474121" algn="l"/>
              </a:tabLst>
            </a:pPr>
            <a:r>
              <a:rPr sz="2400" spc="-7" dirty="0">
                <a:latin typeface="Arial"/>
                <a:cs typeface="Arial"/>
              </a:rPr>
              <a:t>Krav til miljø* og universell  </a:t>
            </a:r>
            <a:r>
              <a:rPr sz="2400" spc="-13" dirty="0">
                <a:latin typeface="Arial"/>
                <a:cs typeface="Arial"/>
              </a:rPr>
              <a:t>utforming</a:t>
            </a:r>
            <a:endParaRPr sz="2400">
              <a:latin typeface="Arial"/>
              <a:cs typeface="Arial"/>
            </a:endParaRPr>
          </a:p>
          <a:p>
            <a:pPr marL="474121" indent="-457189">
              <a:spcBef>
                <a:spcPts val="260"/>
              </a:spcBef>
              <a:buClr>
                <a:srgbClr val="6CC24A"/>
              </a:buClr>
              <a:buAutoNum type="arabicPeriod"/>
              <a:tabLst>
                <a:tab pos="473275" algn="l"/>
                <a:tab pos="474121" algn="l"/>
              </a:tabLst>
            </a:pPr>
            <a:r>
              <a:rPr sz="2400" spc="-7" dirty="0">
                <a:latin typeface="Arial"/>
                <a:cs typeface="Arial"/>
              </a:rPr>
              <a:t>Arealkrav</a:t>
            </a:r>
            <a:endParaRPr sz="2400">
              <a:latin typeface="Arial"/>
              <a:cs typeface="Arial"/>
            </a:endParaRPr>
          </a:p>
          <a:p>
            <a:pPr marL="474121" indent="-457189">
              <a:spcBef>
                <a:spcPts val="287"/>
              </a:spcBef>
              <a:buClr>
                <a:srgbClr val="6CC24A"/>
              </a:buClr>
              <a:buAutoNum type="arabicPeriod"/>
              <a:tabLst>
                <a:tab pos="473275" algn="l"/>
                <a:tab pos="474121" algn="l"/>
              </a:tabLst>
            </a:pPr>
            <a:r>
              <a:rPr sz="2400" spc="-7" dirty="0">
                <a:latin typeface="Arial"/>
                <a:cs typeface="Arial"/>
              </a:rPr>
              <a:t>Frist for </a:t>
            </a:r>
            <a:r>
              <a:rPr sz="2400" spc="-13" dirty="0">
                <a:latin typeface="Arial"/>
                <a:cs typeface="Arial"/>
              </a:rPr>
              <a:t>igangsetting</a:t>
            </a:r>
            <a:endParaRPr sz="2400">
              <a:latin typeface="Arial"/>
              <a:cs typeface="Arial"/>
            </a:endParaRPr>
          </a:p>
        </p:txBody>
      </p:sp>
      <p:sp>
        <p:nvSpPr>
          <p:cNvPr id="5" name="object 5"/>
          <p:cNvSpPr/>
          <p:nvPr/>
        </p:nvSpPr>
        <p:spPr>
          <a:xfrm>
            <a:off x="5994401" y="1605281"/>
            <a:ext cx="5384799" cy="3440175"/>
          </a:xfrm>
          <a:prstGeom prst="rect">
            <a:avLst/>
          </a:prstGeom>
          <a:blipFill>
            <a:blip r:embed="rId3" cstate="print"/>
            <a:stretch>
              <a:fillRect/>
            </a:stretch>
          </a:blipFill>
        </p:spPr>
        <p:txBody>
          <a:bodyPr wrap="square" lIns="0" tIns="0" rIns="0" bIns="0" rtlCol="0"/>
          <a:lstStyle/>
          <a:p>
            <a:endParaRPr sz="2400"/>
          </a:p>
        </p:txBody>
      </p:sp>
      <p:sp>
        <p:nvSpPr>
          <p:cNvPr id="6" name="object 6"/>
          <p:cNvSpPr txBox="1"/>
          <p:nvPr/>
        </p:nvSpPr>
        <p:spPr>
          <a:xfrm>
            <a:off x="7808635" y="5241313"/>
            <a:ext cx="3467947" cy="242866"/>
          </a:xfrm>
          <a:prstGeom prst="rect">
            <a:avLst/>
          </a:prstGeom>
        </p:spPr>
        <p:txBody>
          <a:bodyPr vert="horz" wrap="square" lIns="0" tIns="16933" rIns="0" bIns="0" rtlCol="0">
            <a:spAutoFit/>
          </a:bodyPr>
          <a:lstStyle/>
          <a:p>
            <a:pPr marL="16933">
              <a:spcBef>
                <a:spcPts val="133"/>
              </a:spcBef>
            </a:pPr>
            <a:r>
              <a:rPr sz="1467" i="1" spc="-7" dirty="0">
                <a:latin typeface="Arial"/>
                <a:cs typeface="Arial"/>
              </a:rPr>
              <a:t>Asheimtunet </a:t>
            </a:r>
            <a:r>
              <a:rPr sz="1467" i="1" dirty="0">
                <a:latin typeface="Arial"/>
                <a:cs typeface="Arial"/>
              </a:rPr>
              <a:t>– </a:t>
            </a:r>
            <a:r>
              <a:rPr sz="1467" i="1" spc="-7" dirty="0">
                <a:latin typeface="Arial"/>
                <a:cs typeface="Arial"/>
              </a:rPr>
              <a:t>delfinansiert </a:t>
            </a:r>
            <a:r>
              <a:rPr sz="1467" i="1" dirty="0">
                <a:latin typeface="Arial"/>
                <a:cs typeface="Arial"/>
              </a:rPr>
              <a:t>med</a:t>
            </a:r>
            <a:r>
              <a:rPr sz="1467" i="1" spc="-80" dirty="0">
                <a:latin typeface="Arial"/>
                <a:cs typeface="Arial"/>
              </a:rPr>
              <a:t> </a:t>
            </a:r>
            <a:r>
              <a:rPr sz="1467" i="1" spc="-7" dirty="0">
                <a:latin typeface="Arial"/>
                <a:cs typeface="Arial"/>
              </a:rPr>
              <a:t>grunnlån</a:t>
            </a:r>
            <a:endParaRPr sz="1467">
              <a:latin typeface="Arial"/>
              <a:cs typeface="Arial"/>
            </a:endParaRPr>
          </a:p>
        </p:txBody>
      </p:sp>
      <p:sp>
        <p:nvSpPr>
          <p:cNvPr id="7" name="object 7"/>
          <p:cNvSpPr txBox="1">
            <a:spLocks noGrp="1"/>
          </p:cNvSpPr>
          <p:nvPr>
            <p:ph type="sldNum" sz="quarter" idx="7"/>
          </p:nvPr>
        </p:nvSpPr>
        <p:spPr>
          <a:xfrm>
            <a:off x="0" y="1"/>
            <a:ext cx="0" cy="615361"/>
          </a:xfrm>
          <a:prstGeom prst="rect">
            <a:avLst/>
          </a:prstGeom>
        </p:spPr>
        <p:txBody>
          <a:bodyPr vert="horz" wrap="square" lIns="0" tIns="0" rIns="0" bIns="0" rtlCol="0">
            <a:spAutoFit/>
          </a:bodyPr>
          <a:lstStyle/>
          <a:p>
            <a:pPr marL="33866"/>
            <a:fld id="{81D60167-4931-47E6-BA6A-407CBD079E47}" type="slidenum">
              <a:rPr spc="-7" dirty="0"/>
              <a:pPr marL="33866"/>
              <a:t>19</a:t>
            </a:fld>
            <a:endParaRPr spc="-7" dirty="0"/>
          </a:p>
        </p:txBody>
      </p:sp>
    </p:spTree>
    <p:extLst>
      <p:ext uri="{BB962C8B-B14F-4D97-AF65-F5344CB8AC3E}">
        <p14:creationId xmlns:p14="http://schemas.microsoft.com/office/powerpoint/2010/main" val="23678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187" y="2564904"/>
            <a:ext cx="12192000" cy="914400"/>
          </a:xfrm>
        </p:spPr>
        <p:txBody>
          <a:bodyPr/>
          <a:lstStyle/>
          <a:p>
            <a:r>
              <a:rPr lang="nb-NO" dirty="0" smtClean="0"/>
              <a:t>Dette er Husbanken</a:t>
            </a:r>
            <a:endParaRPr lang="nb-NO" dirty="0"/>
          </a:p>
        </p:txBody>
      </p:sp>
    </p:spTree>
    <p:extLst>
      <p:ext uri="{BB962C8B-B14F-4D97-AF65-F5344CB8AC3E}">
        <p14:creationId xmlns:p14="http://schemas.microsoft.com/office/powerpoint/2010/main" val="424969128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184" y="617682"/>
            <a:ext cx="10681545" cy="632651"/>
          </a:xfrm>
          <a:prstGeom prst="rect">
            <a:avLst/>
          </a:prstGeom>
        </p:spPr>
        <p:txBody>
          <a:bodyPr vert="horz" wrap="square" lIns="0" tIns="16933" rIns="0" bIns="0" rtlCol="0">
            <a:spAutoFit/>
          </a:bodyPr>
          <a:lstStyle/>
          <a:p>
            <a:pPr marL="16933">
              <a:spcBef>
                <a:spcPts val="133"/>
              </a:spcBef>
            </a:pPr>
            <a:r>
              <a:rPr sz="4000" spc="-7" dirty="0"/>
              <a:t>Ikke bare </a:t>
            </a:r>
            <a:r>
              <a:rPr sz="4000" dirty="0"/>
              <a:t>nybygg: </a:t>
            </a:r>
            <a:r>
              <a:rPr sz="4000" spc="-7" dirty="0"/>
              <a:t>grunnlån til</a:t>
            </a:r>
            <a:r>
              <a:rPr sz="4000" spc="7" dirty="0"/>
              <a:t> </a:t>
            </a:r>
            <a:r>
              <a:rPr sz="4000" spc="-7" dirty="0"/>
              <a:t>oppgradering</a:t>
            </a:r>
            <a:endParaRPr sz="4000"/>
          </a:p>
        </p:txBody>
      </p:sp>
      <p:sp>
        <p:nvSpPr>
          <p:cNvPr id="3" name="object 3"/>
          <p:cNvSpPr txBox="1">
            <a:spLocks noGrp="1"/>
          </p:cNvSpPr>
          <p:nvPr>
            <p:ph type="body" idx="1"/>
          </p:nvPr>
        </p:nvSpPr>
        <p:spPr>
          <a:xfrm>
            <a:off x="707184" y="1569153"/>
            <a:ext cx="7460827" cy="2170424"/>
          </a:xfrm>
          <a:prstGeom prst="rect">
            <a:avLst/>
          </a:prstGeom>
        </p:spPr>
        <p:txBody>
          <a:bodyPr vert="horz" wrap="square" lIns="0" tIns="16087" rIns="0" bIns="0" rtlCol="0">
            <a:spAutoFit/>
          </a:bodyPr>
          <a:lstStyle/>
          <a:p>
            <a:pPr marL="474121" marR="165096" indent="-457189">
              <a:spcBef>
                <a:spcPts val="127"/>
              </a:spcBef>
              <a:buClr>
                <a:srgbClr val="6CC24A"/>
              </a:buClr>
              <a:buChar char="•"/>
              <a:tabLst>
                <a:tab pos="473275" algn="l"/>
                <a:tab pos="474121" algn="l"/>
              </a:tabLst>
            </a:pPr>
            <a:r>
              <a:rPr spc="-7" dirty="0"/>
              <a:t>Krav til forbedring av både  tilgjengelighet og  </a:t>
            </a:r>
            <a:r>
              <a:rPr spc="-13" dirty="0"/>
              <a:t>energieffektivitet.</a:t>
            </a:r>
          </a:p>
          <a:p>
            <a:pPr marL="474121" marR="6773" indent="-457189">
              <a:spcBef>
                <a:spcPts val="800"/>
              </a:spcBef>
              <a:buClr>
                <a:srgbClr val="6CC24A"/>
              </a:buClr>
              <a:buChar char="•"/>
              <a:tabLst>
                <a:tab pos="473275" algn="l"/>
                <a:tab pos="474121" algn="l"/>
              </a:tabLst>
            </a:pPr>
            <a:r>
              <a:rPr spc="-7" dirty="0"/>
              <a:t>Husbanken kan også gi lån  til enkeltstående</a:t>
            </a:r>
            <a:r>
              <a:rPr spc="-20" dirty="0"/>
              <a:t> </a:t>
            </a:r>
            <a:r>
              <a:rPr spc="-7" dirty="0"/>
              <a:t>tiltak</a:t>
            </a:r>
          </a:p>
        </p:txBody>
      </p:sp>
      <p:sp>
        <p:nvSpPr>
          <p:cNvPr id="4" name="object 4"/>
          <p:cNvSpPr txBox="1"/>
          <p:nvPr/>
        </p:nvSpPr>
        <p:spPr>
          <a:xfrm>
            <a:off x="1185641" y="3869295"/>
            <a:ext cx="6249632" cy="2117673"/>
          </a:xfrm>
          <a:prstGeom prst="rect">
            <a:avLst/>
          </a:prstGeom>
        </p:spPr>
        <p:txBody>
          <a:bodyPr vert="horz" wrap="square" lIns="0" tIns="65193" rIns="0" bIns="0" rtlCol="0">
            <a:spAutoFit/>
          </a:bodyPr>
          <a:lstStyle/>
          <a:p>
            <a:pPr marL="398770" indent="-381837" defTabSz="1219170">
              <a:spcBef>
                <a:spcPts val="513"/>
              </a:spcBef>
              <a:buClr>
                <a:srgbClr val="6CC24A"/>
              </a:buClr>
              <a:buFontTx/>
              <a:buChar char="•"/>
              <a:tabLst>
                <a:tab pos="398770" algn="l"/>
                <a:tab pos="399617" algn="l"/>
              </a:tabLst>
            </a:pPr>
            <a:r>
              <a:rPr sz="2400" spc="-7" dirty="0">
                <a:solidFill>
                  <a:prstClr val="black"/>
                </a:solidFill>
                <a:latin typeface="Arial"/>
                <a:cs typeface="Arial"/>
              </a:rPr>
              <a:t>Etterinstallering av</a:t>
            </a:r>
            <a:r>
              <a:rPr sz="2400" spc="-53" dirty="0">
                <a:solidFill>
                  <a:prstClr val="black"/>
                </a:solidFill>
                <a:latin typeface="Arial"/>
                <a:cs typeface="Arial"/>
              </a:rPr>
              <a:t> </a:t>
            </a:r>
            <a:r>
              <a:rPr sz="2400" spc="-7" dirty="0">
                <a:solidFill>
                  <a:prstClr val="black"/>
                </a:solidFill>
                <a:latin typeface="Arial"/>
                <a:cs typeface="Arial"/>
              </a:rPr>
              <a:t>heis</a:t>
            </a:r>
            <a:endParaRPr sz="2400" dirty="0">
              <a:solidFill>
                <a:prstClr val="black"/>
              </a:solidFill>
              <a:latin typeface="Arial"/>
              <a:cs typeface="Arial"/>
            </a:endParaRPr>
          </a:p>
          <a:p>
            <a:pPr marL="398770" indent="-381837" defTabSz="1219170">
              <a:spcBef>
                <a:spcPts val="387"/>
              </a:spcBef>
              <a:buClr>
                <a:srgbClr val="6CC24A"/>
              </a:buClr>
              <a:buFontTx/>
              <a:buChar char="•"/>
              <a:tabLst>
                <a:tab pos="398770" algn="l"/>
                <a:tab pos="399617" algn="l"/>
              </a:tabLst>
            </a:pPr>
            <a:r>
              <a:rPr sz="2400" spc="-13" dirty="0">
                <a:solidFill>
                  <a:prstClr val="black"/>
                </a:solidFill>
                <a:latin typeface="Arial"/>
                <a:cs typeface="Arial"/>
              </a:rPr>
              <a:t>Tilgjengelig </a:t>
            </a:r>
            <a:r>
              <a:rPr sz="2400" spc="-7" dirty="0">
                <a:solidFill>
                  <a:prstClr val="black"/>
                </a:solidFill>
                <a:latin typeface="Arial"/>
                <a:cs typeface="Arial"/>
              </a:rPr>
              <a:t>og synlig</a:t>
            </a:r>
            <a:r>
              <a:rPr sz="2400" spc="-67" dirty="0">
                <a:solidFill>
                  <a:prstClr val="black"/>
                </a:solidFill>
                <a:latin typeface="Arial"/>
                <a:cs typeface="Arial"/>
              </a:rPr>
              <a:t> </a:t>
            </a:r>
            <a:r>
              <a:rPr sz="2400" spc="-7" dirty="0">
                <a:solidFill>
                  <a:prstClr val="black"/>
                </a:solidFill>
                <a:latin typeface="Arial"/>
                <a:cs typeface="Arial"/>
              </a:rPr>
              <a:t>inngangsparti</a:t>
            </a:r>
            <a:endParaRPr sz="2400" dirty="0">
              <a:solidFill>
                <a:prstClr val="black"/>
              </a:solidFill>
              <a:latin typeface="Arial"/>
              <a:cs typeface="Arial"/>
            </a:endParaRPr>
          </a:p>
          <a:p>
            <a:pPr marL="398770" indent="-381837" defTabSz="1219170">
              <a:spcBef>
                <a:spcPts val="387"/>
              </a:spcBef>
              <a:buClr>
                <a:srgbClr val="6CC24A"/>
              </a:buClr>
              <a:buFontTx/>
              <a:buChar char="•"/>
              <a:tabLst>
                <a:tab pos="398770" algn="l"/>
                <a:tab pos="399617" algn="l"/>
              </a:tabLst>
            </a:pPr>
            <a:r>
              <a:rPr sz="2400" spc="-7" dirty="0">
                <a:solidFill>
                  <a:prstClr val="black"/>
                </a:solidFill>
                <a:latin typeface="Arial"/>
                <a:cs typeface="Arial"/>
              </a:rPr>
              <a:t>Alle boligfunksjoner på</a:t>
            </a:r>
            <a:r>
              <a:rPr sz="2400" spc="-107" dirty="0">
                <a:solidFill>
                  <a:prstClr val="black"/>
                </a:solidFill>
                <a:latin typeface="Arial"/>
                <a:cs typeface="Arial"/>
              </a:rPr>
              <a:t> </a:t>
            </a:r>
            <a:r>
              <a:rPr sz="2400" spc="-7" dirty="0">
                <a:solidFill>
                  <a:prstClr val="black"/>
                </a:solidFill>
                <a:latin typeface="Arial"/>
                <a:cs typeface="Arial"/>
              </a:rPr>
              <a:t>inngangsplanet</a:t>
            </a:r>
            <a:endParaRPr sz="2400" dirty="0">
              <a:solidFill>
                <a:prstClr val="black"/>
              </a:solidFill>
              <a:latin typeface="Arial"/>
              <a:cs typeface="Arial"/>
            </a:endParaRPr>
          </a:p>
          <a:p>
            <a:pPr marL="398770" indent="-381837" defTabSz="1219170">
              <a:spcBef>
                <a:spcPts val="380"/>
              </a:spcBef>
              <a:buClr>
                <a:srgbClr val="6CC24A"/>
              </a:buClr>
              <a:buFontTx/>
              <a:buChar char="•"/>
              <a:tabLst>
                <a:tab pos="398770" algn="l"/>
                <a:tab pos="399617" algn="l"/>
              </a:tabLst>
            </a:pPr>
            <a:r>
              <a:rPr sz="2400" spc="-7" dirty="0">
                <a:solidFill>
                  <a:prstClr val="black"/>
                </a:solidFill>
                <a:latin typeface="Arial"/>
                <a:cs typeface="Arial"/>
              </a:rPr>
              <a:t>Utbedring av</a:t>
            </a:r>
            <a:r>
              <a:rPr sz="2400" spc="-60" dirty="0">
                <a:solidFill>
                  <a:prstClr val="black"/>
                </a:solidFill>
                <a:latin typeface="Arial"/>
                <a:cs typeface="Arial"/>
              </a:rPr>
              <a:t> </a:t>
            </a:r>
            <a:r>
              <a:rPr sz="2400" spc="-7" dirty="0">
                <a:solidFill>
                  <a:prstClr val="black"/>
                </a:solidFill>
                <a:latin typeface="Arial"/>
                <a:cs typeface="Arial"/>
              </a:rPr>
              <a:t>baderom</a:t>
            </a:r>
            <a:endParaRPr sz="2400" dirty="0">
              <a:solidFill>
                <a:prstClr val="black"/>
              </a:solidFill>
              <a:latin typeface="Arial"/>
              <a:cs typeface="Arial"/>
            </a:endParaRPr>
          </a:p>
          <a:p>
            <a:pPr marL="398770" indent="-381837" defTabSz="1219170">
              <a:spcBef>
                <a:spcPts val="387"/>
              </a:spcBef>
              <a:buClr>
                <a:srgbClr val="6CC24A"/>
              </a:buClr>
              <a:buFontTx/>
              <a:buChar char="•"/>
              <a:tabLst>
                <a:tab pos="398770" algn="l"/>
                <a:tab pos="399617" algn="l"/>
              </a:tabLst>
            </a:pPr>
            <a:r>
              <a:rPr sz="2400" spc="-7" dirty="0">
                <a:solidFill>
                  <a:prstClr val="black"/>
                </a:solidFill>
                <a:latin typeface="Arial"/>
                <a:cs typeface="Arial"/>
              </a:rPr>
              <a:t>Enovas krav </a:t>
            </a:r>
            <a:r>
              <a:rPr sz="2400" dirty="0">
                <a:solidFill>
                  <a:prstClr val="black"/>
                </a:solidFill>
                <a:latin typeface="Arial"/>
                <a:cs typeface="Arial"/>
              </a:rPr>
              <a:t>for </a:t>
            </a:r>
            <a:r>
              <a:rPr sz="2400" spc="-7" dirty="0">
                <a:solidFill>
                  <a:prstClr val="black"/>
                </a:solidFill>
                <a:latin typeface="Arial"/>
                <a:cs typeface="Arial"/>
              </a:rPr>
              <a:t>oppgradering av</a:t>
            </a:r>
            <a:r>
              <a:rPr sz="2400" spc="-133" dirty="0">
                <a:solidFill>
                  <a:prstClr val="black"/>
                </a:solidFill>
                <a:latin typeface="Arial"/>
                <a:cs typeface="Arial"/>
              </a:rPr>
              <a:t> </a:t>
            </a:r>
            <a:r>
              <a:rPr sz="2400" spc="-7" dirty="0">
                <a:solidFill>
                  <a:prstClr val="black"/>
                </a:solidFill>
                <a:latin typeface="Arial"/>
                <a:cs typeface="Arial"/>
              </a:rPr>
              <a:t>bolig*</a:t>
            </a:r>
            <a:endParaRPr sz="2400" dirty="0">
              <a:solidFill>
                <a:prstClr val="black"/>
              </a:solidFill>
              <a:latin typeface="Arial"/>
              <a:cs typeface="Arial"/>
            </a:endParaRPr>
          </a:p>
        </p:txBody>
      </p:sp>
      <p:sp>
        <p:nvSpPr>
          <p:cNvPr id="5" name="object 5"/>
          <p:cNvSpPr/>
          <p:nvPr/>
        </p:nvSpPr>
        <p:spPr>
          <a:xfrm>
            <a:off x="8092004" y="1439435"/>
            <a:ext cx="3665727" cy="5059679"/>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20</a:t>
            </a:fld>
            <a:endParaRPr spc="-7" dirty="0"/>
          </a:p>
        </p:txBody>
      </p:sp>
      <p:sp>
        <p:nvSpPr>
          <p:cNvPr id="7" name="object 7"/>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331435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66567" y="210344"/>
            <a:ext cx="10972800" cy="914400"/>
          </a:xfrm>
        </p:spPr>
        <p:txBody>
          <a:bodyPr/>
          <a:lstStyle/>
          <a:p>
            <a:pPr algn="l"/>
            <a:r>
              <a:rPr lang="nb-NO" sz="4000" dirty="0"/>
              <a:t>Når kommunen </a:t>
            </a:r>
            <a:r>
              <a:rPr lang="nb-NO" sz="4000" dirty="0" smtClean="0"/>
              <a:t>framskaffer utleieboliger</a:t>
            </a:r>
            <a:endParaRPr lang="nb-NO" sz="4000" dirty="0"/>
          </a:p>
        </p:txBody>
      </p:sp>
      <p:sp>
        <p:nvSpPr>
          <p:cNvPr id="3" name="Plassholder for innhold 2"/>
          <p:cNvSpPr>
            <a:spLocks noGrp="1"/>
          </p:cNvSpPr>
          <p:nvPr>
            <p:ph sz="quarter" idx="17"/>
          </p:nvPr>
        </p:nvSpPr>
        <p:spPr>
          <a:xfrm>
            <a:off x="335360" y="1124744"/>
            <a:ext cx="7968885" cy="4648200"/>
          </a:xfrm>
        </p:spPr>
        <p:txBody>
          <a:bodyPr/>
          <a:lstStyle/>
          <a:p>
            <a:pPr marL="0" indent="0">
              <a:buNone/>
            </a:pPr>
            <a:r>
              <a:rPr lang="nb-NO" sz="3200" b="1" dirty="0"/>
              <a:t>Tilskudd til utleieboliger - kommune</a:t>
            </a:r>
          </a:p>
          <a:p>
            <a:r>
              <a:rPr lang="nb-NO" sz="3200" dirty="0"/>
              <a:t>Til kjøp av boliger for utleie</a:t>
            </a:r>
          </a:p>
          <a:p>
            <a:r>
              <a:rPr lang="nb-NO" sz="3200" dirty="0"/>
              <a:t>Til kjøp av eksisterende bygg til ombygging for utleie</a:t>
            </a:r>
          </a:p>
          <a:p>
            <a:r>
              <a:rPr lang="nb-NO" sz="3200" dirty="0"/>
              <a:t>Bygging av nye utleieboliger</a:t>
            </a:r>
          </a:p>
          <a:p>
            <a:r>
              <a:rPr lang="nb-NO" sz="3200" dirty="0" smtClean="0"/>
              <a:t>Nye regler for beregning fra 01.01.2018</a:t>
            </a:r>
            <a:endParaRPr lang="nb-NO" sz="3200" dirty="0"/>
          </a:p>
          <a:p>
            <a:r>
              <a:rPr lang="nb-NO" sz="3200" smtClean="0"/>
              <a:t>30 </a:t>
            </a:r>
            <a:r>
              <a:rPr lang="nb-NO" sz="3200" dirty="0"/>
              <a:t>års nedskriving</a:t>
            </a:r>
          </a:p>
          <a:p>
            <a:r>
              <a:rPr lang="nb-NO" sz="3200" dirty="0"/>
              <a:t>Utleieboliger for vanskeligstilte på boligmarkedet</a:t>
            </a:r>
          </a:p>
          <a:p>
            <a:endParaRPr lang="nb-NO" sz="3200" dirty="0"/>
          </a:p>
          <a:p>
            <a:pPr marL="0" indent="0">
              <a:buNone/>
            </a:pPr>
            <a:endParaRPr lang="nb-NO" sz="3200" dirty="0"/>
          </a:p>
          <a:p>
            <a:endParaRPr lang="nb-NO" sz="3200" dirty="0"/>
          </a:p>
          <a:p>
            <a:endParaRPr lang="nb-NO" sz="3200" dirty="0"/>
          </a:p>
          <a:p>
            <a:endParaRPr lang="nb-NO" sz="3200" dirty="0"/>
          </a:p>
          <a:p>
            <a:endParaRPr lang="nb-NO" sz="3200" dirty="0"/>
          </a:p>
          <a:p>
            <a:endParaRPr lang="nb-NO" sz="3200" dirty="0">
              <a:solidFill>
                <a:schemeClr val="tx1"/>
              </a:solidFill>
              <a:latin typeface="Arial"/>
              <a:cs typeface="Arial"/>
            </a:endParaRPr>
          </a:p>
        </p:txBody>
      </p:sp>
      <p:pic>
        <p:nvPicPr>
          <p:cNvPr id="4" name="Picture 2"/>
          <p:cNvPicPr>
            <a:picLocks noGrp="1" noChangeAspect="1" noChangeArrowheads="1"/>
          </p:cNvPicPr>
          <p:nvPr>
            <p:ph sz="quarter" idx="18"/>
          </p:nvPr>
        </p:nvPicPr>
        <p:blipFill>
          <a:blip r:embed="rId3" cstate="screen">
            <a:extLst>
              <a:ext uri="{28A0092B-C50C-407E-A947-70E740481C1C}">
                <a14:useLocalDpi xmlns:a14="http://schemas.microsoft.com/office/drawing/2010/main"/>
              </a:ext>
            </a:extLst>
          </a:blip>
          <a:srcRect/>
          <a:stretch>
            <a:fillRect/>
          </a:stretch>
        </p:blipFill>
        <p:spPr bwMode="auto">
          <a:xfrm>
            <a:off x="8445727" y="1796819"/>
            <a:ext cx="3193640" cy="43344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483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sz="quarter" idx="17"/>
          </p:nvPr>
        </p:nvPicPr>
        <p:blipFill>
          <a:blip r:embed="rId3"/>
          <a:stretch>
            <a:fillRect/>
          </a:stretch>
        </p:blipFill>
        <p:spPr>
          <a:xfrm>
            <a:off x="1556616" y="193963"/>
            <a:ext cx="8899616" cy="6594763"/>
          </a:xfrm>
          <a:prstGeom prst="rect">
            <a:avLst/>
          </a:prstGeom>
        </p:spPr>
      </p:pic>
    </p:spTree>
    <p:extLst>
      <p:ext uri="{BB962C8B-B14F-4D97-AF65-F5344CB8AC3E}">
        <p14:creationId xmlns:p14="http://schemas.microsoft.com/office/powerpoint/2010/main" val="147026957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752701" y="626456"/>
            <a:ext cx="10972800" cy="914400"/>
          </a:xfrm>
        </p:spPr>
        <p:txBody>
          <a:bodyPr/>
          <a:lstStyle/>
          <a:p>
            <a:pPr algn="l"/>
            <a:r>
              <a:rPr lang="nb-NO" sz="3600" dirty="0"/>
              <a:t>Når kommunen </a:t>
            </a:r>
            <a:r>
              <a:rPr lang="nb-NO" sz="3600" dirty="0" smtClean="0"/>
              <a:t>anskaffer omsorgsboliger og sykehjemsplasser</a:t>
            </a:r>
            <a:endParaRPr lang="nb-NO" sz="3600" dirty="0"/>
          </a:p>
        </p:txBody>
      </p:sp>
      <p:sp>
        <p:nvSpPr>
          <p:cNvPr id="3" name="Plassholder for innhold 2"/>
          <p:cNvSpPr>
            <a:spLocks noGrp="1"/>
          </p:cNvSpPr>
          <p:nvPr>
            <p:ph sz="quarter" idx="17"/>
          </p:nvPr>
        </p:nvSpPr>
        <p:spPr>
          <a:xfrm>
            <a:off x="658632" y="1716347"/>
            <a:ext cx="6336704" cy="4648200"/>
          </a:xfrm>
        </p:spPr>
        <p:txBody>
          <a:bodyPr/>
          <a:lstStyle/>
          <a:p>
            <a:pPr marL="0" indent="0">
              <a:buNone/>
            </a:pPr>
            <a:r>
              <a:rPr lang="nb-NO" sz="2800" b="1" dirty="0"/>
              <a:t>Investeringstilskudd</a:t>
            </a:r>
          </a:p>
          <a:p>
            <a:r>
              <a:rPr lang="nb-NO" sz="3200" dirty="0"/>
              <a:t>Omsorgsboliger for personer med behov for heldøgns omsorg</a:t>
            </a:r>
          </a:p>
          <a:p>
            <a:pPr lvl="1"/>
            <a:r>
              <a:rPr lang="nb-NO" sz="2400" dirty="0" smtClean="0"/>
              <a:t>Både hjem og arbeidsplass</a:t>
            </a:r>
          </a:p>
          <a:p>
            <a:pPr lvl="1"/>
            <a:r>
              <a:rPr lang="nb-NO" sz="2400" dirty="0" smtClean="0"/>
              <a:t>Krever vedtak</a:t>
            </a:r>
          </a:p>
          <a:p>
            <a:r>
              <a:rPr lang="nb-NO" sz="3200" dirty="0"/>
              <a:t>Kun kommuner som kan få tilskuddet</a:t>
            </a:r>
          </a:p>
          <a:p>
            <a:pPr lvl="1"/>
            <a:r>
              <a:rPr lang="nb-NO" sz="2400" dirty="0" smtClean="0"/>
              <a:t>Begrensede muligheter for samarbeid med private</a:t>
            </a:r>
            <a:endParaRPr lang="nb-NO" sz="2400" dirty="0"/>
          </a:p>
          <a:p>
            <a:pPr marL="0" indent="0">
              <a:buNone/>
            </a:pPr>
            <a:endParaRPr lang="nb-NO" sz="3200" dirty="0"/>
          </a:p>
          <a:p>
            <a:endParaRPr lang="nb-NO" sz="3200" dirty="0"/>
          </a:p>
          <a:p>
            <a:endParaRPr lang="nb-NO" sz="3200" dirty="0"/>
          </a:p>
          <a:p>
            <a:endParaRPr lang="nb-NO" sz="3200" dirty="0"/>
          </a:p>
          <a:p>
            <a:endParaRPr lang="nb-NO" sz="3200" dirty="0"/>
          </a:p>
          <a:p>
            <a:endParaRPr lang="nb-NO" sz="3200" dirty="0">
              <a:solidFill>
                <a:schemeClr val="tx1"/>
              </a:solidFill>
              <a:latin typeface="Arial"/>
              <a:cs typeface="Arial"/>
            </a:endParaRPr>
          </a:p>
        </p:txBody>
      </p:sp>
      <p:pic>
        <p:nvPicPr>
          <p:cNvPr id="6" name="Bild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203" y="3717032"/>
            <a:ext cx="3395531" cy="2546648"/>
          </a:xfrm>
          <a:prstGeom prst="rect">
            <a:avLst/>
          </a:prstGeom>
        </p:spPr>
      </p:pic>
      <p:pic>
        <p:nvPicPr>
          <p:cNvPr id="9" name="Bild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0203" y="1220755"/>
            <a:ext cx="3360373" cy="2520280"/>
          </a:xfrm>
          <a:prstGeom prst="rect">
            <a:avLst/>
          </a:prstGeom>
        </p:spPr>
      </p:pic>
    </p:spTree>
    <p:extLst>
      <p:ext uri="{BB962C8B-B14F-4D97-AF65-F5344CB8AC3E}">
        <p14:creationId xmlns:p14="http://schemas.microsoft.com/office/powerpoint/2010/main" val="1046793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18112" t="399" r="31888" b="-399"/>
          <a:stretch/>
        </p:blipFill>
        <p:spPr>
          <a:xfrm>
            <a:off x="6071659" y="0"/>
            <a:ext cx="6120341" cy="6885384"/>
          </a:xfrm>
        </p:spPr>
      </p:pic>
      <p:sp>
        <p:nvSpPr>
          <p:cNvPr id="3" name="Plassholder for innhold 2"/>
          <p:cNvSpPr>
            <a:spLocks noGrp="1"/>
          </p:cNvSpPr>
          <p:nvPr>
            <p:ph sz="quarter" idx="17"/>
          </p:nvPr>
        </p:nvSpPr>
        <p:spPr/>
        <p:txBody>
          <a:bodyPr>
            <a:normAutofit lnSpcReduction="10000"/>
          </a:bodyPr>
          <a:lstStyle/>
          <a:p>
            <a:pPr marL="0" indent="0">
              <a:buNone/>
            </a:pPr>
            <a:endParaRPr lang="nb-NO" dirty="0" smtClean="0"/>
          </a:p>
          <a:p>
            <a:pPr marL="0" indent="0">
              <a:buNone/>
            </a:pPr>
            <a:r>
              <a:rPr lang="nb-NO" sz="4000" dirty="0"/>
              <a:t>Tilvisningsavtaler:  </a:t>
            </a:r>
          </a:p>
          <a:p>
            <a:r>
              <a:rPr lang="nb-NO" sz="2933" dirty="0"/>
              <a:t>Utbygger får finansiert hele boligprosjektet</a:t>
            </a:r>
          </a:p>
          <a:p>
            <a:r>
              <a:rPr lang="nb-NO" sz="2933" dirty="0"/>
              <a:t>Kommunen får tilgang til utleieboliger uten å investere</a:t>
            </a:r>
          </a:p>
          <a:p>
            <a:r>
              <a:rPr lang="nb-NO" sz="2933" dirty="0"/>
              <a:t>Husbanken bidrar til:</a:t>
            </a:r>
          </a:p>
          <a:p>
            <a:pPr lvl="1"/>
            <a:r>
              <a:rPr lang="nb-NO" sz="2533" dirty="0"/>
              <a:t>Boligfremskaffelse</a:t>
            </a:r>
          </a:p>
          <a:p>
            <a:pPr lvl="1"/>
            <a:r>
              <a:rPr lang="nb-NO" sz="2533" dirty="0"/>
              <a:t>Profesjonalisering av utleiesektoren</a:t>
            </a:r>
          </a:p>
          <a:p>
            <a:pPr lvl="1"/>
            <a:r>
              <a:rPr lang="nb-NO" sz="2533" dirty="0"/>
              <a:t>Effektiv virkemiddelbruk</a:t>
            </a:r>
          </a:p>
        </p:txBody>
      </p:sp>
      <p:sp>
        <p:nvSpPr>
          <p:cNvPr id="2" name="TekstSylinder 1"/>
          <p:cNvSpPr txBox="1"/>
          <p:nvPr/>
        </p:nvSpPr>
        <p:spPr>
          <a:xfrm>
            <a:off x="7536160" y="6520894"/>
            <a:ext cx="3936437" cy="318100"/>
          </a:xfrm>
          <a:prstGeom prst="rect">
            <a:avLst/>
          </a:prstGeom>
          <a:noFill/>
        </p:spPr>
        <p:txBody>
          <a:bodyPr wrap="square" rtlCol="0">
            <a:spAutoFit/>
          </a:bodyPr>
          <a:lstStyle/>
          <a:p>
            <a:pPr algn="r"/>
            <a:r>
              <a:rPr lang="nb-NO" sz="1467" i="1" dirty="0" err="1"/>
              <a:t>Bjørnåsen</a:t>
            </a:r>
            <a:r>
              <a:rPr lang="nb-NO" sz="1467" i="1" dirty="0"/>
              <a:t> syd i Oslo</a:t>
            </a:r>
          </a:p>
        </p:txBody>
      </p:sp>
    </p:spTree>
    <p:extLst>
      <p:ext uri="{BB962C8B-B14F-4D97-AF65-F5344CB8AC3E}">
        <p14:creationId xmlns:p14="http://schemas.microsoft.com/office/powerpoint/2010/main" val="277039279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983005" y="357006"/>
            <a:ext cx="10972800" cy="914400"/>
          </a:xfrm>
        </p:spPr>
        <p:txBody>
          <a:bodyPr/>
          <a:lstStyle/>
          <a:p>
            <a:pPr algn="l"/>
            <a:r>
              <a:rPr lang="nb-NO" sz="4800" b="0" dirty="0"/>
              <a:t>Kommunen leier/tildeler boliger</a:t>
            </a:r>
          </a:p>
        </p:txBody>
      </p:sp>
      <p:sp>
        <p:nvSpPr>
          <p:cNvPr id="3" name="Plassholder for innhold 2"/>
          <p:cNvSpPr>
            <a:spLocks noGrp="1"/>
          </p:cNvSpPr>
          <p:nvPr>
            <p:ph sz="quarter" idx="17"/>
          </p:nvPr>
        </p:nvSpPr>
        <p:spPr>
          <a:xfrm>
            <a:off x="431372" y="1271406"/>
            <a:ext cx="7104789" cy="5256584"/>
          </a:xfrm>
        </p:spPr>
        <p:txBody>
          <a:bodyPr/>
          <a:lstStyle/>
          <a:p>
            <a:pPr marL="0" indent="0">
              <a:buNone/>
            </a:pPr>
            <a:r>
              <a:rPr lang="nb-NO" sz="3200" b="1" dirty="0"/>
              <a:t>Tilskudd til utleieboliger og grunnlån</a:t>
            </a:r>
          </a:p>
          <a:p>
            <a:pPr>
              <a:defRPr/>
            </a:pPr>
            <a:r>
              <a:rPr lang="nb-NO" sz="3200" dirty="0">
                <a:latin typeface="Arial" charset="0"/>
                <a:ea typeface="Osaka" charset="0"/>
                <a:cs typeface="Osaka" charset="0"/>
              </a:rPr>
              <a:t>Kommunen inngår avtale med aktør før søknad sendes videre til Husbanken</a:t>
            </a:r>
          </a:p>
          <a:p>
            <a:pPr lvl="1">
              <a:defRPr/>
            </a:pPr>
            <a:r>
              <a:rPr lang="nb-NO" sz="3200" dirty="0">
                <a:latin typeface="Arial" charset="0"/>
                <a:ea typeface="Osaka" charset="0"/>
                <a:cs typeface="Osaka" charset="0"/>
              </a:rPr>
              <a:t>Avtale om kommunal tildelingsrett skal tinglyses</a:t>
            </a:r>
          </a:p>
          <a:p>
            <a:pPr>
              <a:defRPr/>
            </a:pPr>
            <a:r>
              <a:rPr lang="nb-NO" sz="3200" dirty="0">
                <a:latin typeface="Arial" charset="0"/>
                <a:ea typeface="Osaka" charset="0"/>
                <a:cs typeface="Osaka" charset="0"/>
              </a:rPr>
              <a:t>Tilskudd </a:t>
            </a:r>
            <a:r>
              <a:rPr lang="nb-NO" sz="3200" dirty="0" smtClean="0">
                <a:latin typeface="Arial" charset="0"/>
                <a:ea typeface="Osaka" charset="0"/>
                <a:cs typeface="Osaka" charset="0"/>
              </a:rPr>
              <a:t>på kr. 6 000,- pr. kvm begrenset oppad til kr 480 000,- (tilsvarer 80 kvm)</a:t>
            </a:r>
            <a:endParaRPr lang="nb-NO" sz="3200" dirty="0">
              <a:latin typeface="Arial" charset="0"/>
              <a:ea typeface="Osaka" charset="0"/>
              <a:cs typeface="Osaka" charset="0"/>
            </a:endParaRPr>
          </a:p>
          <a:p>
            <a:endParaRPr lang="nb-NO" sz="3200" dirty="0"/>
          </a:p>
          <a:p>
            <a:endParaRPr lang="nb-NO" sz="3200" dirty="0"/>
          </a:p>
          <a:p>
            <a:pPr marL="0" indent="0">
              <a:buNone/>
            </a:pPr>
            <a:r>
              <a:rPr lang="nb-NO" sz="3200" dirty="0"/>
              <a:t> </a:t>
            </a:r>
            <a:endParaRPr lang="nb-NO" sz="2800" dirty="0"/>
          </a:p>
          <a:p>
            <a:pPr marL="0" indent="0">
              <a:buNone/>
            </a:pPr>
            <a:endParaRPr lang="nb-NO" sz="2800" dirty="0"/>
          </a:p>
        </p:txBody>
      </p:sp>
      <p:pic>
        <p:nvPicPr>
          <p:cNvPr id="6" name="Bild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6161" y="1988840"/>
            <a:ext cx="4419644" cy="3314733"/>
          </a:xfrm>
          <a:prstGeom prst="rect">
            <a:avLst/>
          </a:prstGeom>
        </p:spPr>
      </p:pic>
    </p:spTree>
    <p:extLst>
      <p:ext uri="{BB962C8B-B14F-4D97-AF65-F5344CB8AC3E}">
        <p14:creationId xmlns:p14="http://schemas.microsoft.com/office/powerpoint/2010/main" val="1090146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p:cNvSpPr>
            <a:spLocks noGrp="1"/>
          </p:cNvSpPr>
          <p:nvPr>
            <p:ph sz="quarter" idx="17"/>
          </p:nvPr>
        </p:nvSpPr>
        <p:spPr>
          <a:xfrm>
            <a:off x="576542" y="1508787"/>
            <a:ext cx="10369152" cy="4608512"/>
          </a:xfrm>
          <a:noFill/>
        </p:spPr>
        <p:txBody>
          <a:bodyPr/>
          <a:lstStyle/>
          <a:p>
            <a:pPr marL="0" indent="0">
              <a:buNone/>
            </a:pPr>
            <a:r>
              <a:rPr lang="nb-NO" sz="3733" dirty="0"/>
              <a:t>Tilvisningsavtaler – inngå avtale om rett til å leie</a:t>
            </a:r>
          </a:p>
          <a:p>
            <a:r>
              <a:rPr lang="nb-NO" sz="3200" dirty="0"/>
              <a:t>Kommunen viktig som tilrettelegger </a:t>
            </a:r>
          </a:p>
          <a:p>
            <a:pPr lvl="1"/>
            <a:r>
              <a:rPr lang="nb-NO" dirty="0" smtClean="0"/>
              <a:t>Utlyser behov – annonse i lokalpresse holder</a:t>
            </a:r>
            <a:br>
              <a:rPr lang="nb-NO" dirty="0" smtClean="0"/>
            </a:br>
            <a:endParaRPr lang="nb-NO" dirty="0"/>
          </a:p>
          <a:p>
            <a:pPr lvl="1"/>
            <a:r>
              <a:rPr lang="nb-NO" dirty="0" smtClean="0"/>
              <a:t>Inngår tilvisningsavtale med utleier</a:t>
            </a:r>
            <a:br>
              <a:rPr lang="nb-NO" dirty="0" smtClean="0"/>
            </a:br>
            <a:r>
              <a:rPr lang="nb-NO" dirty="0" smtClean="0"/>
              <a:t>på en andel (inntil 40%) av utleieboligene</a:t>
            </a:r>
          </a:p>
          <a:p>
            <a:endParaRPr lang="nb-NO" sz="3467" b="1" dirty="0"/>
          </a:p>
          <a:p>
            <a:pPr lvl="1"/>
            <a:endParaRPr lang="nb-NO" sz="3200" dirty="0"/>
          </a:p>
          <a:p>
            <a:pPr lvl="1"/>
            <a:r>
              <a:rPr lang="nb-NO" sz="2133" dirty="0">
                <a:hlinkClick r:id="rId3"/>
              </a:rPr>
              <a:t>https://www.youtube.com/watch?v=_nBsFwaevH8</a:t>
            </a:r>
            <a:endParaRPr lang="nb-NO" sz="2133" dirty="0"/>
          </a:p>
          <a:p>
            <a:pPr lvl="1"/>
            <a:endParaRPr lang="nb-NO" sz="2133" dirty="0"/>
          </a:p>
        </p:txBody>
      </p:sp>
      <p:pic>
        <p:nvPicPr>
          <p:cNvPr id="5" name="Bild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798325" y="2358859"/>
            <a:ext cx="2976329" cy="2812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de 10" descr="150 utleieboliger.tif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4246" y="3813043"/>
            <a:ext cx="2919116" cy="2575197"/>
          </a:xfrm>
          <a:prstGeom prst="rect">
            <a:avLst/>
          </a:prstGeom>
          <a:ln>
            <a:noFill/>
          </a:ln>
          <a:effectLst>
            <a:outerShdw blurRad="292100" dist="139700" dir="2700000" algn="tl" rotWithShape="0">
              <a:srgbClr val="333333">
                <a:alpha val="65000"/>
              </a:srgbClr>
            </a:outerShdw>
          </a:effectLst>
        </p:spPr>
      </p:pic>
      <p:pic>
        <p:nvPicPr>
          <p:cNvPr id="2" name="Bilde 1"/>
          <p:cNvPicPr>
            <a:picLocks noChangeAspect="1"/>
          </p:cNvPicPr>
          <p:nvPr/>
        </p:nvPicPr>
        <p:blipFill>
          <a:blip r:embed="rId6"/>
          <a:stretch>
            <a:fillRect/>
          </a:stretch>
        </p:blipFill>
        <p:spPr>
          <a:xfrm>
            <a:off x="576542" y="298255"/>
            <a:ext cx="11339543" cy="1286367"/>
          </a:xfrm>
          <a:prstGeom prst="rect">
            <a:avLst/>
          </a:prstGeom>
        </p:spPr>
      </p:pic>
    </p:spTree>
    <p:extLst>
      <p:ext uri="{BB962C8B-B14F-4D97-AF65-F5344CB8AC3E}">
        <p14:creationId xmlns:p14="http://schemas.microsoft.com/office/powerpoint/2010/main" val="375524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p:cNvSpPr>
            <a:spLocks noGrp="1"/>
          </p:cNvSpPr>
          <p:nvPr>
            <p:ph sz="quarter" idx="17"/>
          </p:nvPr>
        </p:nvSpPr>
        <p:spPr>
          <a:xfrm>
            <a:off x="662721" y="1154362"/>
            <a:ext cx="10369152" cy="4608512"/>
          </a:xfrm>
          <a:noFill/>
        </p:spPr>
        <p:txBody>
          <a:bodyPr/>
          <a:lstStyle/>
          <a:p>
            <a:pPr marL="0" indent="0">
              <a:buNone/>
            </a:pPr>
            <a:r>
              <a:rPr lang="nb-NO" sz="3733" dirty="0"/>
              <a:t>Tilvisningsavtaler – avtale om rett til å leie</a:t>
            </a:r>
          </a:p>
          <a:p>
            <a:r>
              <a:rPr lang="nb-NO" sz="3200" dirty="0"/>
              <a:t>Kommunen viktig som tilrettelegger </a:t>
            </a:r>
          </a:p>
          <a:p>
            <a:pPr lvl="1"/>
            <a:r>
              <a:rPr lang="nb-NO" dirty="0" smtClean="0"/>
              <a:t>Kommunen </a:t>
            </a:r>
            <a:r>
              <a:rPr lang="nb-NO" dirty="0"/>
              <a:t>henviser </a:t>
            </a:r>
            <a:r>
              <a:rPr lang="nb-NO" dirty="0" smtClean="0"/>
              <a:t>boligsøkere </a:t>
            </a:r>
            <a:r>
              <a:rPr lang="nb-NO" dirty="0"/>
              <a:t>til boligene, men leieavtalen inngås mellom utleier og boligsøkeren </a:t>
            </a:r>
            <a:endParaRPr lang="nb-NO" dirty="0" smtClean="0"/>
          </a:p>
          <a:p>
            <a:pPr lvl="1"/>
            <a:r>
              <a:rPr lang="nb-NO" dirty="0" smtClean="0"/>
              <a:t>Kommunen </a:t>
            </a:r>
            <a:r>
              <a:rPr lang="nb-NO" dirty="0"/>
              <a:t>har ingen forpliktelser i forhold til selve leieforholdet </a:t>
            </a:r>
            <a:endParaRPr lang="nb-NO" dirty="0" smtClean="0"/>
          </a:p>
          <a:p>
            <a:pPr lvl="1"/>
            <a:r>
              <a:rPr lang="nb-NO" dirty="0" smtClean="0"/>
              <a:t>Et </a:t>
            </a:r>
            <a:r>
              <a:rPr lang="nb-NO" dirty="0"/>
              <a:t>løpende og godt samarbeid mellom kommune og forvalter av </a:t>
            </a:r>
            <a:r>
              <a:rPr lang="nb-NO" dirty="0" smtClean="0"/>
              <a:t>boligene </a:t>
            </a:r>
            <a:r>
              <a:rPr lang="nb-NO" dirty="0"/>
              <a:t>er en </a:t>
            </a:r>
            <a:r>
              <a:rPr lang="nb-NO" dirty="0" smtClean="0"/>
              <a:t>forutsetning</a:t>
            </a:r>
            <a:endParaRPr lang="nb-NO" sz="3200" dirty="0"/>
          </a:p>
          <a:p>
            <a:endParaRPr lang="nb-NO" sz="3467" b="1" dirty="0"/>
          </a:p>
          <a:p>
            <a:pPr lvl="1"/>
            <a:endParaRPr lang="nb-NO" sz="3200" dirty="0"/>
          </a:p>
          <a:p>
            <a:pPr lvl="1"/>
            <a:endParaRPr lang="nb-NO" sz="3200" dirty="0"/>
          </a:p>
        </p:txBody>
      </p:sp>
      <p:grpSp>
        <p:nvGrpSpPr>
          <p:cNvPr id="5" name="Gruppe 4"/>
          <p:cNvGrpSpPr/>
          <p:nvPr/>
        </p:nvGrpSpPr>
        <p:grpSpPr>
          <a:xfrm>
            <a:off x="1679509" y="5391514"/>
            <a:ext cx="8205203" cy="923330"/>
            <a:chOff x="1471186" y="2602580"/>
            <a:chExt cx="6153902" cy="692497"/>
          </a:xfrm>
        </p:grpSpPr>
        <p:pic>
          <p:nvPicPr>
            <p:cNvPr id="6" name="Bild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186" y="2624794"/>
              <a:ext cx="1152128" cy="648073"/>
            </a:xfrm>
            <a:prstGeom prst="rect">
              <a:avLst/>
            </a:prstGeom>
          </p:spPr>
        </p:pic>
        <p:sp>
          <p:nvSpPr>
            <p:cNvPr id="7" name="Rektangel 6"/>
            <p:cNvSpPr/>
            <p:nvPr/>
          </p:nvSpPr>
          <p:spPr>
            <a:xfrm>
              <a:off x="2616103" y="2624792"/>
              <a:ext cx="5008985" cy="6480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latin typeface="Arial"/>
                <a:cs typeface="Arial"/>
              </a:endParaRPr>
            </a:p>
          </p:txBody>
        </p:sp>
        <p:sp>
          <p:nvSpPr>
            <p:cNvPr id="11" name="Rektangel 10"/>
            <p:cNvSpPr/>
            <p:nvPr/>
          </p:nvSpPr>
          <p:spPr>
            <a:xfrm>
              <a:off x="2320805" y="2602580"/>
              <a:ext cx="3429000" cy="692497"/>
            </a:xfrm>
            <a:prstGeom prst="rect">
              <a:avLst/>
            </a:prstGeom>
          </p:spPr>
          <p:txBody>
            <a:bodyPr>
              <a:spAutoFit/>
            </a:bodyPr>
            <a:lstStyle/>
            <a:p>
              <a:pPr marL="609585" lvl="1" defTabSz="1219170"/>
              <a:r>
                <a:rPr lang="nb-NO" dirty="0">
                  <a:solidFill>
                    <a:prstClr val="black"/>
                  </a:solidFill>
                  <a:latin typeface="Arial"/>
                  <a:cs typeface="Arial"/>
                </a:rPr>
                <a:t>36 utleieboliger. Kommunal tilvisning til 30 - 40 % (11 – 14 boliger)</a:t>
              </a:r>
            </a:p>
            <a:p>
              <a:pPr marL="609585" lvl="1" defTabSz="1219170"/>
              <a:r>
                <a:rPr lang="nb-NO" dirty="0">
                  <a:solidFill>
                    <a:prstClr val="black"/>
                  </a:solidFill>
                  <a:latin typeface="Arial"/>
                  <a:cs typeface="Arial"/>
                </a:rPr>
                <a:t>Grunnlån</a:t>
              </a:r>
            </a:p>
          </p:txBody>
        </p:sp>
      </p:grpSp>
      <p:pic>
        <p:nvPicPr>
          <p:cNvPr id="2" name="Bilde 1"/>
          <p:cNvPicPr>
            <a:picLocks noChangeAspect="1"/>
          </p:cNvPicPr>
          <p:nvPr/>
        </p:nvPicPr>
        <p:blipFill>
          <a:blip r:embed="rId4"/>
          <a:stretch>
            <a:fillRect/>
          </a:stretch>
        </p:blipFill>
        <p:spPr>
          <a:xfrm>
            <a:off x="852457" y="229429"/>
            <a:ext cx="11339543" cy="1286367"/>
          </a:xfrm>
          <a:prstGeom prst="rect">
            <a:avLst/>
          </a:prstGeom>
        </p:spPr>
      </p:pic>
    </p:spTree>
    <p:extLst>
      <p:ext uri="{BB962C8B-B14F-4D97-AF65-F5344CB8AC3E}">
        <p14:creationId xmlns:p14="http://schemas.microsoft.com/office/powerpoint/2010/main" val="33462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p:cNvSpPr>
            <a:spLocks noGrp="1"/>
          </p:cNvSpPr>
          <p:nvPr>
            <p:ph sz="quarter" idx="17"/>
          </p:nvPr>
        </p:nvSpPr>
        <p:spPr>
          <a:xfrm>
            <a:off x="623391" y="1517078"/>
            <a:ext cx="10369152" cy="4608512"/>
          </a:xfrm>
          <a:noFill/>
        </p:spPr>
        <p:txBody>
          <a:bodyPr/>
          <a:lstStyle/>
          <a:p>
            <a:pPr marL="0" indent="0">
              <a:buNone/>
            </a:pPr>
            <a:r>
              <a:rPr lang="nb-NO" sz="3733" dirty="0"/>
              <a:t>Tilvisningsavtaler – avtale om rett til å leie</a:t>
            </a:r>
          </a:p>
          <a:p>
            <a:r>
              <a:rPr lang="nb-NO" sz="3733" dirty="0"/>
              <a:t>Husbanken viktig for finansiering - grunnlån</a:t>
            </a:r>
          </a:p>
          <a:p>
            <a:pPr lvl="1"/>
            <a:r>
              <a:rPr lang="nb-NO" dirty="0" smtClean="0"/>
              <a:t>85% låneutmåling</a:t>
            </a:r>
          </a:p>
          <a:p>
            <a:pPr lvl="1"/>
            <a:r>
              <a:rPr lang="nb-NO" dirty="0" smtClean="0"/>
              <a:t>Mulighet til avdragsfrihet første året</a:t>
            </a:r>
          </a:p>
          <a:p>
            <a:pPr lvl="1"/>
            <a:r>
              <a:rPr lang="nb-NO" dirty="0" smtClean="0"/>
              <a:t>Mulighet til 50 års nedbetalingstid</a:t>
            </a:r>
          </a:p>
          <a:p>
            <a:pPr lvl="1"/>
            <a:r>
              <a:rPr lang="nb-NO" dirty="0" smtClean="0"/>
              <a:t>Mulighet til å binde renta i 20 år</a:t>
            </a:r>
          </a:p>
          <a:p>
            <a:pPr lvl="1"/>
            <a:r>
              <a:rPr lang="nb-NO" dirty="0" smtClean="0"/>
              <a:t>Kan fravike kvalitetskrav- TEK10 holder</a:t>
            </a:r>
          </a:p>
          <a:p>
            <a:pPr lvl="1"/>
            <a:endParaRPr lang="nb-NO" dirty="0" smtClean="0"/>
          </a:p>
          <a:p>
            <a:pPr lvl="1"/>
            <a:endParaRPr lang="nb-NO" dirty="0" smtClean="0"/>
          </a:p>
        </p:txBody>
      </p:sp>
      <p:grpSp>
        <p:nvGrpSpPr>
          <p:cNvPr id="5" name="Gruppe 4"/>
          <p:cNvGrpSpPr/>
          <p:nvPr/>
        </p:nvGrpSpPr>
        <p:grpSpPr>
          <a:xfrm>
            <a:off x="1583499" y="5541236"/>
            <a:ext cx="8208912" cy="923330"/>
            <a:chOff x="1468404" y="1861407"/>
            <a:chExt cx="6156684" cy="692497"/>
          </a:xfrm>
        </p:grpSpPr>
        <p:pic>
          <p:nvPicPr>
            <p:cNvPr id="6" name="Picture 14" descr="Byggene får duse teglstegnsfasader – her mot solen og lekeområde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8404" y="1869248"/>
              <a:ext cx="1152128" cy="6480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ktangel 6"/>
            <p:cNvSpPr/>
            <p:nvPr/>
          </p:nvSpPr>
          <p:spPr>
            <a:xfrm>
              <a:off x="2616103" y="1869248"/>
              <a:ext cx="5008985" cy="6480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latin typeface="Arial"/>
                <a:cs typeface="Arial"/>
              </a:endParaRPr>
            </a:p>
          </p:txBody>
        </p:sp>
        <p:sp>
          <p:nvSpPr>
            <p:cNvPr id="11" name="Rektangel 10"/>
            <p:cNvSpPr/>
            <p:nvPr/>
          </p:nvSpPr>
          <p:spPr>
            <a:xfrm>
              <a:off x="2333473" y="1861407"/>
              <a:ext cx="3429000" cy="692497"/>
            </a:xfrm>
            <a:prstGeom prst="rect">
              <a:avLst/>
            </a:prstGeom>
          </p:spPr>
          <p:txBody>
            <a:bodyPr>
              <a:spAutoFit/>
            </a:bodyPr>
            <a:lstStyle/>
            <a:p>
              <a:pPr marL="609585" lvl="1" defTabSz="1219170"/>
              <a:r>
                <a:rPr lang="nb-NO" dirty="0">
                  <a:solidFill>
                    <a:prstClr val="black"/>
                  </a:solidFill>
                  <a:latin typeface="Arial"/>
                  <a:cs typeface="Arial"/>
                </a:rPr>
                <a:t>52 utleieboliger. Kommunal tilvisning til 40 % (21 boliger)</a:t>
              </a:r>
            </a:p>
            <a:p>
              <a:pPr marL="609585" lvl="1" defTabSz="1219170"/>
              <a:r>
                <a:rPr lang="nb-NO" dirty="0">
                  <a:solidFill>
                    <a:prstClr val="black"/>
                  </a:solidFill>
                  <a:latin typeface="Arial"/>
                  <a:cs typeface="Arial"/>
                </a:rPr>
                <a:t>Grunnlån</a:t>
              </a:r>
            </a:p>
          </p:txBody>
        </p:sp>
      </p:grpSp>
      <p:pic>
        <p:nvPicPr>
          <p:cNvPr id="2" name="Bilde 1"/>
          <p:cNvPicPr>
            <a:picLocks noChangeAspect="1"/>
          </p:cNvPicPr>
          <p:nvPr/>
        </p:nvPicPr>
        <p:blipFill>
          <a:blip r:embed="rId4"/>
          <a:stretch>
            <a:fillRect/>
          </a:stretch>
        </p:blipFill>
        <p:spPr>
          <a:xfrm>
            <a:off x="783315" y="225483"/>
            <a:ext cx="11339543" cy="1286367"/>
          </a:xfrm>
          <a:prstGeom prst="rect">
            <a:avLst/>
          </a:prstGeom>
        </p:spPr>
      </p:pic>
    </p:spTree>
    <p:extLst>
      <p:ext uri="{BB962C8B-B14F-4D97-AF65-F5344CB8AC3E}">
        <p14:creationId xmlns:p14="http://schemas.microsoft.com/office/powerpoint/2010/main" val="4248054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sz="4267" dirty="0"/>
              <a:t>Vanskeligstilte betaler renter og avdrag</a:t>
            </a:r>
          </a:p>
        </p:txBody>
      </p:sp>
      <p:sp>
        <p:nvSpPr>
          <p:cNvPr id="3" name="Plassholder for innhold 2"/>
          <p:cNvSpPr>
            <a:spLocks noGrp="1"/>
          </p:cNvSpPr>
          <p:nvPr>
            <p:ph sz="quarter" idx="17"/>
          </p:nvPr>
        </p:nvSpPr>
        <p:spPr/>
        <p:txBody>
          <a:bodyPr/>
          <a:lstStyle/>
          <a:p>
            <a:r>
              <a:rPr lang="nb-NO" dirty="0" smtClean="0"/>
              <a:t>Husbankens samlede tap på låneporteføljen er 0,006 %</a:t>
            </a:r>
          </a:p>
          <a:p>
            <a:endParaRPr lang="nb-NO" dirty="0"/>
          </a:p>
          <a:p>
            <a:r>
              <a:rPr lang="nb-NO" dirty="0" smtClean="0"/>
              <a:t>Tap på startlån er 0,07%</a:t>
            </a:r>
            <a:endParaRPr lang="nb-NO" dirty="0"/>
          </a:p>
        </p:txBody>
      </p:sp>
      <p:pic>
        <p:nvPicPr>
          <p:cNvPr id="6" name="Picture 2" descr="https://i1.fdbimg.pl/vxzrgzw1_ou1px3.jpg"/>
          <p:cNvPicPr>
            <a:picLocks noGrp="1" noChangeAspect="1" noChangeArrowheads="1"/>
          </p:cNvPicPr>
          <p:nvPr>
            <p:ph sz="quarter" idx="18"/>
          </p:nvPr>
        </p:nvPicPr>
        <p:blipFill>
          <a:blip r:embed="rId3" cstate="email">
            <a:extLst>
              <a:ext uri="{28A0092B-C50C-407E-A947-70E740481C1C}">
                <a14:useLocalDpi xmlns:a14="http://schemas.microsoft.com/office/drawing/2010/main"/>
              </a:ext>
            </a:extLst>
          </a:blip>
          <a:srcRect/>
          <a:stretch>
            <a:fillRect/>
          </a:stretch>
        </p:blipFill>
        <p:spPr bwMode="auto">
          <a:xfrm>
            <a:off x="6197600" y="2864117"/>
            <a:ext cx="5384800" cy="302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302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23392" y="932723"/>
            <a:ext cx="10972800" cy="914400"/>
          </a:xfrm>
        </p:spPr>
        <p:txBody>
          <a:bodyPr/>
          <a:lstStyle/>
          <a:p>
            <a:pPr algn="ctr"/>
            <a:r>
              <a:rPr lang="nb-NO" dirty="0" smtClean="0"/>
              <a:t>Organisering</a:t>
            </a:r>
            <a:endParaRPr lang="nb-NO" dirty="0"/>
          </a:p>
        </p:txBody>
      </p:sp>
      <p:pic>
        <p:nvPicPr>
          <p:cNvPr id="5" name="Plassholder for innhold 7"/>
          <p:cNvPicPr>
            <a:picLocks noGrp="1" noChangeAspect="1"/>
          </p:cNvPicPr>
          <p:nvPr>
            <p:ph sz="quarter" idx="17"/>
          </p:nvPr>
        </p:nvPicPr>
        <p:blipFill>
          <a:blip r:embed="rId3" cstate="email">
            <a:extLst>
              <a:ext uri="{28A0092B-C50C-407E-A947-70E740481C1C}">
                <a14:useLocalDpi xmlns:a14="http://schemas.microsoft.com/office/drawing/2010/main"/>
              </a:ext>
            </a:extLst>
          </a:blip>
          <a:stretch>
            <a:fillRect/>
          </a:stretch>
        </p:blipFill>
        <p:spPr>
          <a:xfrm>
            <a:off x="1391477" y="2039144"/>
            <a:ext cx="8738416" cy="4638675"/>
          </a:xfrm>
        </p:spPr>
      </p:pic>
    </p:spTree>
    <p:extLst>
      <p:ext uri="{BB962C8B-B14F-4D97-AF65-F5344CB8AC3E}">
        <p14:creationId xmlns:p14="http://schemas.microsoft.com/office/powerpoint/2010/main" val="146172723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3"/>
          </p:nvPr>
        </p:nvSpPr>
        <p:spPr/>
        <p:txBody>
          <a:bodyPr/>
          <a:lstStyle/>
          <a:p>
            <a:endParaRPr lang="nb-NO" dirty="0" smtClean="0"/>
          </a:p>
          <a:p>
            <a:endParaRPr lang="nb-NO" dirty="0"/>
          </a:p>
          <a:p>
            <a:r>
              <a:rPr lang="nb-NO" sz="3200" dirty="0"/>
              <a:t>Bolig for velferd – tiltak 2018:</a:t>
            </a:r>
          </a:p>
          <a:p>
            <a:r>
              <a:rPr lang="nb-NO" dirty="0" smtClean="0"/>
              <a:t>Eie egnet bolig først</a:t>
            </a:r>
            <a:endParaRPr lang="nb-NO" dirty="0"/>
          </a:p>
        </p:txBody>
      </p:sp>
      <p:sp>
        <p:nvSpPr>
          <p:cNvPr id="3" name="Plassholder for innhold 2"/>
          <p:cNvSpPr>
            <a:spLocks noGrp="1"/>
          </p:cNvSpPr>
          <p:nvPr>
            <p:ph sz="quarter" idx="17"/>
          </p:nvPr>
        </p:nvSpPr>
        <p:spPr>
          <a:xfrm>
            <a:off x="609600" y="2774400"/>
            <a:ext cx="5582411" cy="3726941"/>
          </a:xfrm>
        </p:spPr>
        <p:txBody>
          <a:bodyPr>
            <a:normAutofit fontScale="47500" lnSpcReduction="20000"/>
          </a:bodyPr>
          <a:lstStyle/>
          <a:p>
            <a:pPr lvl="0"/>
            <a:r>
              <a:rPr lang="nb-NO" sz="3733" dirty="0"/>
              <a:t>Utarbeide og spre metodikk rundt «eie først»</a:t>
            </a:r>
          </a:p>
          <a:p>
            <a:pPr lvl="0"/>
            <a:r>
              <a:rPr lang="nb-NO" sz="3733" dirty="0"/>
              <a:t>Utvikle arbeidsprosesser som beskriver hvordan startlån og tilskudd kan brukes på ulike måter </a:t>
            </a:r>
          </a:p>
          <a:p>
            <a:pPr lvl="0"/>
            <a:r>
              <a:rPr lang="nb-NO" sz="3733" dirty="0"/>
              <a:t>Implementere strategier som demper risikobildet for familiene</a:t>
            </a:r>
          </a:p>
          <a:p>
            <a:pPr lvl="0"/>
            <a:r>
              <a:rPr lang="nb-NO" sz="3733" dirty="0"/>
              <a:t>Formidle Husbankens virkemidler til kommunene </a:t>
            </a:r>
          </a:p>
          <a:p>
            <a:pPr lvl="0"/>
            <a:r>
              <a:rPr lang="nb-NO" sz="3733" dirty="0"/>
              <a:t>Etablere oppfølgingsrutiner og foreldrestøttene tiltak av boligeiere lokalt</a:t>
            </a:r>
          </a:p>
          <a:p>
            <a:pPr lvl="0"/>
            <a:r>
              <a:rPr lang="nb-NO" sz="3733" dirty="0"/>
              <a:t>Sikre egnet leiebolig for barnefamilier hvor eie ikke er mulig – stabil bolig for barn</a:t>
            </a:r>
          </a:p>
        </p:txBody>
      </p:sp>
      <p:sp>
        <p:nvSpPr>
          <p:cNvPr id="6" name="Plassholder for innhold 5"/>
          <p:cNvSpPr>
            <a:spLocks noGrp="1"/>
          </p:cNvSpPr>
          <p:nvPr>
            <p:ph sz="quarter" idx="18"/>
          </p:nvPr>
        </p:nvSpPr>
        <p:spPr>
          <a:xfrm>
            <a:off x="7152117" y="2774400"/>
            <a:ext cx="4430283" cy="2766835"/>
          </a:xfrm>
          <a:prstGeom prst="round2Diag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nb-NO" sz="2133" dirty="0">
                <a:solidFill>
                  <a:schemeClr val="bg1"/>
                </a:solidFill>
              </a:rPr>
              <a:t>Tilrettelegge for at vanskeligstilte barnefamilier kan eie egnet bolig</a:t>
            </a:r>
          </a:p>
        </p:txBody>
      </p:sp>
    </p:spTree>
    <p:extLst>
      <p:ext uri="{BB962C8B-B14F-4D97-AF65-F5344CB8AC3E}">
        <p14:creationId xmlns:p14="http://schemas.microsoft.com/office/powerpoint/2010/main" val="219929089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3393" y="321467"/>
            <a:ext cx="9431359" cy="994172"/>
          </a:xfrm>
        </p:spPr>
        <p:txBody>
          <a:bodyPr/>
          <a:lstStyle/>
          <a:p>
            <a:pPr algn="ctr"/>
            <a:r>
              <a:rPr lang="nb-NO" sz="3733" b="1" dirty="0"/>
              <a:t>Individuell tilnærming leie til eie – </a:t>
            </a:r>
            <a:br>
              <a:rPr lang="nb-NO" sz="3733" b="1" dirty="0"/>
            </a:br>
            <a:r>
              <a:rPr lang="nb-NO" sz="3733" b="1" dirty="0"/>
              <a:t>ulike behov – ulike løsninger</a:t>
            </a:r>
          </a:p>
        </p:txBody>
      </p:sp>
      <p:sp>
        <p:nvSpPr>
          <p:cNvPr id="4" name="Pil høyre 3"/>
          <p:cNvSpPr/>
          <p:nvPr/>
        </p:nvSpPr>
        <p:spPr>
          <a:xfrm>
            <a:off x="2347509" y="5637245"/>
            <a:ext cx="9394921" cy="10114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51" dirty="0">
                <a:solidFill>
                  <a:prstClr val="white"/>
                </a:solidFill>
                <a:latin typeface="Arial"/>
                <a:cs typeface="Arial"/>
              </a:rPr>
              <a:t>Grad av boligsosialt arbeid/oppfølging - utnyttelse av potensial i startlånordningen</a:t>
            </a:r>
          </a:p>
        </p:txBody>
      </p:sp>
      <p:sp>
        <p:nvSpPr>
          <p:cNvPr id="5" name="Knip hjørner på samme side i rektangel 4"/>
          <p:cNvSpPr/>
          <p:nvPr/>
        </p:nvSpPr>
        <p:spPr>
          <a:xfrm>
            <a:off x="2347508" y="3027523"/>
            <a:ext cx="1584000" cy="1814819"/>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051" dirty="0">
                <a:solidFill>
                  <a:prstClr val="white"/>
                </a:solidFill>
                <a:latin typeface="Arial"/>
                <a:cs typeface="Arial"/>
              </a:rPr>
              <a:t>Har betjenings-evne – kan kjøpe nå</a:t>
            </a:r>
            <a:r>
              <a:rPr lang="nb-NO" sz="751" dirty="0">
                <a:solidFill>
                  <a:prstClr val="white"/>
                </a:solidFill>
                <a:latin typeface="Arial"/>
                <a:cs typeface="Arial"/>
              </a:rPr>
              <a:t>.</a:t>
            </a:r>
          </a:p>
        </p:txBody>
      </p:sp>
      <p:sp>
        <p:nvSpPr>
          <p:cNvPr id="6" name="Knip hjørner på samme side i rektangel 5"/>
          <p:cNvSpPr/>
          <p:nvPr/>
        </p:nvSpPr>
        <p:spPr>
          <a:xfrm>
            <a:off x="4270399" y="3027523"/>
            <a:ext cx="1584000" cy="1814819"/>
          </a:xfrm>
          <a:prstGeom prst="snip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051" dirty="0">
                <a:solidFill>
                  <a:prstClr val="white"/>
                </a:solidFill>
                <a:latin typeface="Arial"/>
                <a:cs typeface="Arial"/>
              </a:rPr>
              <a:t>Har betjenings-evne – må ha støtte til å bli trygg på å velge kjøp</a:t>
            </a:r>
            <a:endParaRPr lang="nb-NO" sz="751" dirty="0">
              <a:solidFill>
                <a:prstClr val="white"/>
              </a:solidFill>
              <a:latin typeface="Arial"/>
              <a:cs typeface="Arial"/>
            </a:endParaRPr>
          </a:p>
        </p:txBody>
      </p:sp>
      <p:sp>
        <p:nvSpPr>
          <p:cNvPr id="7" name="Knip hjørner på samme side i rektangel 6"/>
          <p:cNvSpPr/>
          <p:nvPr/>
        </p:nvSpPr>
        <p:spPr>
          <a:xfrm>
            <a:off x="6233076" y="3027523"/>
            <a:ext cx="1584000" cy="1814819"/>
          </a:xfrm>
          <a:prstGeom prst="snip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051" dirty="0">
                <a:solidFill>
                  <a:prstClr val="white"/>
                </a:solidFill>
                <a:latin typeface="Arial"/>
                <a:cs typeface="Arial"/>
              </a:rPr>
              <a:t>Mangler betjenings-evne – må øke inntekt eller nedbetale gjeld</a:t>
            </a:r>
            <a:endParaRPr lang="nb-NO" sz="751" dirty="0">
              <a:solidFill>
                <a:prstClr val="white"/>
              </a:solidFill>
              <a:latin typeface="Arial"/>
              <a:cs typeface="Arial"/>
            </a:endParaRPr>
          </a:p>
        </p:txBody>
      </p:sp>
      <p:sp>
        <p:nvSpPr>
          <p:cNvPr id="8" name="Knip hjørner på samme side i rektangel 7"/>
          <p:cNvSpPr/>
          <p:nvPr/>
        </p:nvSpPr>
        <p:spPr>
          <a:xfrm>
            <a:off x="8195753" y="3033595"/>
            <a:ext cx="1584000" cy="1802675"/>
          </a:xfrm>
          <a:prstGeom prst="snip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051" dirty="0">
                <a:solidFill>
                  <a:prstClr val="white"/>
                </a:solidFill>
                <a:latin typeface="Arial"/>
                <a:cs typeface="Arial"/>
              </a:rPr>
              <a:t>Trenger hjelp til å komme i arbeid og få kontroll på liv og økonomi – stabilisere bosituasjon</a:t>
            </a:r>
            <a:endParaRPr lang="nb-NO" sz="751" dirty="0">
              <a:solidFill>
                <a:prstClr val="white"/>
              </a:solidFill>
              <a:latin typeface="Arial"/>
              <a:cs typeface="Arial"/>
            </a:endParaRPr>
          </a:p>
        </p:txBody>
      </p:sp>
      <p:sp>
        <p:nvSpPr>
          <p:cNvPr id="9" name="Knip hjørner på samme side i rektangel 8"/>
          <p:cNvSpPr/>
          <p:nvPr/>
        </p:nvSpPr>
        <p:spPr>
          <a:xfrm>
            <a:off x="10158431" y="2980833"/>
            <a:ext cx="1584000" cy="1853480"/>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051" dirty="0">
                <a:solidFill>
                  <a:prstClr val="white"/>
                </a:solidFill>
                <a:latin typeface="Arial"/>
                <a:cs typeface="Arial"/>
              </a:rPr>
              <a:t>Barnefamilie med behov for stabil bolig med en gang. Får hjelp og støtte til å komme i jobb og bli økonomisk selvhjulpen</a:t>
            </a:r>
            <a:endParaRPr lang="nb-NO" sz="751" dirty="0">
              <a:solidFill>
                <a:prstClr val="white"/>
              </a:solidFill>
              <a:latin typeface="Arial"/>
              <a:cs typeface="Arial"/>
            </a:endParaRPr>
          </a:p>
        </p:txBody>
      </p:sp>
      <p:sp>
        <p:nvSpPr>
          <p:cNvPr id="10" name="TekstSylinder 9"/>
          <p:cNvSpPr txBox="1"/>
          <p:nvPr/>
        </p:nvSpPr>
        <p:spPr>
          <a:xfrm>
            <a:off x="2622769" y="2186551"/>
            <a:ext cx="1031051" cy="715965"/>
          </a:xfrm>
          <a:prstGeom prst="rect">
            <a:avLst/>
          </a:prstGeom>
          <a:noFill/>
        </p:spPr>
        <p:txBody>
          <a:bodyPr wrap="none" rtlCol="0">
            <a:spAutoFit/>
          </a:bodyPr>
          <a:lstStyle/>
          <a:p>
            <a:pPr algn="ctr" defTabSz="1219170"/>
            <a:r>
              <a:rPr lang="nb-NO" sz="1351" b="1" dirty="0">
                <a:solidFill>
                  <a:srgbClr val="2B4554"/>
                </a:solidFill>
                <a:latin typeface="Arial"/>
                <a:cs typeface="Arial"/>
              </a:rPr>
              <a:t>Kjøper nå </a:t>
            </a:r>
          </a:p>
          <a:p>
            <a:pPr algn="ctr" defTabSz="1219170"/>
            <a:r>
              <a:rPr lang="nb-NO" sz="1351" dirty="0">
                <a:solidFill>
                  <a:srgbClr val="2B4554"/>
                </a:solidFill>
                <a:latin typeface="Arial"/>
                <a:cs typeface="Arial"/>
              </a:rPr>
              <a:t>med</a:t>
            </a:r>
          </a:p>
          <a:p>
            <a:pPr algn="ctr" defTabSz="1219170"/>
            <a:r>
              <a:rPr lang="nb-NO" sz="1351" dirty="0">
                <a:solidFill>
                  <a:srgbClr val="2B4554"/>
                </a:solidFill>
                <a:latin typeface="Arial"/>
                <a:cs typeface="Arial"/>
              </a:rPr>
              <a:t>startlån</a:t>
            </a:r>
          </a:p>
        </p:txBody>
      </p:sp>
      <p:sp>
        <p:nvSpPr>
          <p:cNvPr id="11" name="TekstSylinder 10"/>
          <p:cNvSpPr txBox="1"/>
          <p:nvPr/>
        </p:nvSpPr>
        <p:spPr>
          <a:xfrm>
            <a:off x="4485203" y="1978717"/>
            <a:ext cx="992579" cy="923843"/>
          </a:xfrm>
          <a:prstGeom prst="rect">
            <a:avLst/>
          </a:prstGeom>
          <a:noFill/>
        </p:spPr>
        <p:txBody>
          <a:bodyPr wrap="none" rtlCol="0">
            <a:spAutoFit/>
          </a:bodyPr>
          <a:lstStyle/>
          <a:p>
            <a:pPr algn="ctr" defTabSz="1219170"/>
            <a:r>
              <a:rPr lang="nb-NO" sz="1351" b="1" dirty="0">
                <a:solidFill>
                  <a:srgbClr val="2B4554"/>
                </a:solidFill>
                <a:latin typeface="Arial"/>
                <a:cs typeface="Arial"/>
              </a:rPr>
              <a:t>Motiveres</a:t>
            </a:r>
          </a:p>
          <a:p>
            <a:pPr algn="ctr" defTabSz="1219170"/>
            <a:r>
              <a:rPr lang="nb-NO" sz="1351" b="1" dirty="0">
                <a:solidFill>
                  <a:srgbClr val="2B4554"/>
                </a:solidFill>
                <a:latin typeface="Arial"/>
                <a:cs typeface="Arial"/>
              </a:rPr>
              <a:t>til kjøp</a:t>
            </a:r>
            <a:r>
              <a:rPr lang="nb-NO" sz="1351" dirty="0">
                <a:solidFill>
                  <a:srgbClr val="2B4554"/>
                </a:solidFill>
                <a:latin typeface="Arial"/>
                <a:cs typeface="Arial"/>
              </a:rPr>
              <a:t> – </a:t>
            </a:r>
          </a:p>
          <a:p>
            <a:pPr algn="ctr" defTabSz="1219170"/>
            <a:r>
              <a:rPr lang="nb-NO" sz="1351" dirty="0">
                <a:solidFill>
                  <a:srgbClr val="2B4554"/>
                </a:solidFill>
                <a:latin typeface="Arial"/>
                <a:cs typeface="Arial"/>
              </a:rPr>
              <a:t>tilbud om </a:t>
            </a:r>
          </a:p>
          <a:p>
            <a:pPr algn="ctr" defTabSz="1219170"/>
            <a:r>
              <a:rPr lang="nb-NO" sz="1351" dirty="0">
                <a:solidFill>
                  <a:srgbClr val="2B4554"/>
                </a:solidFill>
                <a:latin typeface="Arial"/>
                <a:cs typeface="Arial"/>
              </a:rPr>
              <a:t>startlån</a:t>
            </a:r>
          </a:p>
        </p:txBody>
      </p:sp>
      <p:sp>
        <p:nvSpPr>
          <p:cNvPr id="12" name="TekstSylinder 11"/>
          <p:cNvSpPr txBox="1"/>
          <p:nvPr/>
        </p:nvSpPr>
        <p:spPr>
          <a:xfrm>
            <a:off x="6414026" y="1978717"/>
            <a:ext cx="1261884" cy="923843"/>
          </a:xfrm>
          <a:prstGeom prst="rect">
            <a:avLst/>
          </a:prstGeom>
          <a:noFill/>
        </p:spPr>
        <p:txBody>
          <a:bodyPr wrap="none" rtlCol="0">
            <a:spAutoFit/>
          </a:bodyPr>
          <a:lstStyle/>
          <a:p>
            <a:pPr algn="ctr" defTabSz="1219170"/>
            <a:r>
              <a:rPr lang="nb-NO" sz="1351" b="1" dirty="0">
                <a:solidFill>
                  <a:srgbClr val="2B4554"/>
                </a:solidFill>
                <a:latin typeface="Arial"/>
                <a:cs typeface="Arial"/>
              </a:rPr>
              <a:t>Motiveres</a:t>
            </a:r>
          </a:p>
          <a:p>
            <a:pPr algn="ctr" defTabSz="1219170"/>
            <a:r>
              <a:rPr lang="nb-NO" sz="1351" b="1" dirty="0">
                <a:solidFill>
                  <a:srgbClr val="2B4554"/>
                </a:solidFill>
                <a:latin typeface="Arial"/>
                <a:cs typeface="Arial"/>
              </a:rPr>
              <a:t>til tiltak -</a:t>
            </a:r>
          </a:p>
          <a:p>
            <a:pPr algn="ctr" defTabSz="1219170"/>
            <a:r>
              <a:rPr lang="nb-NO" sz="1351" dirty="0">
                <a:solidFill>
                  <a:srgbClr val="2B4554"/>
                </a:solidFill>
                <a:latin typeface="Arial"/>
                <a:cs typeface="Arial"/>
              </a:rPr>
              <a:t>startlån</a:t>
            </a:r>
          </a:p>
          <a:p>
            <a:pPr algn="ctr" defTabSz="1219170"/>
            <a:r>
              <a:rPr lang="nb-NO" sz="1351" dirty="0">
                <a:solidFill>
                  <a:srgbClr val="2B4554"/>
                </a:solidFill>
                <a:latin typeface="Arial"/>
                <a:cs typeface="Arial"/>
              </a:rPr>
              <a:t>til kjøp senere</a:t>
            </a:r>
          </a:p>
        </p:txBody>
      </p:sp>
      <p:sp>
        <p:nvSpPr>
          <p:cNvPr id="13" name="TekstSylinder 12"/>
          <p:cNvSpPr txBox="1"/>
          <p:nvPr/>
        </p:nvSpPr>
        <p:spPr>
          <a:xfrm>
            <a:off x="8360188" y="1978715"/>
            <a:ext cx="1223412" cy="923843"/>
          </a:xfrm>
          <a:prstGeom prst="rect">
            <a:avLst/>
          </a:prstGeom>
          <a:noFill/>
        </p:spPr>
        <p:txBody>
          <a:bodyPr wrap="none" rtlCol="0">
            <a:spAutoFit/>
          </a:bodyPr>
          <a:lstStyle/>
          <a:p>
            <a:pPr algn="ctr" defTabSz="1219170"/>
            <a:r>
              <a:rPr lang="nb-NO" sz="1351" b="1" dirty="0">
                <a:solidFill>
                  <a:srgbClr val="2B4554"/>
                </a:solidFill>
                <a:latin typeface="Arial"/>
                <a:cs typeface="Arial"/>
              </a:rPr>
              <a:t>Leie før eie</a:t>
            </a:r>
          </a:p>
          <a:p>
            <a:pPr algn="ctr" defTabSz="1219170"/>
            <a:r>
              <a:rPr lang="nb-NO" sz="1351" dirty="0">
                <a:solidFill>
                  <a:srgbClr val="2B4554"/>
                </a:solidFill>
                <a:latin typeface="Arial"/>
                <a:cs typeface="Arial"/>
              </a:rPr>
              <a:t>med opsjon</a:t>
            </a:r>
          </a:p>
          <a:p>
            <a:pPr algn="ctr" defTabSz="1219170"/>
            <a:r>
              <a:rPr lang="nb-NO" sz="1351" dirty="0">
                <a:solidFill>
                  <a:srgbClr val="2B4554"/>
                </a:solidFill>
                <a:latin typeface="Arial"/>
                <a:cs typeface="Arial"/>
              </a:rPr>
              <a:t>på kjøp etter </a:t>
            </a:r>
          </a:p>
          <a:p>
            <a:pPr algn="ctr" defTabSz="1219170"/>
            <a:r>
              <a:rPr lang="nb-NO" sz="1351" dirty="0">
                <a:solidFill>
                  <a:srgbClr val="2B4554"/>
                </a:solidFill>
                <a:latin typeface="Arial"/>
                <a:cs typeface="Arial"/>
              </a:rPr>
              <a:t>avtalt periode</a:t>
            </a:r>
          </a:p>
        </p:txBody>
      </p:sp>
      <p:sp>
        <p:nvSpPr>
          <p:cNvPr id="14" name="TekstSylinder 13"/>
          <p:cNvSpPr txBox="1"/>
          <p:nvPr/>
        </p:nvSpPr>
        <p:spPr>
          <a:xfrm>
            <a:off x="10243220" y="2183281"/>
            <a:ext cx="1233030" cy="715965"/>
          </a:xfrm>
          <a:prstGeom prst="rect">
            <a:avLst/>
          </a:prstGeom>
          <a:noFill/>
        </p:spPr>
        <p:txBody>
          <a:bodyPr wrap="none" rtlCol="0">
            <a:spAutoFit/>
          </a:bodyPr>
          <a:lstStyle/>
          <a:p>
            <a:pPr defTabSz="1219170"/>
            <a:r>
              <a:rPr lang="nb-NO" sz="1351" b="1" dirty="0">
                <a:solidFill>
                  <a:srgbClr val="2B4554"/>
                </a:solidFill>
                <a:latin typeface="Arial"/>
                <a:cs typeface="Arial"/>
              </a:rPr>
              <a:t>«Eie først</a:t>
            </a:r>
            <a:r>
              <a:rPr lang="nb-NO" sz="1351" dirty="0">
                <a:solidFill>
                  <a:srgbClr val="2B4554"/>
                </a:solidFill>
                <a:latin typeface="Arial"/>
                <a:cs typeface="Arial"/>
              </a:rPr>
              <a:t>»-</a:t>
            </a:r>
          </a:p>
          <a:p>
            <a:pPr defTabSz="1219170"/>
            <a:r>
              <a:rPr lang="nb-NO" sz="1351" dirty="0">
                <a:solidFill>
                  <a:srgbClr val="2B4554"/>
                </a:solidFill>
                <a:latin typeface="Arial"/>
                <a:cs typeface="Arial"/>
              </a:rPr>
              <a:t>med støtte </a:t>
            </a:r>
          </a:p>
          <a:p>
            <a:pPr defTabSz="1219170"/>
            <a:r>
              <a:rPr lang="nb-NO" sz="1351" dirty="0">
                <a:solidFill>
                  <a:srgbClr val="2B4554"/>
                </a:solidFill>
                <a:latin typeface="Arial"/>
                <a:cs typeface="Arial"/>
              </a:rPr>
              <a:t>og oppfølging</a:t>
            </a:r>
          </a:p>
        </p:txBody>
      </p:sp>
      <p:sp>
        <p:nvSpPr>
          <p:cNvPr id="15" name="Pil høyre 14"/>
          <p:cNvSpPr/>
          <p:nvPr/>
        </p:nvSpPr>
        <p:spPr>
          <a:xfrm>
            <a:off x="431372" y="2144926"/>
            <a:ext cx="1524579" cy="9677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51" dirty="0">
                <a:solidFill>
                  <a:prstClr val="white"/>
                </a:solidFill>
                <a:latin typeface="Arial"/>
                <a:cs typeface="Arial"/>
              </a:rPr>
              <a:t>Strategier</a:t>
            </a:r>
          </a:p>
        </p:txBody>
      </p:sp>
      <p:sp>
        <p:nvSpPr>
          <p:cNvPr id="16" name="Pil høyre 15"/>
          <p:cNvSpPr/>
          <p:nvPr/>
        </p:nvSpPr>
        <p:spPr>
          <a:xfrm>
            <a:off x="431371" y="3455192"/>
            <a:ext cx="1524579" cy="9677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51" dirty="0">
                <a:solidFill>
                  <a:prstClr val="white"/>
                </a:solidFill>
                <a:latin typeface="Arial"/>
                <a:cs typeface="Arial"/>
              </a:rPr>
              <a:t>Situasjoner</a:t>
            </a:r>
          </a:p>
        </p:txBody>
      </p:sp>
      <p:sp>
        <p:nvSpPr>
          <p:cNvPr id="17" name="Pil høyre 16"/>
          <p:cNvSpPr/>
          <p:nvPr/>
        </p:nvSpPr>
        <p:spPr>
          <a:xfrm>
            <a:off x="431371" y="4765459"/>
            <a:ext cx="1541575" cy="9677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51" dirty="0">
                <a:solidFill>
                  <a:prstClr val="white"/>
                </a:solidFill>
                <a:latin typeface="Arial"/>
                <a:cs typeface="Arial"/>
              </a:rPr>
              <a:t>Individuell tilnærming</a:t>
            </a:r>
          </a:p>
        </p:txBody>
      </p:sp>
      <p:sp>
        <p:nvSpPr>
          <p:cNvPr id="18" name="Rektangel 17"/>
          <p:cNvSpPr/>
          <p:nvPr/>
        </p:nvSpPr>
        <p:spPr>
          <a:xfrm>
            <a:off x="2347508" y="4952026"/>
            <a:ext cx="1584000" cy="4109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51" dirty="0">
                <a:solidFill>
                  <a:prstClr val="white"/>
                </a:solidFill>
                <a:latin typeface="Arial"/>
                <a:cs typeface="Arial"/>
              </a:rPr>
              <a:t>Informasjon</a:t>
            </a:r>
          </a:p>
        </p:txBody>
      </p:sp>
      <p:sp>
        <p:nvSpPr>
          <p:cNvPr id="19" name="Rektangel 18"/>
          <p:cNvSpPr/>
          <p:nvPr/>
        </p:nvSpPr>
        <p:spPr>
          <a:xfrm>
            <a:off x="4270399" y="4959119"/>
            <a:ext cx="1583999" cy="4109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900" dirty="0">
                <a:solidFill>
                  <a:prstClr val="white"/>
                </a:solidFill>
                <a:latin typeface="Arial"/>
                <a:cs typeface="Arial"/>
              </a:rPr>
              <a:t>Råd og veiledning</a:t>
            </a:r>
          </a:p>
          <a:p>
            <a:pPr algn="ctr" defTabSz="1219170"/>
            <a:r>
              <a:rPr lang="nb-NO" sz="900" dirty="0">
                <a:solidFill>
                  <a:prstClr val="white"/>
                </a:solidFill>
                <a:latin typeface="Arial"/>
                <a:cs typeface="Arial"/>
              </a:rPr>
              <a:t>Støtte i hele prosessen</a:t>
            </a:r>
          </a:p>
        </p:txBody>
      </p:sp>
      <p:sp>
        <p:nvSpPr>
          <p:cNvPr id="20" name="Rektangel 19"/>
          <p:cNvSpPr/>
          <p:nvPr/>
        </p:nvSpPr>
        <p:spPr>
          <a:xfrm>
            <a:off x="6228961" y="4948998"/>
            <a:ext cx="1588115" cy="4109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900" dirty="0">
                <a:solidFill>
                  <a:prstClr val="white"/>
                </a:solidFill>
                <a:latin typeface="Arial"/>
                <a:cs typeface="Arial"/>
              </a:rPr>
              <a:t>Økonomisk rådgivning/-avtaler</a:t>
            </a:r>
          </a:p>
        </p:txBody>
      </p:sp>
      <p:sp>
        <p:nvSpPr>
          <p:cNvPr id="21" name="Rektangel 20"/>
          <p:cNvSpPr/>
          <p:nvPr/>
        </p:nvSpPr>
        <p:spPr>
          <a:xfrm>
            <a:off x="8195753" y="4936190"/>
            <a:ext cx="1584000" cy="41098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900" dirty="0">
                <a:solidFill>
                  <a:prstClr val="white"/>
                </a:solidFill>
                <a:latin typeface="Arial"/>
                <a:cs typeface="Arial"/>
              </a:rPr>
              <a:t>Kontrakt med mulighet for kjøp - oppfølging</a:t>
            </a:r>
          </a:p>
        </p:txBody>
      </p:sp>
      <p:sp>
        <p:nvSpPr>
          <p:cNvPr id="22" name="Rektangel 21"/>
          <p:cNvSpPr/>
          <p:nvPr/>
        </p:nvSpPr>
        <p:spPr>
          <a:xfrm>
            <a:off x="10158431" y="4936190"/>
            <a:ext cx="1584000" cy="4109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900" dirty="0">
                <a:solidFill>
                  <a:prstClr val="white"/>
                </a:solidFill>
                <a:latin typeface="Arial"/>
                <a:cs typeface="Arial"/>
              </a:rPr>
              <a:t>Hjelp til kjøp </a:t>
            </a:r>
          </a:p>
          <a:p>
            <a:pPr algn="ctr" defTabSz="1219170"/>
            <a:r>
              <a:rPr lang="nb-NO" sz="900" dirty="0">
                <a:solidFill>
                  <a:prstClr val="white"/>
                </a:solidFill>
                <a:latin typeface="Arial"/>
                <a:cs typeface="Arial"/>
              </a:rPr>
              <a:t>Tiltak for arbeid/-utdanning m.m.</a:t>
            </a:r>
          </a:p>
        </p:txBody>
      </p:sp>
    </p:spTree>
    <p:extLst>
      <p:ext uri="{BB962C8B-B14F-4D97-AF65-F5344CB8AC3E}">
        <p14:creationId xmlns:p14="http://schemas.microsoft.com/office/powerpoint/2010/main" val="3406083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5490" y="2741959"/>
            <a:ext cx="7886700" cy="994172"/>
          </a:xfrm>
        </p:spPr>
        <p:txBody>
          <a:bodyPr/>
          <a:lstStyle/>
          <a:p>
            <a:pPr algn="ctr"/>
            <a:r>
              <a:rPr lang="nb-NO" b="1" dirty="0" smtClean="0"/>
              <a:t>Overordnet målsetting:</a:t>
            </a:r>
            <a:endParaRPr lang="nb-NO" b="1" dirty="0"/>
          </a:p>
        </p:txBody>
      </p:sp>
      <p:sp>
        <p:nvSpPr>
          <p:cNvPr id="3" name="Plassholder for innhold 2"/>
          <p:cNvSpPr>
            <a:spLocks noGrp="1"/>
          </p:cNvSpPr>
          <p:nvPr>
            <p:ph idx="1"/>
          </p:nvPr>
        </p:nvSpPr>
        <p:spPr>
          <a:xfrm>
            <a:off x="2468335" y="3884176"/>
            <a:ext cx="7886700" cy="1569482"/>
          </a:xfrm>
        </p:spPr>
        <p:txBody>
          <a:bodyPr>
            <a:normAutofit fontScale="92500" lnSpcReduction="20000"/>
          </a:bodyPr>
          <a:lstStyle/>
          <a:p>
            <a:pPr marL="0" indent="0">
              <a:buNone/>
            </a:pPr>
            <a:r>
              <a:rPr lang="nb-NO" sz="3000" dirty="0"/>
              <a:t>Forhindre sosial arv ved å forebygge at barn i lavinntektsfamilier forblir fattige på grunn av manglende utdanning, arbeidsmuligheter og </a:t>
            </a:r>
            <a:r>
              <a:rPr lang="nb-NO" sz="3000" b="1" dirty="0"/>
              <a:t>manglende sosial integrering</a:t>
            </a:r>
            <a:r>
              <a:rPr lang="nb-NO" sz="3000" dirty="0"/>
              <a:t>.</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10" y="657421"/>
            <a:ext cx="3419872" cy="2010516"/>
          </a:xfrm>
          <a:prstGeom prst="rect">
            <a:avLst/>
          </a:prstGeom>
        </p:spPr>
      </p:pic>
      <p:pic>
        <p:nvPicPr>
          <p:cNvPr id="6" name="Bilde 5"/>
          <p:cNvPicPr>
            <a:picLocks noChangeAspect="1"/>
          </p:cNvPicPr>
          <p:nvPr/>
        </p:nvPicPr>
        <p:blipFill rotWithShape="1">
          <a:blip r:embed="rId4">
            <a:extLst>
              <a:ext uri="{28A0092B-C50C-407E-A947-70E740481C1C}">
                <a14:useLocalDpi xmlns:a14="http://schemas.microsoft.com/office/drawing/2010/main" val="0"/>
              </a:ext>
            </a:extLst>
          </a:blip>
          <a:srcRect l="2429" t="42465" r="1035" b="2821"/>
          <a:stretch/>
        </p:blipFill>
        <p:spPr>
          <a:xfrm>
            <a:off x="5958841" y="630696"/>
            <a:ext cx="4339911" cy="1844824"/>
          </a:xfrm>
          <a:prstGeom prst="rect">
            <a:avLst/>
          </a:prstGeom>
        </p:spPr>
      </p:pic>
      <p:sp>
        <p:nvSpPr>
          <p:cNvPr id="7" name="Pil høyre 6"/>
          <p:cNvSpPr/>
          <p:nvPr/>
        </p:nvSpPr>
        <p:spPr>
          <a:xfrm>
            <a:off x="4871864" y="1060323"/>
            <a:ext cx="978408" cy="1204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Arial"/>
              <a:cs typeface="Arial"/>
            </a:endParaRPr>
          </a:p>
        </p:txBody>
      </p:sp>
    </p:spTree>
    <p:extLst>
      <p:ext uri="{BB962C8B-B14F-4D97-AF65-F5344CB8AC3E}">
        <p14:creationId xmlns:p14="http://schemas.microsoft.com/office/powerpoint/2010/main" val="1399627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07811" y="214299"/>
            <a:ext cx="7706091" cy="513962"/>
          </a:xfrm>
        </p:spPr>
        <p:txBody>
          <a:bodyPr>
            <a:normAutofit fontScale="90000"/>
          </a:bodyPr>
          <a:lstStyle/>
          <a:p>
            <a:pPr algn="ctr"/>
            <a:r>
              <a:rPr lang="nb-NO" b="1" dirty="0" smtClean="0"/>
              <a:t>EIE FØRST</a:t>
            </a:r>
            <a:endParaRPr lang="nb-NO" b="1" dirty="0"/>
          </a:p>
        </p:txBody>
      </p:sp>
      <p:sp>
        <p:nvSpPr>
          <p:cNvPr id="3" name="Plassholder for innhold 2"/>
          <p:cNvSpPr>
            <a:spLocks noGrp="1"/>
          </p:cNvSpPr>
          <p:nvPr>
            <p:ph idx="1"/>
          </p:nvPr>
        </p:nvSpPr>
        <p:spPr>
          <a:xfrm>
            <a:off x="1646255" y="1323679"/>
            <a:ext cx="8813335" cy="5120665"/>
          </a:xfrm>
        </p:spPr>
        <p:txBody>
          <a:bodyPr>
            <a:normAutofit fontScale="85000" lnSpcReduction="20000"/>
          </a:bodyPr>
          <a:lstStyle/>
          <a:p>
            <a:pPr marL="0" indent="0" algn="ctr">
              <a:buNone/>
            </a:pPr>
            <a:r>
              <a:rPr lang="nb-NO" b="1" dirty="0"/>
              <a:t>HVORFOR?</a:t>
            </a:r>
            <a:endParaRPr lang="nb-NO" dirty="0"/>
          </a:p>
          <a:p>
            <a:r>
              <a:rPr lang="nb-NO" dirty="0"/>
              <a:t>Stabil bolig i godt bomiljø gir bedre </a:t>
            </a:r>
            <a:r>
              <a:rPr lang="nb-NO" dirty="0" err="1"/>
              <a:t>oppvekstvilkår</a:t>
            </a:r>
            <a:r>
              <a:rPr lang="nb-NO" dirty="0"/>
              <a:t> for barn</a:t>
            </a:r>
          </a:p>
          <a:p>
            <a:r>
              <a:rPr lang="nb-NO" dirty="0"/>
              <a:t>Økt selvfølelse og normalisering ved å eie – motivasjon for å bli økonomisk selvhjulpen</a:t>
            </a:r>
          </a:p>
          <a:p>
            <a:r>
              <a:rPr lang="nb-NO" dirty="0"/>
              <a:t>På sikt er det lønnsomt å eie framfor å leie </a:t>
            </a:r>
          </a:p>
          <a:p>
            <a:pPr lvl="1"/>
            <a:r>
              <a:rPr lang="nb-NO" dirty="0"/>
              <a:t>Stabile og forutsigbare boutgifter, som er lavere enn leie av tilsvarende bolig</a:t>
            </a:r>
          </a:p>
          <a:p>
            <a:pPr lvl="1"/>
            <a:r>
              <a:rPr lang="nb-NO" dirty="0"/>
              <a:t>Opparbeider egenkapital i boligen, noe som innebærer lavere reelle boutgifter på sikt</a:t>
            </a:r>
          </a:p>
          <a:p>
            <a:pPr lvl="1"/>
            <a:endParaRPr lang="nb-NO" dirty="0"/>
          </a:p>
          <a:p>
            <a:r>
              <a:rPr lang="nb-NO" dirty="0"/>
              <a:t>Tydelig og forutsigbar sammenheng mellom egen eid bolig og jobb</a:t>
            </a:r>
          </a:p>
          <a:p>
            <a:pPr marL="0" indent="0">
              <a:buNone/>
            </a:pPr>
            <a:endParaRPr lang="nb-NO" dirty="0"/>
          </a:p>
        </p:txBody>
      </p:sp>
    </p:spTree>
    <p:extLst>
      <p:ext uri="{BB962C8B-B14F-4D97-AF65-F5344CB8AC3E}">
        <p14:creationId xmlns:p14="http://schemas.microsoft.com/office/powerpoint/2010/main" val="1028098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9876" y="202944"/>
            <a:ext cx="7706091" cy="513962"/>
          </a:xfrm>
        </p:spPr>
        <p:txBody>
          <a:bodyPr>
            <a:normAutofit fontScale="90000"/>
          </a:bodyPr>
          <a:lstStyle/>
          <a:p>
            <a:pPr algn="ctr"/>
            <a:r>
              <a:rPr lang="nb-NO" b="1" dirty="0" smtClean="0"/>
              <a:t>EIE FØRST</a:t>
            </a:r>
            <a:endParaRPr lang="nb-NO" b="1" dirty="0"/>
          </a:p>
        </p:txBody>
      </p:sp>
      <p:sp>
        <p:nvSpPr>
          <p:cNvPr id="3" name="Plassholder for innhold 2"/>
          <p:cNvSpPr>
            <a:spLocks noGrp="1"/>
          </p:cNvSpPr>
          <p:nvPr>
            <p:ph idx="1"/>
          </p:nvPr>
        </p:nvSpPr>
        <p:spPr>
          <a:xfrm>
            <a:off x="1646255" y="1323679"/>
            <a:ext cx="8813335" cy="5460299"/>
          </a:xfrm>
        </p:spPr>
        <p:txBody>
          <a:bodyPr>
            <a:normAutofit fontScale="70000" lnSpcReduction="20000"/>
          </a:bodyPr>
          <a:lstStyle/>
          <a:p>
            <a:r>
              <a:rPr lang="nb-NO" sz="4500" b="1" dirty="0"/>
              <a:t>HVORDAN</a:t>
            </a:r>
          </a:p>
          <a:p>
            <a:r>
              <a:rPr lang="nb-NO" sz="4500" dirty="0"/>
              <a:t>Kjøp av bolig med startlån og evt. tilskudd. </a:t>
            </a:r>
          </a:p>
          <a:p>
            <a:pPr marL="0" indent="0">
              <a:buNone/>
            </a:pPr>
            <a:endParaRPr lang="nb-NO" sz="4500" dirty="0"/>
          </a:p>
          <a:p>
            <a:r>
              <a:rPr lang="nb-NO" sz="4500" b="1" dirty="0"/>
              <a:t>Dersom familien er avhengig av støtte fra NAV:</a:t>
            </a:r>
          </a:p>
          <a:p>
            <a:pPr>
              <a:buFont typeface="Arial" panose="020B0604020202020204" pitchFamily="34" charset="0"/>
              <a:buChar char="•"/>
            </a:pPr>
            <a:r>
              <a:rPr lang="nb-NO" sz="4500" dirty="0"/>
              <a:t>Startlånet kan løpe avdragsfritt i en avtalt periode</a:t>
            </a:r>
          </a:p>
          <a:p>
            <a:pPr>
              <a:buFont typeface="Arial" panose="020B0604020202020204" pitchFamily="34" charset="0"/>
              <a:buChar char="•"/>
            </a:pPr>
            <a:r>
              <a:rPr lang="nb-NO" sz="4500" dirty="0"/>
              <a:t>Boutgiftene som består av felleskostnader og renter dekkes av statlig bostøtte og sosialhjelp inntil husstanden er selvhjulpen.</a:t>
            </a:r>
          </a:p>
          <a:p>
            <a:endParaRPr lang="nb-NO" dirty="0"/>
          </a:p>
        </p:txBody>
      </p:sp>
    </p:spTree>
    <p:extLst>
      <p:ext uri="{BB962C8B-B14F-4D97-AF65-F5344CB8AC3E}">
        <p14:creationId xmlns:p14="http://schemas.microsoft.com/office/powerpoint/2010/main" val="988644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b="1" dirty="0" smtClean="0"/>
              <a:t>EIE FØRST</a:t>
            </a:r>
            <a:endParaRPr lang="nb-NO" b="1" dirty="0"/>
          </a:p>
        </p:txBody>
      </p:sp>
      <p:sp>
        <p:nvSpPr>
          <p:cNvPr id="3" name="Plassholder for innhold 2"/>
          <p:cNvSpPr>
            <a:spLocks noGrp="1"/>
          </p:cNvSpPr>
          <p:nvPr>
            <p:ph idx="1"/>
          </p:nvPr>
        </p:nvSpPr>
        <p:spPr>
          <a:xfrm>
            <a:off x="1854666" y="1323679"/>
            <a:ext cx="8813335" cy="4852551"/>
          </a:xfrm>
        </p:spPr>
        <p:txBody>
          <a:bodyPr/>
          <a:lstStyle/>
          <a:p>
            <a:pPr marL="0" indent="0">
              <a:buNone/>
            </a:pPr>
            <a:r>
              <a:rPr lang="nb-NO" b="1" dirty="0" smtClean="0"/>
              <a:t>Hva om husstanden ikke blir selvhjulpen innenfor den avdragsfrie perioden for startlånet?</a:t>
            </a:r>
          </a:p>
          <a:p>
            <a:pPr marL="0" indent="0">
              <a:buNone/>
            </a:pPr>
            <a:endParaRPr lang="nb-NO" dirty="0" smtClean="0"/>
          </a:p>
          <a:p>
            <a:pPr marL="0" indent="0">
              <a:buNone/>
            </a:pPr>
            <a:r>
              <a:rPr lang="nb-NO" dirty="0" smtClean="0"/>
              <a:t>Kommunen kan avtale </a:t>
            </a:r>
            <a:r>
              <a:rPr lang="nb-NO" dirty="0"/>
              <a:t>en </a:t>
            </a:r>
            <a:r>
              <a:rPr lang="nb-NO" b="1" dirty="0"/>
              <a:t>opsjon</a:t>
            </a:r>
            <a:r>
              <a:rPr lang="nb-NO" dirty="0"/>
              <a:t> på å kjøpe boligen av familien til samme pris som familien kjøpte boligen for, dersom fortsatt eie ikke er mulig/ønskelig.</a:t>
            </a:r>
          </a:p>
          <a:p>
            <a:pPr marL="0" indent="0">
              <a:buNone/>
            </a:pPr>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304" y="4965104"/>
            <a:ext cx="1627285" cy="1627285"/>
          </a:xfrm>
          <a:prstGeom prst="rect">
            <a:avLst/>
          </a:prstGeom>
        </p:spPr>
      </p:pic>
    </p:spTree>
    <p:extLst>
      <p:ext uri="{BB962C8B-B14F-4D97-AF65-F5344CB8AC3E}">
        <p14:creationId xmlns:p14="http://schemas.microsoft.com/office/powerpoint/2010/main" val="1470936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a:spLocks noGrp="1"/>
          </p:cNvSpPr>
          <p:nvPr>
            <p:ph idx="1"/>
          </p:nvPr>
        </p:nvSpPr>
        <p:spPr>
          <a:xfrm>
            <a:off x="1865812" y="1634036"/>
            <a:ext cx="8802189" cy="4351338"/>
          </a:xfrm>
        </p:spPr>
        <p:txBody>
          <a:bodyPr>
            <a:normAutofit fontScale="77500" lnSpcReduction="20000"/>
          </a:bodyPr>
          <a:lstStyle/>
          <a:p>
            <a:pPr marL="0" indent="0">
              <a:buNone/>
            </a:pPr>
            <a:r>
              <a:rPr lang="nb-NO" b="1" dirty="0"/>
              <a:t>H</a:t>
            </a:r>
            <a:r>
              <a:rPr lang="nb-NO" b="1" dirty="0" smtClean="0"/>
              <a:t>va </a:t>
            </a:r>
            <a:r>
              <a:rPr lang="nb-NO" b="1" dirty="0"/>
              <a:t>skal til for å sikre en god investering; for samfunnet og for den </a:t>
            </a:r>
            <a:r>
              <a:rPr lang="nb-NO" b="1" dirty="0" smtClean="0"/>
              <a:t>enkelte?</a:t>
            </a:r>
            <a:endParaRPr lang="nb-NO" b="1" dirty="0"/>
          </a:p>
          <a:p>
            <a:r>
              <a:rPr lang="nb-NO" dirty="0" smtClean="0"/>
              <a:t>Familien har et sterkt ønske om å eie egen bolig.</a:t>
            </a:r>
          </a:p>
          <a:p>
            <a:r>
              <a:rPr lang="nb-NO" dirty="0" smtClean="0"/>
              <a:t>Foreldrene har mulighet og motivasjon for å oppnå inntekt som innebærer selvhjulpenhet på sikt.</a:t>
            </a:r>
          </a:p>
          <a:p>
            <a:r>
              <a:rPr lang="nb-NO" dirty="0" smtClean="0"/>
              <a:t>Tro på den enkeltes potensial til å ta ansvar for eget liv</a:t>
            </a:r>
          </a:p>
          <a:p>
            <a:r>
              <a:rPr lang="nb-NO" dirty="0" smtClean="0"/>
              <a:t>Nødvendig støtte og oppfølging</a:t>
            </a:r>
          </a:p>
          <a:p>
            <a:r>
              <a:rPr lang="nb-NO" dirty="0" smtClean="0"/>
              <a:t>Samarbeid på tvers – </a:t>
            </a:r>
          </a:p>
          <a:p>
            <a:pPr lvl="1"/>
            <a:r>
              <a:rPr lang="nb-NO" dirty="0"/>
              <a:t>h</a:t>
            </a:r>
            <a:r>
              <a:rPr lang="nb-NO" dirty="0" smtClean="0"/>
              <a:t>va skal til for å få et godt resultat?</a:t>
            </a:r>
          </a:p>
          <a:p>
            <a:pPr lvl="1"/>
            <a:r>
              <a:rPr lang="nb-NO" dirty="0" smtClean="0"/>
              <a:t>avklaring av hvem som har ansvar for hva</a:t>
            </a:r>
          </a:p>
          <a:p>
            <a:r>
              <a:rPr lang="nb-NO" dirty="0" smtClean="0"/>
              <a:t>Helhetlig tilnærming</a:t>
            </a:r>
            <a:endParaRPr lang="nb-NO" dirty="0"/>
          </a:p>
        </p:txBody>
      </p:sp>
      <p:sp>
        <p:nvSpPr>
          <p:cNvPr id="5" name="Tittel 1"/>
          <p:cNvSpPr>
            <a:spLocks noGrp="1"/>
          </p:cNvSpPr>
          <p:nvPr>
            <p:ph type="title"/>
          </p:nvPr>
        </p:nvSpPr>
        <p:spPr>
          <a:xfrm>
            <a:off x="2107811" y="214299"/>
            <a:ext cx="7706091" cy="513962"/>
          </a:xfrm>
        </p:spPr>
        <p:txBody>
          <a:bodyPr>
            <a:normAutofit fontScale="90000"/>
          </a:bodyPr>
          <a:lstStyle/>
          <a:p>
            <a:pPr algn="ctr"/>
            <a:r>
              <a:rPr lang="nb-NO" b="1" dirty="0" smtClean="0"/>
              <a:t>EIE FØRST</a:t>
            </a:r>
            <a:endParaRPr lang="nb-NO" b="1" dirty="0"/>
          </a:p>
        </p:txBody>
      </p:sp>
      <p:pic>
        <p:nvPicPr>
          <p:cNvPr id="6" name="Bilde 5" descr="Rede HumanizaSUS | Gestão, Trabalho e Processo de Trabalh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196" y="4000501"/>
            <a:ext cx="2669805" cy="2669805"/>
          </a:xfrm>
          <a:prstGeom prst="rect">
            <a:avLst/>
          </a:prstGeom>
        </p:spPr>
      </p:pic>
    </p:spTree>
    <p:extLst>
      <p:ext uri="{BB962C8B-B14F-4D97-AF65-F5344CB8AC3E}">
        <p14:creationId xmlns:p14="http://schemas.microsoft.com/office/powerpoint/2010/main" val="321696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6221" y="202944"/>
            <a:ext cx="7706091" cy="513962"/>
          </a:xfrm>
        </p:spPr>
        <p:txBody>
          <a:bodyPr>
            <a:normAutofit fontScale="90000"/>
          </a:bodyPr>
          <a:lstStyle/>
          <a:p>
            <a:pPr algn="ctr"/>
            <a:r>
              <a:rPr lang="nb-NO" b="1" dirty="0" smtClean="0"/>
              <a:t>EIE FØRST</a:t>
            </a:r>
            <a:endParaRPr lang="nb-NO" b="1" dirty="0"/>
          </a:p>
        </p:txBody>
      </p:sp>
      <p:sp>
        <p:nvSpPr>
          <p:cNvPr id="3" name="Plassholder for innhold 2"/>
          <p:cNvSpPr>
            <a:spLocks noGrp="1"/>
          </p:cNvSpPr>
          <p:nvPr>
            <p:ph idx="1"/>
          </p:nvPr>
        </p:nvSpPr>
        <p:spPr>
          <a:xfrm>
            <a:off x="2327365" y="3541668"/>
            <a:ext cx="7827254" cy="2459083"/>
          </a:xfrm>
        </p:spPr>
        <p:txBody>
          <a:bodyPr>
            <a:normAutofit fontScale="77500" lnSpcReduction="20000"/>
          </a:bodyPr>
          <a:lstStyle/>
          <a:p>
            <a:pPr marL="0" indent="0">
              <a:buNone/>
            </a:pPr>
            <a:r>
              <a:rPr lang="nb-NO" b="1" dirty="0" smtClean="0"/>
              <a:t>Positive erfaringer og virksomme elementer</a:t>
            </a:r>
            <a:endParaRPr lang="nb-NO" b="1" dirty="0"/>
          </a:p>
          <a:p>
            <a:r>
              <a:rPr lang="nb-NO" dirty="0" smtClean="0"/>
              <a:t>Tett oppfølging</a:t>
            </a:r>
          </a:p>
          <a:p>
            <a:r>
              <a:rPr lang="nb-NO" b="1" dirty="0" smtClean="0"/>
              <a:t>Fast kontaktperson</a:t>
            </a:r>
          </a:p>
          <a:p>
            <a:r>
              <a:rPr lang="nb-NO" dirty="0"/>
              <a:t>M</a:t>
            </a:r>
            <a:r>
              <a:rPr lang="nb-NO" dirty="0" smtClean="0"/>
              <a:t>yndiggjøring</a:t>
            </a:r>
          </a:p>
          <a:p>
            <a:r>
              <a:rPr lang="nb-NO" dirty="0" smtClean="0"/>
              <a:t>Koordinering og samarbeid</a:t>
            </a:r>
          </a:p>
          <a:p>
            <a:r>
              <a:rPr lang="nb-NO" dirty="0" smtClean="0"/>
              <a:t>Arbeidsretting</a:t>
            </a:r>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2429" t="42465" r="1035" b="2821"/>
          <a:stretch/>
        </p:blipFill>
        <p:spPr>
          <a:xfrm>
            <a:off x="2977244" y="874497"/>
            <a:ext cx="5884817" cy="2501538"/>
          </a:xfrm>
          <a:prstGeom prst="rect">
            <a:avLst/>
          </a:prstGeom>
        </p:spPr>
      </p:pic>
      <p:pic>
        <p:nvPicPr>
          <p:cNvPr id="5" name="Bilde 4" descr="Rede HumanizaSUS | Gestão, Trabalho e Processo de Trabalh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8196" y="4000501"/>
            <a:ext cx="2669805" cy="2669805"/>
          </a:xfrm>
          <a:prstGeom prst="rect">
            <a:avLst/>
          </a:prstGeom>
        </p:spPr>
      </p:pic>
    </p:spTree>
    <p:extLst>
      <p:ext uri="{BB962C8B-B14F-4D97-AF65-F5344CB8AC3E}">
        <p14:creationId xmlns:p14="http://schemas.microsoft.com/office/powerpoint/2010/main" val="647934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b="1" dirty="0" smtClean="0"/>
              <a:t>Eie først</a:t>
            </a:r>
            <a:endParaRPr lang="nb-NO" b="1" dirty="0"/>
          </a:p>
        </p:txBody>
      </p:sp>
      <p:sp>
        <p:nvSpPr>
          <p:cNvPr id="5" name="TekstSylinder 4"/>
          <p:cNvSpPr txBox="1"/>
          <p:nvPr/>
        </p:nvSpPr>
        <p:spPr>
          <a:xfrm>
            <a:off x="2243516" y="882370"/>
            <a:ext cx="3833101" cy="1200329"/>
          </a:xfrm>
          <a:prstGeom prst="rect">
            <a:avLst/>
          </a:prstGeom>
          <a:noFill/>
        </p:spPr>
        <p:txBody>
          <a:bodyPr wrap="none" rtlCol="0">
            <a:spAutoFit/>
          </a:bodyPr>
          <a:lstStyle/>
          <a:p>
            <a:r>
              <a:rPr lang="nb-NO" sz="2400" b="1" dirty="0">
                <a:solidFill>
                  <a:prstClr val="black"/>
                </a:solidFill>
                <a:latin typeface="Arial"/>
                <a:cs typeface="Arial"/>
              </a:rPr>
              <a:t>Kommunen:</a:t>
            </a:r>
          </a:p>
          <a:p>
            <a:r>
              <a:rPr lang="nb-NO" sz="2400" dirty="0">
                <a:solidFill>
                  <a:prstClr val="black"/>
                </a:solidFill>
                <a:latin typeface="Arial"/>
                <a:cs typeface="Arial"/>
              </a:rPr>
              <a:t>Lavere sosialhjelpsutgifter </a:t>
            </a:r>
          </a:p>
          <a:p>
            <a:r>
              <a:rPr lang="nb-NO" sz="2400" dirty="0">
                <a:solidFill>
                  <a:prstClr val="black"/>
                </a:solidFill>
                <a:latin typeface="Arial"/>
                <a:cs typeface="Arial"/>
              </a:rPr>
              <a:t>til boutgifter</a:t>
            </a:r>
          </a:p>
        </p:txBody>
      </p:sp>
      <p:sp>
        <p:nvSpPr>
          <p:cNvPr id="6" name="TekstSylinder 5"/>
          <p:cNvSpPr txBox="1"/>
          <p:nvPr/>
        </p:nvSpPr>
        <p:spPr>
          <a:xfrm>
            <a:off x="7297781" y="1693145"/>
            <a:ext cx="3281668" cy="1569660"/>
          </a:xfrm>
          <a:prstGeom prst="rect">
            <a:avLst/>
          </a:prstGeom>
          <a:noFill/>
        </p:spPr>
        <p:txBody>
          <a:bodyPr wrap="none" rtlCol="0">
            <a:spAutoFit/>
          </a:bodyPr>
          <a:lstStyle/>
          <a:p>
            <a:r>
              <a:rPr lang="nb-NO" sz="2400" b="1" dirty="0">
                <a:solidFill>
                  <a:prstClr val="black"/>
                </a:solidFill>
                <a:latin typeface="Arial"/>
                <a:cs typeface="Arial"/>
              </a:rPr>
              <a:t>Foreldrene:</a:t>
            </a:r>
          </a:p>
          <a:p>
            <a:r>
              <a:rPr lang="nb-NO" sz="2400" dirty="0">
                <a:solidFill>
                  <a:prstClr val="black"/>
                </a:solidFill>
                <a:latin typeface="Arial"/>
                <a:cs typeface="Arial"/>
              </a:rPr>
              <a:t>Terskelen for å bli</a:t>
            </a:r>
          </a:p>
          <a:p>
            <a:r>
              <a:rPr lang="nb-NO" sz="2400" dirty="0">
                <a:solidFill>
                  <a:prstClr val="black"/>
                </a:solidFill>
                <a:latin typeface="Arial"/>
                <a:cs typeface="Arial"/>
              </a:rPr>
              <a:t>  selvhjulpen senkes –</a:t>
            </a:r>
          </a:p>
          <a:p>
            <a:r>
              <a:rPr lang="nb-NO" sz="2400" dirty="0">
                <a:solidFill>
                  <a:prstClr val="black"/>
                </a:solidFill>
                <a:latin typeface="Arial"/>
                <a:cs typeface="Arial"/>
              </a:rPr>
              <a:t>    motivasjon for jobb?</a:t>
            </a:r>
          </a:p>
        </p:txBody>
      </p:sp>
      <p:sp>
        <p:nvSpPr>
          <p:cNvPr id="7" name="TekstSylinder 6"/>
          <p:cNvSpPr txBox="1"/>
          <p:nvPr/>
        </p:nvSpPr>
        <p:spPr>
          <a:xfrm>
            <a:off x="7044212" y="4730208"/>
            <a:ext cx="3126177" cy="1569660"/>
          </a:xfrm>
          <a:prstGeom prst="rect">
            <a:avLst/>
          </a:prstGeom>
          <a:noFill/>
        </p:spPr>
        <p:txBody>
          <a:bodyPr wrap="none" rtlCol="0">
            <a:spAutoFit/>
          </a:bodyPr>
          <a:lstStyle/>
          <a:p>
            <a:r>
              <a:rPr lang="nb-NO" sz="2400" dirty="0">
                <a:solidFill>
                  <a:prstClr val="black"/>
                </a:solidFill>
                <a:latin typeface="Arial"/>
                <a:cs typeface="Arial"/>
              </a:rPr>
              <a:t>          </a:t>
            </a:r>
            <a:r>
              <a:rPr lang="nb-NO" sz="2400" b="1" dirty="0">
                <a:solidFill>
                  <a:prstClr val="black"/>
                </a:solidFill>
                <a:latin typeface="Arial"/>
                <a:cs typeface="Arial"/>
              </a:rPr>
              <a:t>Barna:</a:t>
            </a:r>
          </a:p>
          <a:p>
            <a:r>
              <a:rPr lang="nb-NO" sz="2400" dirty="0">
                <a:solidFill>
                  <a:prstClr val="black"/>
                </a:solidFill>
                <a:latin typeface="Arial"/>
                <a:cs typeface="Arial"/>
              </a:rPr>
              <a:t>          Bo-stabilitet </a:t>
            </a:r>
          </a:p>
          <a:p>
            <a:r>
              <a:rPr lang="nb-NO" sz="2400" dirty="0">
                <a:solidFill>
                  <a:prstClr val="black"/>
                </a:solidFill>
                <a:latin typeface="Arial"/>
                <a:cs typeface="Arial"/>
              </a:rPr>
              <a:t>     - bedre tilknytning </a:t>
            </a:r>
          </a:p>
          <a:p>
            <a:r>
              <a:rPr lang="nb-NO" sz="2400" dirty="0">
                <a:solidFill>
                  <a:prstClr val="black"/>
                </a:solidFill>
                <a:latin typeface="Arial"/>
                <a:cs typeface="Arial"/>
              </a:rPr>
              <a:t>  til skole og nærmiljø</a:t>
            </a:r>
          </a:p>
        </p:txBody>
      </p:sp>
      <p:pic>
        <p:nvPicPr>
          <p:cNvPr id="8" name="Bilde 3" descr="Bilderesultat for kinder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6" y="1422504"/>
            <a:ext cx="42386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p:cNvPicPr>
            <a:picLocks noChangeAspect="1"/>
          </p:cNvPicPr>
          <p:nvPr/>
        </p:nvPicPr>
        <p:blipFill>
          <a:blip r:embed="rId4"/>
          <a:stretch>
            <a:fillRect/>
          </a:stretch>
        </p:blipFill>
        <p:spPr>
          <a:xfrm>
            <a:off x="1599897" y="4020692"/>
            <a:ext cx="2575024" cy="2575024"/>
          </a:xfrm>
          <a:prstGeom prst="rect">
            <a:avLst/>
          </a:prstGeom>
        </p:spPr>
      </p:pic>
    </p:spTree>
    <p:extLst>
      <p:ext uri="{BB962C8B-B14F-4D97-AF65-F5344CB8AC3E}">
        <p14:creationId xmlns:p14="http://schemas.microsoft.com/office/powerpoint/2010/main" val="16923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innhold 2"/>
          <p:cNvSpPr>
            <a:spLocks noGrp="1"/>
          </p:cNvSpPr>
          <p:nvPr>
            <p:ph sz="quarter" idx="17"/>
          </p:nvPr>
        </p:nvSpPr>
        <p:spPr/>
        <p:txBody>
          <a:bodyPr/>
          <a:lstStyle/>
          <a:p>
            <a:pPr marL="0" indent="0">
              <a:buNone/>
            </a:pPr>
            <a:r>
              <a:rPr lang="nb-NO" dirty="0" smtClean="0"/>
              <a:t>Flere kan eie:</a:t>
            </a:r>
          </a:p>
          <a:p>
            <a:pPr marL="0" indent="0">
              <a:buNone/>
            </a:pPr>
            <a:endParaRPr lang="nb-NO" dirty="0"/>
          </a:p>
          <a:p>
            <a:r>
              <a:rPr lang="nb-NO" dirty="0" smtClean="0"/>
              <a:t>Midlene </a:t>
            </a:r>
            <a:r>
              <a:rPr lang="nb-NO" b="1" dirty="0" smtClean="0"/>
              <a:t>kan </a:t>
            </a:r>
            <a:r>
              <a:rPr lang="nb-NO" dirty="0" smtClean="0"/>
              <a:t>og</a:t>
            </a:r>
            <a:r>
              <a:rPr lang="nb-NO" b="1" dirty="0" smtClean="0"/>
              <a:t> skal </a:t>
            </a:r>
            <a:r>
              <a:rPr lang="nb-NO" dirty="0" smtClean="0"/>
              <a:t>brukes fleksibelt</a:t>
            </a:r>
          </a:p>
          <a:p>
            <a:r>
              <a:rPr lang="nb-NO" dirty="0" smtClean="0"/>
              <a:t>Startlån kan utvides </a:t>
            </a:r>
            <a:r>
              <a:rPr lang="nb-NO" b="1" dirty="0" smtClean="0"/>
              <a:t>fra 800 000 til nær 2 mill. </a:t>
            </a:r>
            <a:r>
              <a:rPr lang="nb-NO" dirty="0" smtClean="0"/>
              <a:t>ved å bruke mulighetene fullt ut</a:t>
            </a:r>
          </a:p>
        </p:txBody>
      </p:sp>
    </p:spTree>
    <p:extLst>
      <p:ext uri="{BB962C8B-B14F-4D97-AF65-F5344CB8AC3E}">
        <p14:creationId xmlns:p14="http://schemas.microsoft.com/office/powerpoint/2010/main" val="50218785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7"/>
          </p:nvPr>
        </p:nvSpPr>
        <p:spPr>
          <a:xfrm>
            <a:off x="455712" y="836712"/>
            <a:ext cx="5832309" cy="5856651"/>
          </a:xfrm>
        </p:spPr>
        <p:txBody>
          <a:bodyPr>
            <a:normAutofit fontScale="70000" lnSpcReduction="20000"/>
          </a:bodyPr>
          <a:lstStyle/>
          <a:p>
            <a:r>
              <a:rPr lang="nb-NO" sz="3733" dirty="0"/>
              <a:t>326 ansatte </a:t>
            </a:r>
          </a:p>
          <a:p>
            <a:r>
              <a:rPr lang="nb-NO" sz="3733" dirty="0"/>
              <a:t>Seks </a:t>
            </a:r>
            <a:r>
              <a:rPr lang="nb-NO" sz="3733" dirty="0" err="1"/>
              <a:t>regionkontor</a:t>
            </a:r>
            <a:endParaRPr lang="nb-NO" sz="3733" dirty="0"/>
          </a:p>
          <a:p>
            <a:r>
              <a:rPr lang="nb-NO" sz="3733" dirty="0"/>
              <a:t>Tre sentrale kontor i Drammen</a:t>
            </a:r>
          </a:p>
          <a:p>
            <a:r>
              <a:rPr lang="nb-NO" sz="3733" dirty="0"/>
              <a:t>17 mrd. kroner i årlige utlånsmidler</a:t>
            </a:r>
          </a:p>
          <a:p>
            <a:r>
              <a:rPr lang="nb-NO" sz="3733" dirty="0"/>
              <a:t>140 mrd. kroner i utestående utlånsportefølje</a:t>
            </a:r>
          </a:p>
          <a:p>
            <a:r>
              <a:rPr lang="nb-NO" sz="3733" dirty="0"/>
              <a:t>Finansierer ca. 6 000 nybygde og 3 000 utbedrede boliger årlig</a:t>
            </a:r>
          </a:p>
          <a:p>
            <a:r>
              <a:rPr lang="nb-NO" sz="3733" dirty="0"/>
              <a:t>10 mrd. kroner årlig til tilskudd og bostøtte</a:t>
            </a:r>
          </a:p>
          <a:p>
            <a:r>
              <a:rPr lang="nb-NO" sz="3733" dirty="0"/>
              <a:t>Finansierer forskning på boligfeltet</a:t>
            </a:r>
          </a:p>
          <a:p>
            <a:r>
              <a:rPr lang="nb-NO" sz="3733" dirty="0"/>
              <a:t>Administrerer også tilskudd til studentboliger, lån til barnehager og rentekompensasjons-ordninger til skole-, svømmeanlegg og kirkebygg </a:t>
            </a:r>
            <a:endParaRPr lang="nb-NO" dirty="0"/>
          </a:p>
          <a:p>
            <a:pPr marL="0" indent="0">
              <a:buNone/>
            </a:pPr>
            <a:endParaRPr lang="nb-NO" dirty="0"/>
          </a:p>
        </p:txBody>
      </p:sp>
      <p:pic>
        <p:nvPicPr>
          <p:cNvPr id="4" name="Plassholder for innhold 5"/>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6576053" y="452669"/>
            <a:ext cx="5327915" cy="5993904"/>
          </a:xfrm>
          <a:prstGeom prst="rect">
            <a:avLst/>
          </a:prstGeom>
        </p:spPr>
      </p:pic>
    </p:spTree>
    <p:extLst>
      <p:ext uri="{BB962C8B-B14F-4D97-AF65-F5344CB8AC3E}">
        <p14:creationId xmlns:p14="http://schemas.microsoft.com/office/powerpoint/2010/main" val="306524906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p:cNvSpPr>
            <a:spLocks noGrp="1"/>
          </p:cNvSpPr>
          <p:nvPr>
            <p:ph sz="quarter" idx="17"/>
          </p:nvPr>
        </p:nvSpPr>
        <p:spPr>
          <a:xfrm>
            <a:off x="455712" y="740701"/>
            <a:ext cx="5184576" cy="5568619"/>
          </a:xfrm>
        </p:spPr>
        <p:txBody>
          <a:bodyPr anchor="t">
            <a:normAutofit lnSpcReduction="10000"/>
          </a:bodyPr>
          <a:lstStyle/>
          <a:p>
            <a:pPr marL="0" indent="0">
              <a:buNone/>
            </a:pPr>
            <a:r>
              <a:rPr lang="nb-NO" sz="1600" dirty="0"/>
              <a:t/>
            </a:r>
            <a:br>
              <a:rPr lang="nb-NO" sz="1600" dirty="0"/>
            </a:br>
            <a:r>
              <a:rPr lang="nb-NO" sz="1600" dirty="0"/>
              <a:t/>
            </a:r>
            <a:br>
              <a:rPr lang="nb-NO" sz="1600" dirty="0"/>
            </a:br>
            <a:r>
              <a:rPr lang="nb-NO" sz="2133" dirty="0"/>
              <a:t>Fra sist til først: </a:t>
            </a:r>
            <a:r>
              <a:rPr lang="nb-NO" sz="1600" dirty="0"/>
              <a:t/>
            </a:r>
            <a:br>
              <a:rPr lang="nb-NO" sz="1600" dirty="0"/>
            </a:br>
            <a:r>
              <a:rPr lang="nb-NO" dirty="0" smtClean="0"/>
              <a:t>Ny ide/metode for å motvirke bostedsløshet</a:t>
            </a:r>
            <a:br>
              <a:rPr lang="nb-NO" dirty="0" smtClean="0"/>
            </a:br>
            <a:endParaRPr lang="nb-NO" dirty="0" smtClean="0"/>
          </a:p>
          <a:p>
            <a:r>
              <a:rPr lang="nb-NO" dirty="0" smtClean="0"/>
              <a:t>Før: </a:t>
            </a:r>
            <a:br>
              <a:rPr lang="nb-NO" dirty="0" smtClean="0"/>
            </a:br>
            <a:r>
              <a:rPr lang="nb-NO" sz="2133" dirty="0"/>
              <a:t>Bolig ble definert som siste ledd i en tiltakskjede. Først kartlegging av rus, helse etc., deretter behandling, rehabilitering og til slutt bolig. </a:t>
            </a:r>
          </a:p>
          <a:p>
            <a:r>
              <a:rPr lang="nb-NO" dirty="0" smtClean="0"/>
              <a:t>Nå: </a:t>
            </a:r>
            <a:br>
              <a:rPr lang="nb-NO" dirty="0" smtClean="0"/>
            </a:br>
            <a:r>
              <a:rPr lang="nb-NO" sz="2133" dirty="0"/>
              <a:t>Bolig tilbys først for å lykkes med kartlegging, behandling og rehabilitering.</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014" y="4736062"/>
            <a:ext cx="4648463" cy="1361833"/>
          </a:xfrm>
          <a:prstGeom prst="rect">
            <a:avLst/>
          </a:prstGeom>
        </p:spPr>
      </p:pic>
      <p:pic>
        <p:nvPicPr>
          <p:cNvPr id="8" name="Bild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2117" y="1855772"/>
            <a:ext cx="4648776" cy="1361925"/>
          </a:xfrm>
          <a:prstGeom prst="rect">
            <a:avLst/>
          </a:prstGeom>
        </p:spPr>
      </p:pic>
      <p:sp>
        <p:nvSpPr>
          <p:cNvPr id="9" name="TekstSylinder 8"/>
          <p:cNvSpPr txBox="1"/>
          <p:nvPr/>
        </p:nvSpPr>
        <p:spPr>
          <a:xfrm>
            <a:off x="5903979" y="1028734"/>
            <a:ext cx="6240693" cy="748988"/>
          </a:xfrm>
          <a:prstGeom prst="rect">
            <a:avLst/>
          </a:prstGeom>
          <a:noFill/>
        </p:spPr>
        <p:txBody>
          <a:bodyPr wrap="square" rtlCol="0">
            <a:spAutoFit/>
          </a:bodyPr>
          <a:lstStyle/>
          <a:p>
            <a:pPr defTabSz="1219170"/>
            <a:r>
              <a:rPr lang="nb-NO" sz="4267" dirty="0">
                <a:solidFill>
                  <a:srgbClr val="2B4554"/>
                </a:solidFill>
                <a:latin typeface="Arial"/>
                <a:cs typeface="Arial"/>
              </a:rPr>
              <a:t>2012: 6259 bostedsløse </a:t>
            </a:r>
          </a:p>
        </p:txBody>
      </p:sp>
      <p:sp>
        <p:nvSpPr>
          <p:cNvPr id="11" name="TekstSylinder 10"/>
          <p:cNvSpPr txBox="1"/>
          <p:nvPr/>
        </p:nvSpPr>
        <p:spPr>
          <a:xfrm>
            <a:off x="5903978" y="3717033"/>
            <a:ext cx="6048673" cy="748988"/>
          </a:xfrm>
          <a:prstGeom prst="rect">
            <a:avLst/>
          </a:prstGeom>
          <a:noFill/>
        </p:spPr>
        <p:txBody>
          <a:bodyPr wrap="square" rtlCol="0">
            <a:spAutoFit/>
          </a:bodyPr>
          <a:lstStyle/>
          <a:p>
            <a:pPr defTabSz="1219170"/>
            <a:r>
              <a:rPr lang="nb-NO" sz="4267" dirty="0">
                <a:solidFill>
                  <a:srgbClr val="2B4554"/>
                </a:solidFill>
                <a:latin typeface="Arial"/>
                <a:cs typeface="Arial"/>
              </a:rPr>
              <a:t>2016: 3909 bostedsløse </a:t>
            </a:r>
          </a:p>
        </p:txBody>
      </p:sp>
    </p:spTree>
    <p:extLst>
      <p:ext uri="{BB962C8B-B14F-4D97-AF65-F5344CB8AC3E}">
        <p14:creationId xmlns:p14="http://schemas.microsoft.com/office/powerpoint/2010/main" val="241358893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innhold 2"/>
          <p:cNvSpPr>
            <a:spLocks noGrp="1"/>
          </p:cNvSpPr>
          <p:nvPr>
            <p:ph sz="quarter" idx="17"/>
          </p:nvPr>
        </p:nvSpPr>
        <p:spPr>
          <a:xfrm>
            <a:off x="455712" y="1124744"/>
            <a:ext cx="5184576" cy="5184576"/>
          </a:xfrm>
        </p:spPr>
        <p:txBody>
          <a:bodyPr>
            <a:normAutofit fontScale="92500" lnSpcReduction="20000"/>
          </a:bodyPr>
          <a:lstStyle/>
          <a:p>
            <a:pPr marL="0" indent="0">
              <a:buNone/>
            </a:pPr>
            <a:r>
              <a:rPr lang="nb-NO" dirty="0" smtClean="0"/>
              <a:t>Boligsosiale hensyn inn i  planlegging – bolig og tjenester tilpasset den enkelte:</a:t>
            </a:r>
            <a:br>
              <a:rPr lang="nb-NO" dirty="0" smtClean="0"/>
            </a:br>
            <a:endParaRPr lang="nb-NO" dirty="0" smtClean="0"/>
          </a:p>
          <a:p>
            <a:r>
              <a:rPr lang="nb-NO" dirty="0" smtClean="0"/>
              <a:t>Kommuneprogram: Husbanken gir råd og veiledning i planarbeid</a:t>
            </a:r>
          </a:p>
          <a:p>
            <a:r>
              <a:rPr lang="nb-NO" dirty="0" smtClean="0"/>
              <a:t>Boligsosiale temaplaner gir </a:t>
            </a:r>
            <a:r>
              <a:rPr lang="nb-NO" dirty="0"/>
              <a:t>det boligsosiale arbeidet prioritet og retning i </a:t>
            </a:r>
            <a:r>
              <a:rPr lang="nb-NO" dirty="0" smtClean="0"/>
              <a:t>kommunene</a:t>
            </a:r>
            <a:endParaRPr lang="nb-NO" dirty="0"/>
          </a:p>
          <a:p>
            <a:endParaRPr lang="nb-NO" dirty="0"/>
          </a:p>
        </p:txBody>
      </p:sp>
    </p:spTree>
    <p:extLst>
      <p:ext uri="{BB962C8B-B14F-4D97-AF65-F5344CB8AC3E}">
        <p14:creationId xmlns:p14="http://schemas.microsoft.com/office/powerpoint/2010/main" val="83657183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09600" y="1124745"/>
            <a:ext cx="10972800" cy="914401"/>
          </a:xfrm>
        </p:spPr>
        <p:txBody>
          <a:bodyPr/>
          <a:lstStyle/>
          <a:p>
            <a:r>
              <a:rPr lang="nb-NO" dirty="0" smtClean="0"/>
              <a:t>Veiviseren.no</a:t>
            </a:r>
            <a:endParaRPr lang="nb-NO" dirty="0"/>
          </a:p>
        </p:txBody>
      </p:sp>
      <p:sp>
        <p:nvSpPr>
          <p:cNvPr id="3" name="Plassholder for innhold 2"/>
          <p:cNvSpPr>
            <a:spLocks noGrp="1"/>
          </p:cNvSpPr>
          <p:nvPr>
            <p:ph sz="quarter" idx="17"/>
          </p:nvPr>
        </p:nvSpPr>
        <p:spPr>
          <a:xfrm>
            <a:off x="609600" y="2390357"/>
            <a:ext cx="5384800" cy="3208040"/>
          </a:xfrm>
        </p:spPr>
        <p:txBody>
          <a:bodyPr/>
          <a:lstStyle/>
          <a:p>
            <a:r>
              <a:rPr lang="nb-NO" dirty="0" smtClean="0"/>
              <a:t>Felles verktøykasse for kommunene</a:t>
            </a:r>
          </a:p>
          <a:p>
            <a:r>
              <a:rPr lang="nb-NO" dirty="0" smtClean="0"/>
              <a:t>Gir veiledning i arbeidsprosesser og letter gjennomføring</a:t>
            </a:r>
            <a:endParaRPr lang="nb-NO" dirty="0"/>
          </a:p>
          <a:p>
            <a:pPr marL="0" indent="0">
              <a:buNone/>
            </a:pPr>
            <a:endParaRPr lang="nb-NO" dirty="0"/>
          </a:p>
        </p:txBody>
      </p:sp>
      <p:pic>
        <p:nvPicPr>
          <p:cNvPr id="10" name="Plassholder for innhold 9"/>
          <p:cNvPicPr>
            <a:picLocks noGrp="1" noChangeAspect="1"/>
          </p:cNvPicPr>
          <p:nvPr>
            <p:ph sz="quarter" idx="18"/>
          </p:nvPr>
        </p:nvPicPr>
        <p:blipFill>
          <a:blip r:embed="rId3" cstate="email">
            <a:extLst>
              <a:ext uri="{28A0092B-C50C-407E-A947-70E740481C1C}">
                <a14:useLocalDpi xmlns:a14="http://schemas.microsoft.com/office/drawing/2010/main"/>
              </a:ext>
            </a:extLst>
          </a:blip>
          <a:stretch>
            <a:fillRect/>
          </a:stretch>
        </p:blipFill>
        <p:spPr>
          <a:xfrm>
            <a:off x="6197600" y="2525476"/>
            <a:ext cx="5384800" cy="2937613"/>
          </a:xfrm>
          <a:prstGeom prst="rect">
            <a:avLst/>
          </a:prstGeom>
          <a:ln>
            <a:noFill/>
          </a:ln>
          <a:effectLst>
            <a:outerShdw blurRad="292100" dist="139700" dir="2700000" algn="tl" rotWithShape="0">
              <a:srgbClr val="333333">
                <a:alpha val="65000"/>
              </a:srgbClr>
            </a:outerShdw>
          </a:effectLst>
        </p:spPr>
      </p:pic>
      <p:pic>
        <p:nvPicPr>
          <p:cNvPr id="6" name="Bild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83" y="6117300"/>
            <a:ext cx="12307043" cy="740701"/>
          </a:xfrm>
          <a:prstGeom prst="rect">
            <a:avLst/>
          </a:prstGeom>
        </p:spPr>
      </p:pic>
    </p:spTree>
    <p:extLst>
      <p:ext uri="{BB962C8B-B14F-4D97-AF65-F5344CB8AC3E}">
        <p14:creationId xmlns:p14="http://schemas.microsoft.com/office/powerpoint/2010/main" val="408249305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Effektive og brukervennlige tjenester for kommuner og innbyggere</a:t>
            </a:r>
          </a:p>
        </p:txBody>
      </p:sp>
      <p:sp>
        <p:nvSpPr>
          <p:cNvPr id="3" name="Plassholder for innhold 2"/>
          <p:cNvSpPr>
            <a:spLocks noGrp="1"/>
          </p:cNvSpPr>
          <p:nvPr>
            <p:ph sz="quarter" idx="17"/>
          </p:nvPr>
        </p:nvSpPr>
        <p:spPr/>
        <p:txBody>
          <a:bodyPr>
            <a:normAutofit fontScale="47500" lnSpcReduction="20000"/>
          </a:bodyPr>
          <a:lstStyle/>
          <a:p>
            <a:r>
              <a:rPr lang="nb-NO" sz="3733" dirty="0"/>
              <a:t>E-søknad bostøtte i 2014</a:t>
            </a:r>
          </a:p>
          <a:p>
            <a:r>
              <a:rPr lang="nb-NO" sz="3733" dirty="0"/>
              <a:t>E-søknad startlån og tilskudd i 2016</a:t>
            </a:r>
          </a:p>
          <a:p>
            <a:r>
              <a:rPr lang="nb-NO" sz="3733" dirty="0"/>
              <a:t>Bruk av faktisk inntekt for beregning av bostøtte i 2017</a:t>
            </a:r>
          </a:p>
          <a:p>
            <a:r>
              <a:rPr lang="nb-NO" sz="3733" dirty="0"/>
              <a:t>Nytt saksbehandlingssystem for startlån og tilskudd i 2017</a:t>
            </a:r>
          </a:p>
          <a:p>
            <a:r>
              <a:rPr lang="nb-NO" sz="3733" dirty="0"/>
              <a:t>Digital behovsmelding fra kommunene innført i 2018</a:t>
            </a:r>
          </a:p>
          <a:p>
            <a:r>
              <a:rPr lang="nb-NO" sz="3733" dirty="0"/>
              <a:t>E-søknad for </a:t>
            </a:r>
            <a:r>
              <a:rPr lang="nb-NO" sz="3733" dirty="0" err="1"/>
              <a:t>grunnlån</a:t>
            </a:r>
            <a:r>
              <a:rPr lang="nb-NO" sz="3733" dirty="0"/>
              <a:t> innføres i løpet av 2018</a:t>
            </a:r>
          </a:p>
          <a:p>
            <a:r>
              <a:rPr lang="nb-NO" sz="3733" dirty="0"/>
              <a:t>Nytt system for analyse og rapportering fra 2018</a:t>
            </a:r>
          </a:p>
          <a:p>
            <a:pPr marL="0" indent="0">
              <a:buNone/>
            </a:pPr>
            <a:endParaRPr lang="nb-NO" dirty="0"/>
          </a:p>
        </p:txBody>
      </p:sp>
      <p:pic>
        <p:nvPicPr>
          <p:cNvPr id="5" name="Plassholder for innhold 4"/>
          <p:cNvPicPr>
            <a:picLocks noGrp="1" noChangeAspect="1"/>
          </p:cNvPicPr>
          <p:nvPr>
            <p:ph sz="quarter" idx="18"/>
          </p:nvPr>
        </p:nvPicPr>
        <p:blipFill>
          <a:blip r:embed="rId3" cstate="email">
            <a:extLst>
              <a:ext uri="{28A0092B-C50C-407E-A947-70E740481C1C}">
                <a14:useLocalDpi xmlns:a14="http://schemas.microsoft.com/office/drawing/2010/main"/>
              </a:ext>
            </a:extLst>
          </a:blip>
          <a:stretch>
            <a:fillRect/>
          </a:stretch>
        </p:blipFill>
        <p:spPr>
          <a:xfrm>
            <a:off x="6486958" y="2774951"/>
            <a:ext cx="4806084" cy="3206749"/>
          </a:xfrm>
          <a:prstGeom prst="rect">
            <a:avLst/>
          </a:prstGeom>
        </p:spPr>
      </p:pic>
    </p:spTree>
    <p:extLst>
      <p:ext uri="{BB962C8B-B14F-4D97-AF65-F5344CB8AC3E}">
        <p14:creationId xmlns:p14="http://schemas.microsoft.com/office/powerpoint/2010/main" val="245687130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6751" y="595329"/>
            <a:ext cx="5403427" cy="736164"/>
          </a:xfrm>
          <a:prstGeom prst="rect">
            <a:avLst/>
          </a:prstGeom>
        </p:spPr>
        <p:txBody>
          <a:bodyPr vert="horz" wrap="square" lIns="0" tIns="17780" rIns="0" bIns="0" rtlCol="0">
            <a:spAutoFit/>
          </a:bodyPr>
          <a:lstStyle/>
          <a:p>
            <a:pPr marL="16933">
              <a:spcBef>
                <a:spcPts val="140"/>
              </a:spcBef>
            </a:pPr>
            <a:r>
              <a:rPr sz="4667" spc="-7" dirty="0"/>
              <a:t>E-søknad</a:t>
            </a:r>
            <a:r>
              <a:rPr sz="4667" spc="-47" dirty="0"/>
              <a:t> </a:t>
            </a:r>
            <a:r>
              <a:rPr sz="4667" spc="-7" dirty="0"/>
              <a:t>grunnlån</a:t>
            </a:r>
            <a:endParaRPr sz="4667"/>
          </a:p>
        </p:txBody>
      </p:sp>
      <p:sp>
        <p:nvSpPr>
          <p:cNvPr id="3" name="object 3"/>
          <p:cNvSpPr txBox="1"/>
          <p:nvPr/>
        </p:nvSpPr>
        <p:spPr>
          <a:xfrm>
            <a:off x="714588" y="1634067"/>
            <a:ext cx="5145193" cy="4161823"/>
          </a:xfrm>
          <a:prstGeom prst="rect">
            <a:avLst/>
          </a:prstGeom>
        </p:spPr>
        <p:txBody>
          <a:bodyPr vert="horz" wrap="square" lIns="0" tIns="16933" rIns="0" bIns="0" rtlCol="0">
            <a:spAutoFit/>
          </a:bodyPr>
          <a:lstStyle/>
          <a:p>
            <a:pPr marL="474121" marR="524074" indent="-457189" algn="just" defTabSz="1219170">
              <a:spcBef>
                <a:spcPts val="133"/>
              </a:spcBef>
              <a:buClr>
                <a:srgbClr val="6CC24A"/>
              </a:buClr>
              <a:buFontTx/>
              <a:buChar char="•"/>
              <a:tabLst>
                <a:tab pos="474121" algn="l"/>
              </a:tabLst>
            </a:pPr>
            <a:r>
              <a:rPr sz="3200" spc="-7" dirty="0">
                <a:solidFill>
                  <a:prstClr val="black"/>
                </a:solidFill>
                <a:latin typeface="Arial"/>
                <a:cs typeface="Arial"/>
              </a:rPr>
              <a:t>Husbanken utvikler </a:t>
            </a:r>
            <a:r>
              <a:rPr sz="3200" spc="-13" dirty="0">
                <a:solidFill>
                  <a:prstClr val="black"/>
                </a:solidFill>
                <a:latin typeface="Arial"/>
                <a:cs typeface="Arial"/>
              </a:rPr>
              <a:t>en  </a:t>
            </a:r>
            <a:r>
              <a:rPr sz="3200" spc="-7" dirty="0">
                <a:solidFill>
                  <a:prstClr val="black"/>
                </a:solidFill>
                <a:latin typeface="Arial"/>
                <a:cs typeface="Arial"/>
              </a:rPr>
              <a:t>digital søknadstjeneste  for</a:t>
            </a:r>
            <a:r>
              <a:rPr sz="3200" spc="-13" dirty="0">
                <a:solidFill>
                  <a:prstClr val="black"/>
                </a:solidFill>
                <a:latin typeface="Arial"/>
                <a:cs typeface="Arial"/>
              </a:rPr>
              <a:t> </a:t>
            </a:r>
            <a:r>
              <a:rPr sz="3200" spc="-7" dirty="0">
                <a:solidFill>
                  <a:prstClr val="black"/>
                </a:solidFill>
                <a:latin typeface="Arial"/>
                <a:cs typeface="Arial"/>
              </a:rPr>
              <a:t>grunnlån</a:t>
            </a:r>
            <a:endParaRPr sz="3200">
              <a:solidFill>
                <a:prstClr val="black"/>
              </a:solidFill>
              <a:latin typeface="Arial"/>
              <a:cs typeface="Arial"/>
            </a:endParaRPr>
          </a:p>
          <a:p>
            <a:pPr marL="474121" marR="276853"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Løsningen blir i første  omgang tilgjengelig for  utbyggere, borettslag </a:t>
            </a:r>
            <a:r>
              <a:rPr sz="3200" spc="-13" dirty="0">
                <a:solidFill>
                  <a:prstClr val="black"/>
                </a:solidFill>
                <a:latin typeface="Arial"/>
                <a:cs typeface="Arial"/>
              </a:rPr>
              <a:t>og  </a:t>
            </a:r>
            <a:r>
              <a:rPr sz="3200" spc="-7" dirty="0">
                <a:solidFill>
                  <a:prstClr val="black"/>
                </a:solidFill>
                <a:latin typeface="Arial"/>
                <a:cs typeface="Arial"/>
              </a:rPr>
              <a:t>kommuner</a:t>
            </a:r>
            <a:endParaRPr sz="3200">
              <a:solidFill>
                <a:prstClr val="black"/>
              </a:solidFill>
              <a:latin typeface="Arial"/>
              <a:cs typeface="Arial"/>
            </a:endParaRPr>
          </a:p>
          <a:p>
            <a:pPr marL="474121" indent="-457189" defTabSz="1219170">
              <a:spcBef>
                <a:spcPts val="767"/>
              </a:spcBef>
              <a:buClr>
                <a:srgbClr val="6CC24A"/>
              </a:buClr>
              <a:buFontTx/>
              <a:buChar char="•"/>
              <a:tabLst>
                <a:tab pos="473275" algn="l"/>
                <a:tab pos="474121" algn="l"/>
              </a:tabLst>
            </a:pPr>
            <a:r>
              <a:rPr sz="3200" spc="-7" dirty="0">
                <a:solidFill>
                  <a:prstClr val="black"/>
                </a:solidFill>
                <a:latin typeface="Arial"/>
                <a:cs typeface="Arial"/>
              </a:rPr>
              <a:t>Lanseres i 2. kvartal</a:t>
            </a:r>
            <a:r>
              <a:rPr sz="3200" spc="-13" dirty="0">
                <a:solidFill>
                  <a:prstClr val="black"/>
                </a:solidFill>
                <a:latin typeface="Arial"/>
                <a:cs typeface="Arial"/>
              </a:rPr>
              <a:t> 2018</a:t>
            </a:r>
            <a:endParaRPr sz="3200">
              <a:solidFill>
                <a:prstClr val="black"/>
              </a:solidFill>
              <a:latin typeface="Arial"/>
              <a:cs typeface="Arial"/>
            </a:endParaRPr>
          </a:p>
        </p:txBody>
      </p:sp>
      <p:sp>
        <p:nvSpPr>
          <p:cNvPr id="4" name="object 4"/>
          <p:cNvSpPr/>
          <p:nvPr/>
        </p:nvSpPr>
        <p:spPr>
          <a:xfrm>
            <a:off x="6197601" y="2129537"/>
            <a:ext cx="5384799" cy="359054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3866" defTabSz="1219170"/>
            <a:fld id="{81D60167-4931-47E6-BA6A-407CBD079E47}" type="slidenum">
              <a:rPr spc="-7" dirty="0"/>
              <a:pPr marL="33866" defTabSz="1219170"/>
              <a:t>44</a:t>
            </a:fld>
            <a:endParaRPr spc="-7" dirty="0"/>
          </a:p>
        </p:txBody>
      </p:sp>
      <p:sp>
        <p:nvSpPr>
          <p:cNvPr id="6" name="object 6"/>
          <p:cNvSpPr txBox="1">
            <a:spLocks noGrp="1"/>
          </p:cNvSpPr>
          <p:nvPr>
            <p:ph type="dt" sz="half" idx="6"/>
          </p:nvPr>
        </p:nvSpPr>
        <p:spPr>
          <a:prstGeom prst="rect">
            <a:avLst/>
          </a:prstGeom>
        </p:spPr>
        <p:txBody>
          <a:bodyPr vert="horz" wrap="square" lIns="0" tIns="847" rIns="0" bIns="0" rtlCol="0">
            <a:spAutoFit/>
          </a:bodyPr>
          <a:lstStyle/>
          <a:p>
            <a:pPr marL="16933" defTabSz="1219170">
              <a:spcBef>
                <a:spcPts val="7"/>
              </a:spcBef>
            </a:pPr>
            <a:r>
              <a:rPr dirty="0"/>
              <a:t>16</a:t>
            </a:r>
            <a:r>
              <a:rPr spc="-13" dirty="0"/>
              <a:t>.</a:t>
            </a:r>
            <a:r>
              <a:rPr dirty="0"/>
              <a:t>11</a:t>
            </a:r>
            <a:r>
              <a:rPr spc="-13" dirty="0"/>
              <a:t>.</a:t>
            </a:r>
            <a:r>
              <a:rPr dirty="0"/>
              <a:t>2017</a:t>
            </a:r>
          </a:p>
        </p:txBody>
      </p:sp>
    </p:spTree>
    <p:extLst>
      <p:ext uri="{BB962C8B-B14F-4D97-AF65-F5344CB8AC3E}">
        <p14:creationId xmlns:p14="http://schemas.microsoft.com/office/powerpoint/2010/main" val="1669439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92728" y="769878"/>
            <a:ext cx="10972800" cy="914401"/>
          </a:xfrm>
        </p:spPr>
        <p:txBody>
          <a:bodyPr/>
          <a:lstStyle/>
          <a:p>
            <a:r>
              <a:rPr lang="nb-NO" dirty="0"/>
              <a:t>Husbanken i </a:t>
            </a:r>
            <a:r>
              <a:rPr lang="nb-NO" dirty="0" smtClean="0"/>
              <a:t>2018</a:t>
            </a:r>
            <a:endParaRPr lang="nb-NO" dirty="0"/>
          </a:p>
        </p:txBody>
      </p:sp>
      <p:sp>
        <p:nvSpPr>
          <p:cNvPr id="3" name="Plassholder for innhold 2"/>
          <p:cNvSpPr>
            <a:spLocks noGrp="1"/>
          </p:cNvSpPr>
          <p:nvPr>
            <p:ph sz="quarter" idx="17"/>
          </p:nvPr>
        </p:nvSpPr>
        <p:spPr>
          <a:xfrm>
            <a:off x="692728" y="2017018"/>
            <a:ext cx="5384800" cy="3208040"/>
          </a:xfrm>
        </p:spPr>
        <p:txBody>
          <a:bodyPr>
            <a:noAutofit/>
          </a:bodyPr>
          <a:lstStyle/>
          <a:p>
            <a:pPr marL="0" indent="0">
              <a:buNone/>
            </a:pPr>
            <a:r>
              <a:rPr lang="nb-NO" sz="2400" dirty="0"/>
              <a:t>Den boligsosiale rollen rendyrkes.</a:t>
            </a:r>
          </a:p>
          <a:p>
            <a:pPr marL="0" indent="0">
              <a:buNone/>
            </a:pPr>
            <a:r>
              <a:rPr lang="nb-NO" sz="2400" dirty="0"/>
              <a:t>Vi prioriterer:</a:t>
            </a:r>
          </a:p>
          <a:p>
            <a:r>
              <a:rPr lang="nb-NO" sz="2400" dirty="0"/>
              <a:t>Barnefamilier og unge </a:t>
            </a:r>
          </a:p>
          <a:p>
            <a:r>
              <a:rPr lang="nb-NO" sz="2400" dirty="0"/>
              <a:t>«Leie-til-eie</a:t>
            </a:r>
            <a:r>
              <a:rPr lang="nb-NO" sz="2400" dirty="0" smtClean="0"/>
              <a:t>»/ «Eie først» </a:t>
            </a:r>
            <a:r>
              <a:rPr lang="nb-NO" sz="2400" dirty="0"/>
              <a:t>ordninger</a:t>
            </a:r>
          </a:p>
          <a:p>
            <a:r>
              <a:rPr lang="nb-NO" sz="2400" dirty="0"/>
              <a:t>Nasjonal kunnskapsrolle innenfor velferdspolitikken</a:t>
            </a:r>
          </a:p>
          <a:p>
            <a:r>
              <a:rPr lang="nb-NO" sz="2400" dirty="0"/>
              <a:t>Styrke bankfaglig rolle og gode kontrollsystemer</a:t>
            </a:r>
          </a:p>
          <a:p>
            <a:r>
              <a:rPr lang="nb-NO" sz="2400" dirty="0"/>
              <a:t>Implementere ny organisasjonsmodell</a:t>
            </a:r>
          </a:p>
          <a:p>
            <a:pPr marL="0" indent="0">
              <a:buNone/>
            </a:pPr>
            <a:endParaRPr lang="nb-NO" sz="2400" dirty="0"/>
          </a:p>
        </p:txBody>
      </p:sp>
      <p:pic>
        <p:nvPicPr>
          <p:cNvPr id="6" name="Plassholder for innhold 5"/>
          <p:cNvPicPr>
            <a:picLocks noGrp="1" noChangeAspect="1"/>
          </p:cNvPicPr>
          <p:nvPr>
            <p:ph sz="quarter" idx="18"/>
          </p:nvPr>
        </p:nvPicPr>
        <p:blipFill>
          <a:blip r:embed="rId3" cstate="email">
            <a:extLst>
              <a:ext uri="{28A0092B-C50C-407E-A947-70E740481C1C}">
                <a14:useLocalDpi xmlns:a14="http://schemas.microsoft.com/office/drawing/2010/main"/>
              </a:ext>
            </a:extLst>
          </a:blip>
          <a:stretch>
            <a:fillRect/>
          </a:stretch>
        </p:blipFill>
        <p:spPr>
          <a:xfrm>
            <a:off x="6717261" y="2433206"/>
            <a:ext cx="4807296" cy="3206749"/>
          </a:xfrm>
        </p:spPr>
      </p:pic>
    </p:spTree>
    <p:extLst>
      <p:ext uri="{BB962C8B-B14F-4D97-AF65-F5344CB8AC3E}">
        <p14:creationId xmlns:p14="http://schemas.microsoft.com/office/powerpoint/2010/main" val="139131762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Kvalitet og kontroll i forvaltningen</a:t>
            </a:r>
            <a:endParaRPr lang="nb-NO" dirty="0"/>
          </a:p>
        </p:txBody>
      </p:sp>
      <p:sp>
        <p:nvSpPr>
          <p:cNvPr id="3" name="Plassholder for innhold 2"/>
          <p:cNvSpPr>
            <a:spLocks noGrp="1"/>
          </p:cNvSpPr>
          <p:nvPr>
            <p:ph sz="quarter" idx="17"/>
          </p:nvPr>
        </p:nvSpPr>
        <p:spPr/>
        <p:txBody>
          <a:bodyPr>
            <a:normAutofit fontScale="85000" lnSpcReduction="20000"/>
          </a:bodyPr>
          <a:lstStyle/>
          <a:p>
            <a:r>
              <a:rPr lang="nb-NO" dirty="0" smtClean="0"/>
              <a:t>Husbanken gjennomfører i første kvartal et eget prosjekt for å styrke rutiner og kontroll i egen virksomhet.</a:t>
            </a:r>
          </a:p>
          <a:p>
            <a:r>
              <a:rPr lang="nb-NO" dirty="0" smtClean="0"/>
              <a:t>Vi forventer at kommunene også sørger for god kontroll og forsvarlig forvaltning av midlene.</a:t>
            </a:r>
            <a:endParaRPr lang="nb-NO" dirty="0"/>
          </a:p>
        </p:txBody>
      </p:sp>
      <p:pic>
        <p:nvPicPr>
          <p:cNvPr id="5" name="Plassholder for innhold 4"/>
          <p:cNvPicPr>
            <a:picLocks noGrp="1" noChangeAspect="1"/>
          </p:cNvPicPr>
          <p:nvPr>
            <p:ph sz="quarter" idx="18"/>
          </p:nvPr>
        </p:nvPicPr>
        <p:blipFill>
          <a:blip r:embed="rId3" cstate="email">
            <a:extLst>
              <a:ext uri="{28A0092B-C50C-407E-A947-70E740481C1C}">
                <a14:useLocalDpi xmlns:a14="http://schemas.microsoft.com/office/drawing/2010/main"/>
              </a:ext>
            </a:extLst>
          </a:blip>
          <a:stretch>
            <a:fillRect/>
          </a:stretch>
        </p:blipFill>
        <p:spPr>
          <a:xfrm>
            <a:off x="6557664" y="2774951"/>
            <a:ext cx="4664673" cy="3206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673879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18837" y="860538"/>
            <a:ext cx="10972800" cy="914401"/>
          </a:xfrm>
        </p:spPr>
        <p:txBody>
          <a:bodyPr/>
          <a:lstStyle/>
          <a:p>
            <a:r>
              <a:rPr lang="nb-NO" dirty="0" smtClean="0"/>
              <a:t>Husbanken omorganiserer</a:t>
            </a:r>
            <a:endParaRPr lang="nb-NO" dirty="0"/>
          </a:p>
        </p:txBody>
      </p:sp>
      <p:sp>
        <p:nvSpPr>
          <p:cNvPr id="4" name="Plassholder for innhold 3"/>
          <p:cNvSpPr>
            <a:spLocks noGrp="1"/>
          </p:cNvSpPr>
          <p:nvPr>
            <p:ph sz="quarter" idx="17"/>
          </p:nvPr>
        </p:nvSpPr>
        <p:spPr>
          <a:xfrm>
            <a:off x="461818" y="2478837"/>
            <a:ext cx="5102357" cy="3208040"/>
          </a:xfrm>
        </p:spPr>
        <p:txBody>
          <a:bodyPr>
            <a:normAutofit/>
          </a:bodyPr>
          <a:lstStyle/>
          <a:p>
            <a:r>
              <a:rPr lang="nb-NO" sz="2800" dirty="0" smtClean="0"/>
              <a:t>Ny organisering </a:t>
            </a:r>
            <a:r>
              <a:rPr lang="nb-NO" sz="2800" smtClean="0"/>
              <a:t>fra </a:t>
            </a:r>
            <a:r>
              <a:rPr lang="nb-NO" sz="2800" dirty="0"/>
              <a:t>2</a:t>
            </a:r>
            <a:r>
              <a:rPr lang="nb-NO" sz="2800" smtClean="0"/>
              <a:t>2</a:t>
            </a:r>
            <a:r>
              <a:rPr lang="nb-NO" sz="2800" dirty="0" smtClean="0"/>
              <a:t>. mai</a:t>
            </a:r>
          </a:p>
          <a:p>
            <a:r>
              <a:rPr lang="nb-NO" sz="2800" dirty="0" smtClean="0"/>
              <a:t>Basert på ekstern og intern gjennomgang</a:t>
            </a:r>
          </a:p>
          <a:p>
            <a:r>
              <a:rPr lang="nb-NO" sz="2800" dirty="0" smtClean="0"/>
              <a:t>Ruste </a:t>
            </a:r>
            <a:r>
              <a:rPr lang="nb-NO" sz="2800" dirty="0"/>
              <a:t>Husbanken til offensivt å møte framtidas utfordringer</a:t>
            </a:r>
          </a:p>
        </p:txBody>
      </p:sp>
      <p:pic>
        <p:nvPicPr>
          <p:cNvPr id="8" name="Plassholder for innhold 7"/>
          <p:cNvPicPr>
            <a:picLocks noGrp="1" noChangeAspect="1"/>
          </p:cNvPicPr>
          <p:nvPr>
            <p:ph sz="quarter" idx="18"/>
          </p:nvPr>
        </p:nvPicPr>
        <p:blipFill>
          <a:blip r:embed="rId3" cstate="print">
            <a:extLst>
              <a:ext uri="{28A0092B-C50C-407E-A947-70E740481C1C}">
                <a14:useLocalDpi xmlns:a14="http://schemas.microsoft.com/office/drawing/2010/main" val="0"/>
              </a:ext>
            </a:extLst>
          </a:blip>
          <a:stretch>
            <a:fillRect/>
          </a:stretch>
        </p:blipFill>
        <p:spPr>
          <a:xfrm>
            <a:off x="5306268" y="1759438"/>
            <a:ext cx="6573027" cy="4646838"/>
          </a:xfrm>
        </p:spPr>
      </p:pic>
    </p:spTree>
    <p:extLst>
      <p:ext uri="{BB962C8B-B14F-4D97-AF65-F5344CB8AC3E}">
        <p14:creationId xmlns:p14="http://schemas.microsoft.com/office/powerpoint/2010/main" val="77539243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8"/>
          </p:nvPr>
        </p:nvSpPr>
        <p:spPr/>
      </p:sp>
      <p:sp>
        <p:nvSpPr>
          <p:cNvPr id="3" name="Plassholder for innhold 2"/>
          <p:cNvSpPr>
            <a:spLocks noGrp="1"/>
          </p:cNvSpPr>
          <p:nvPr>
            <p:ph sz="quarter" idx="17"/>
          </p:nvPr>
        </p:nvSpPr>
        <p:spPr>
          <a:xfrm>
            <a:off x="6864085" y="1412776"/>
            <a:ext cx="5184576" cy="5568619"/>
          </a:xfrm>
        </p:spPr>
        <p:txBody>
          <a:bodyPr>
            <a:normAutofit fontScale="92500" lnSpcReduction="20000"/>
          </a:bodyPr>
          <a:lstStyle/>
          <a:p>
            <a:pPr marL="0" indent="0">
              <a:buNone/>
            </a:pPr>
            <a:r>
              <a:rPr lang="nb-NO" b="1" dirty="0"/>
              <a:t>Historien om </a:t>
            </a:r>
            <a:r>
              <a:rPr lang="nb-NO" b="1" dirty="0" smtClean="0"/>
              <a:t>Husbanken</a:t>
            </a:r>
            <a:br>
              <a:rPr lang="nb-NO" b="1" dirty="0" smtClean="0"/>
            </a:br>
            <a:endParaRPr lang="nb-NO" dirty="0" smtClean="0"/>
          </a:p>
          <a:p>
            <a:r>
              <a:rPr lang="nb-NO" dirty="0" smtClean="0"/>
              <a:t>Etablert </a:t>
            </a:r>
            <a:r>
              <a:rPr lang="nb-NO" dirty="0"/>
              <a:t>i 1946</a:t>
            </a:r>
          </a:p>
          <a:p>
            <a:pPr lvl="1"/>
            <a:r>
              <a:rPr lang="nb-NO" sz="2800" dirty="0"/>
              <a:t>Gjenreising etter krigen</a:t>
            </a:r>
          </a:p>
          <a:p>
            <a:pPr lvl="1"/>
            <a:r>
              <a:rPr lang="nb-NO" sz="2800" dirty="0"/>
              <a:t>Stor bolig- og kredittmangel</a:t>
            </a:r>
          </a:p>
          <a:p>
            <a:r>
              <a:rPr lang="nb-NO" dirty="0"/>
              <a:t>Gradvis dreining fra boligforsyning til boligsosialt arbeid </a:t>
            </a:r>
          </a:p>
          <a:p>
            <a:r>
              <a:rPr lang="nb-NO" dirty="0"/>
              <a:t>Fra personmarked til kommune</a:t>
            </a:r>
          </a:p>
          <a:p>
            <a:r>
              <a:rPr lang="nb-NO" dirty="0"/>
              <a:t>Fra boligbank til velferdsetat</a:t>
            </a:r>
          </a:p>
          <a:p>
            <a:pPr marL="0" indent="0">
              <a:buNone/>
            </a:pPr>
            <a:endParaRPr lang="nb-NO" dirty="0"/>
          </a:p>
          <a:p>
            <a:pPr marL="0" indent="0">
              <a:buNone/>
            </a:pPr>
            <a:endParaRPr lang="nb-NO" dirty="0"/>
          </a:p>
        </p:txBody>
      </p:sp>
      <p:pic>
        <p:nvPicPr>
          <p:cNvPr id="4" name="Bilde 3"/>
          <p:cNvPicPr>
            <a:picLocks noChangeAspect="1"/>
          </p:cNvPicPr>
          <p:nvPr/>
        </p:nvPicPr>
        <p:blipFill rotWithShape="1">
          <a:blip r:embed="rId3" cstate="email">
            <a:extLst>
              <a:ext uri="{28A0092B-C50C-407E-A947-70E740481C1C}">
                <a14:useLocalDpi xmlns:a14="http://schemas.microsoft.com/office/drawing/2010/main"/>
              </a:ext>
            </a:extLst>
          </a:blip>
          <a:srcRect t="-2240"/>
          <a:stretch/>
        </p:blipFill>
        <p:spPr>
          <a:xfrm>
            <a:off x="-48683" y="-179214"/>
            <a:ext cx="6240693" cy="7064599"/>
          </a:xfrm>
          <a:prstGeom prst="rect">
            <a:avLst/>
          </a:prstGeom>
        </p:spPr>
      </p:pic>
    </p:spTree>
    <p:extLst>
      <p:ext uri="{BB962C8B-B14F-4D97-AF65-F5344CB8AC3E}">
        <p14:creationId xmlns:p14="http://schemas.microsoft.com/office/powerpoint/2010/main" val="157952729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7"/>
          </p:nvPr>
        </p:nvSpPr>
        <p:spPr>
          <a:xfrm>
            <a:off x="431371" y="1220755"/>
            <a:ext cx="5184576" cy="5568619"/>
          </a:xfrm>
        </p:spPr>
        <p:txBody>
          <a:bodyPr>
            <a:normAutofit fontScale="92500" lnSpcReduction="10000"/>
          </a:bodyPr>
          <a:lstStyle/>
          <a:p>
            <a:pPr marL="0" indent="0">
              <a:buNone/>
            </a:pPr>
            <a:r>
              <a:rPr lang="nb-NO" sz="4000" b="1" dirty="0"/>
              <a:t>Husbankens rolle</a:t>
            </a:r>
            <a:r>
              <a:rPr lang="nb-NO" b="1" dirty="0" smtClean="0"/>
              <a:t/>
            </a:r>
            <a:br>
              <a:rPr lang="nb-NO" b="1" dirty="0" smtClean="0"/>
            </a:br>
            <a:r>
              <a:rPr lang="nb-NO" dirty="0" smtClean="0"/>
              <a:t/>
            </a:r>
            <a:br>
              <a:rPr lang="nb-NO" dirty="0" smtClean="0"/>
            </a:br>
            <a:r>
              <a:rPr lang="nb-NO" dirty="0" smtClean="0"/>
              <a:t>Husbanken skal bidra til å</a:t>
            </a:r>
            <a:endParaRPr lang="nb-NO" b="1" dirty="0" smtClean="0"/>
          </a:p>
          <a:p>
            <a:pPr lvl="1"/>
            <a:r>
              <a:rPr lang="nb-NO" sz="2933" dirty="0"/>
              <a:t>forsyne markedet med boliger til grupper som trenger bistand </a:t>
            </a:r>
          </a:p>
          <a:p>
            <a:pPr lvl="1"/>
            <a:r>
              <a:rPr lang="nb-NO" sz="2933" dirty="0"/>
              <a:t>styrke etterspørselen til grupper som trenger bistand</a:t>
            </a:r>
          </a:p>
          <a:p>
            <a:pPr lvl="1"/>
            <a:r>
              <a:rPr lang="nb-NO" sz="2933" dirty="0"/>
              <a:t>gjøre vanskeligstilte i stand til å bli boende i egen bolig</a:t>
            </a:r>
          </a:p>
          <a:p>
            <a:pPr lvl="1"/>
            <a:r>
              <a:rPr lang="nb-NO" sz="2933" dirty="0"/>
              <a:t>forsyne markedet med boliger av god kvalitet som ivaretar universell utforming</a:t>
            </a:r>
          </a:p>
          <a:p>
            <a:pPr marL="0" indent="0">
              <a:buNone/>
            </a:pPr>
            <a:endParaRPr lang="nb-NO" dirty="0"/>
          </a:p>
        </p:txBody>
      </p:sp>
      <p:pic>
        <p:nvPicPr>
          <p:cNvPr id="7" name="Plassholder for bilde 6"/>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5501072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1981200" y="685800"/>
            <a:ext cx="8229600" cy="914400"/>
          </a:xfrm>
        </p:spPr>
        <p:txBody>
          <a:bodyPr/>
          <a:lstStyle/>
          <a:p>
            <a:r>
              <a:rPr lang="nb-NO" sz="3733" dirty="0"/>
              <a:t>«Bolig er roten til alt godt»</a:t>
            </a:r>
          </a:p>
          <a:p>
            <a:r>
              <a:rPr lang="nb-NO" sz="2400" dirty="0"/>
              <a:t>- en forutsetning for et godt liv/ et svar på utfordringene Boligutvalget konkluderte med?</a:t>
            </a:r>
          </a:p>
        </p:txBody>
      </p:sp>
      <p:sp>
        <p:nvSpPr>
          <p:cNvPr id="3" name="Plassholder for innhold 2"/>
          <p:cNvSpPr>
            <a:spLocks noGrp="1"/>
          </p:cNvSpPr>
          <p:nvPr>
            <p:ph sz="quarter" idx="17"/>
          </p:nvPr>
        </p:nvSpPr>
        <p:spPr>
          <a:xfrm>
            <a:off x="1997996" y="2276873"/>
            <a:ext cx="5194920" cy="4042937"/>
          </a:xfrm>
        </p:spPr>
        <p:txBody>
          <a:bodyPr/>
          <a:lstStyle/>
          <a:p>
            <a:pPr marL="272648" indent="-272648"/>
            <a:r>
              <a:rPr lang="nb-NO" altLang="nb-NO" sz="2133" dirty="0"/>
              <a:t>Sammen med arbeid og helse et grunnleggende element i velferdsstaten</a:t>
            </a:r>
          </a:p>
          <a:p>
            <a:pPr marL="272648" indent="-272648"/>
            <a:r>
              <a:rPr lang="nb-NO" altLang="nb-NO" sz="2133" dirty="0"/>
              <a:t>Avgjørende for deltakelse i samfunns- og arbeidsliv</a:t>
            </a:r>
          </a:p>
          <a:p>
            <a:pPr marL="272648" indent="-272648"/>
            <a:r>
              <a:rPr lang="nb-NO" altLang="nb-NO" sz="2133" dirty="0"/>
              <a:t>Avgjørende for god rehabilitering («sårbare overganger»)</a:t>
            </a:r>
          </a:p>
          <a:p>
            <a:pPr marL="272648" indent="-272648"/>
            <a:r>
              <a:rPr lang="nb-NO" altLang="nb-NO" sz="2133" dirty="0"/>
              <a:t>Avgjørende for god integrering av flyktninger</a:t>
            </a:r>
          </a:p>
          <a:p>
            <a:pPr marL="272648" indent="-272648"/>
            <a:r>
              <a:rPr lang="nb-NO" sz="2133" dirty="0"/>
              <a:t>Omfatter boligøkonomi, boligstandard og bomiljøkvalitet</a:t>
            </a:r>
          </a:p>
          <a:p>
            <a:pPr marL="0" indent="0">
              <a:buNone/>
            </a:pPr>
            <a:endParaRPr lang="nb-NO" dirty="0"/>
          </a:p>
        </p:txBody>
      </p:sp>
      <p:pic>
        <p:nvPicPr>
          <p:cNvPr id="6" name="Bilde 5"/>
          <p:cNvPicPr>
            <a:picLocks noChangeAspect="1"/>
          </p:cNvPicPr>
          <p:nvPr/>
        </p:nvPicPr>
        <p:blipFill>
          <a:blip r:embed="rId3"/>
          <a:stretch>
            <a:fillRect/>
          </a:stretch>
        </p:blipFill>
        <p:spPr>
          <a:xfrm>
            <a:off x="7392144" y="2492897"/>
            <a:ext cx="2489676" cy="3328413"/>
          </a:xfrm>
          <a:prstGeom prst="rect">
            <a:avLst/>
          </a:prstGeom>
        </p:spPr>
      </p:pic>
    </p:spTree>
    <p:extLst>
      <p:ext uri="{BB962C8B-B14F-4D97-AF65-F5344CB8AC3E}">
        <p14:creationId xmlns:p14="http://schemas.microsoft.com/office/powerpoint/2010/main" val="22549787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7"/>
          </p:nvPr>
        </p:nvSpPr>
        <p:spPr>
          <a:xfrm>
            <a:off x="4784817" y="999619"/>
            <a:ext cx="5760640" cy="5722339"/>
          </a:xfrm>
        </p:spPr>
        <p:txBody>
          <a:bodyPr/>
          <a:lstStyle/>
          <a:p>
            <a:r>
              <a:rPr lang="nb-NO" sz="1800" dirty="0"/>
              <a:t>Barn mest utsatt for negative helsekonsekvenser av dårlige boliger og dårlige boområder</a:t>
            </a:r>
          </a:p>
          <a:p>
            <a:endParaRPr lang="nb-NO" sz="1800" dirty="0"/>
          </a:p>
          <a:p>
            <a:r>
              <a:rPr lang="nb-NO" sz="1800" dirty="0"/>
              <a:t>Barn i kommunale boliger er sykere enn andre barn </a:t>
            </a:r>
          </a:p>
          <a:p>
            <a:endParaRPr lang="nb-NO" sz="1800" dirty="0"/>
          </a:p>
          <a:p>
            <a:r>
              <a:rPr lang="nb-NO" sz="1800" dirty="0"/>
              <a:t>Barn som utsettes for trangboddhet rammes både fysisk og mentalt</a:t>
            </a:r>
          </a:p>
          <a:p>
            <a:endParaRPr lang="nb-NO" sz="1800" dirty="0"/>
          </a:p>
          <a:p>
            <a:r>
              <a:rPr lang="nb-NO" sz="1800" dirty="0"/>
              <a:t>Innvandrere, enslige forsørgere, psykisk syke og de med rusutfordringer bor dårligere enn andre i Norge</a:t>
            </a:r>
          </a:p>
          <a:p>
            <a:endParaRPr lang="nb-NO" sz="1800" dirty="0"/>
          </a:p>
          <a:p>
            <a:r>
              <a:rPr lang="nb-NO" sz="1800" dirty="0"/>
              <a:t>Bolig er sosialt ulikefordelt avhengig av utdanning og inntekt – sterk sammenheng mellom utdanning/ inntekt og bolig</a:t>
            </a:r>
          </a:p>
          <a:p>
            <a:endParaRPr lang="nb-NO" sz="1800" dirty="0"/>
          </a:p>
          <a:p>
            <a:r>
              <a:rPr lang="nb-NO" sz="1800" dirty="0"/>
              <a:t>Det er selvstendig sammenheng mellom boligens og boligområdet kvalitet og den fysiske og mentale helsen</a:t>
            </a:r>
          </a:p>
          <a:p>
            <a:pPr marL="0" indent="0">
              <a:buNone/>
            </a:pPr>
            <a:endParaRPr lang="nb-NO" sz="1800" dirty="0"/>
          </a:p>
          <a:p>
            <a:endParaRPr lang="nb-NO" sz="1800" dirty="0"/>
          </a:p>
        </p:txBody>
      </p:sp>
      <p:pic>
        <p:nvPicPr>
          <p:cNvPr id="7" name="Plassholder for innhold 6"/>
          <p:cNvPicPr>
            <a:picLocks noGrp="1" noChangeAspect="1"/>
          </p:cNvPicPr>
          <p:nvPr>
            <p:ph idx="14"/>
          </p:nvPr>
        </p:nvPicPr>
        <p:blipFill>
          <a:blip r:embed="rId3"/>
          <a:stretch>
            <a:fillRect/>
          </a:stretch>
        </p:blipFill>
        <p:spPr>
          <a:xfrm>
            <a:off x="1631504" y="768786"/>
            <a:ext cx="2541920" cy="1196808"/>
          </a:xfrm>
          <a:prstGeom prst="rect">
            <a:avLst/>
          </a:prstGeom>
        </p:spPr>
      </p:pic>
      <p:sp>
        <p:nvSpPr>
          <p:cNvPr id="9" name="Rektangel 8"/>
          <p:cNvSpPr/>
          <p:nvPr/>
        </p:nvSpPr>
        <p:spPr>
          <a:xfrm>
            <a:off x="1775521" y="2160139"/>
            <a:ext cx="3123269" cy="21544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	Marit K. Helgesen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	Arne Holm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	Lars </a:t>
            </a:r>
            <a:r>
              <a:rPr kumimoji="0" lang="nb-NO" sz="1100" b="0" i="0" u="none" strike="noStrike" kern="1200" cap="none" spc="0" normalizeH="0" baseline="0" noProof="0" dirty="0" err="1">
                <a:ln>
                  <a:noFill/>
                </a:ln>
                <a:solidFill>
                  <a:prstClr val="black"/>
                </a:solidFill>
                <a:effectLst/>
                <a:uLnTx/>
                <a:uFillTx/>
                <a:latin typeface="Calibri"/>
                <a:ea typeface="+mn-ea"/>
                <a:cs typeface="+mn-cs"/>
              </a:rPr>
              <a:t>Monkerud</a:t>
            </a:r>
            <a:endParaRPr kumimoji="0" lang="nb-NO"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	Lene Schmidt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Calibri"/>
                <a:ea typeface="+mn-ea"/>
                <a:cs typeface="+mn-cs"/>
              </a:rPr>
              <a:t>Bolig og folkehelse – hva er sammenhengen?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a:ea typeface="+mn-ea"/>
                <a:cs typeface="+mn-cs"/>
              </a:rPr>
              <a:t>	En litteraturstudie</a:t>
            </a:r>
          </a:p>
        </p:txBody>
      </p:sp>
      <p:pic>
        <p:nvPicPr>
          <p:cNvPr id="10" name="Bilde 9"/>
          <p:cNvPicPr>
            <a:picLocks noChangeAspect="1"/>
          </p:cNvPicPr>
          <p:nvPr/>
        </p:nvPicPr>
        <p:blipFill>
          <a:blip r:embed="rId4"/>
          <a:stretch>
            <a:fillRect/>
          </a:stretch>
        </p:blipFill>
        <p:spPr>
          <a:xfrm>
            <a:off x="1951970" y="4509121"/>
            <a:ext cx="2775878" cy="1455351"/>
          </a:xfrm>
          <a:prstGeom prst="rect">
            <a:avLst/>
          </a:prstGeom>
        </p:spPr>
      </p:pic>
      <p:sp>
        <p:nvSpPr>
          <p:cNvPr id="2" name="TekstSylinder 1"/>
          <p:cNvSpPr txBox="1"/>
          <p:nvPr/>
        </p:nvSpPr>
        <p:spPr>
          <a:xfrm>
            <a:off x="1631504" y="353288"/>
            <a:ext cx="89122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4E6172"/>
                </a:solidFill>
                <a:effectLst/>
                <a:uLnTx/>
                <a:uFillTx/>
                <a:latin typeface="Calibri"/>
                <a:ea typeface="+mn-ea"/>
                <a:cs typeface="+mn-cs"/>
              </a:rPr>
              <a:t>Noen hovedfunn – alt henger sammen med alt</a:t>
            </a:r>
          </a:p>
        </p:txBody>
      </p:sp>
    </p:spTree>
    <p:extLst>
      <p:ext uri="{BB962C8B-B14F-4D97-AF65-F5344CB8AC3E}">
        <p14:creationId xmlns:p14="http://schemas.microsoft.com/office/powerpoint/2010/main" val="105628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ktangel 6"/>
          <p:cNvSpPr>
            <a:spLocks noChangeArrowheads="1"/>
          </p:cNvSpPr>
          <p:nvPr/>
        </p:nvSpPr>
        <p:spPr bwMode="auto">
          <a:xfrm>
            <a:off x="7319963" y="4011614"/>
            <a:ext cx="2838450" cy="2308225"/>
          </a:xfrm>
          <a:prstGeom prst="rect">
            <a:avLst/>
          </a:prstGeom>
          <a:solidFill>
            <a:srgbClr val="FFFFF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 lærer mindre fordi en har så mye annet å tenke på.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Jente15 år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altLang="nb-NO"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15" name="Undertittel 1"/>
          <p:cNvSpPr>
            <a:spLocks noGrp="1"/>
          </p:cNvSpPr>
          <p:nvPr>
            <p:ph type="subTitle" idx="13"/>
          </p:nvPr>
        </p:nvSpPr>
        <p:spPr bwMode="auto">
          <a:xfrm>
            <a:off x="1616075" y="31115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72000" bIns="45720" numCol="1" anchor="ctr" anchorCtr="0" compatLnSpc="1">
            <a:prstTxWarp prst="textNoShape">
              <a:avLst/>
            </a:prstTxWarp>
          </a:bodyPr>
          <a:lstStyle/>
          <a:p>
            <a:pPr fontAlgn="base">
              <a:spcAft>
                <a:spcPct val="0"/>
              </a:spcAft>
            </a:pPr>
            <a:r>
              <a:rPr altLang="nb-NO" sz="3200">
                <a:latin typeface="Arial" panose="020B0604020202020204" pitchFamily="34" charset="0"/>
                <a:cs typeface="Arial" panose="020B0604020202020204" pitchFamily="34" charset="0"/>
              </a:rPr>
              <a:t>Sosiale ulikheter i helse</a:t>
            </a:r>
          </a:p>
          <a:p>
            <a:pPr fontAlgn="base">
              <a:spcAft>
                <a:spcPct val="0"/>
              </a:spcAft>
            </a:pPr>
            <a:r>
              <a:rPr altLang="nb-NO" sz="3200">
                <a:latin typeface="Arial" panose="020B0604020202020204" pitchFamily="34" charset="0"/>
                <a:cs typeface="Arial" panose="020B0604020202020204" pitchFamily="34" charset="0"/>
              </a:rPr>
              <a:t>Fattigdommens konsekvenser</a:t>
            </a:r>
          </a:p>
        </p:txBody>
      </p:sp>
      <p:sp>
        <p:nvSpPr>
          <p:cNvPr id="8" name="Rektangel 7"/>
          <p:cNvSpPr/>
          <p:nvPr/>
        </p:nvSpPr>
        <p:spPr>
          <a:xfrm>
            <a:off x="6927850" y="1463676"/>
            <a:ext cx="3348038" cy="10779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Arial"/>
                <a:ea typeface="+mn-ea"/>
                <a:cs typeface="Arial"/>
              </a:rPr>
              <a:t>Barn som vokser opp i familier med lav inntekt har større sjanse enn andre barn for å ha en del levekårsulemper</a:t>
            </a:r>
            <a:endParaRPr kumimoji="0" lang="nb-NO"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64517" name="Rektangel 8"/>
          <p:cNvSpPr>
            <a:spLocks noChangeArrowheads="1"/>
          </p:cNvSpPr>
          <p:nvPr/>
        </p:nvSpPr>
        <p:spPr bwMode="auto">
          <a:xfrm>
            <a:off x="2052638" y="146367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Andelen barnefamilier med lav inntekt som eier egen bolig er bare litt lavere enn når vi ser på alle barnefamilier samlet, men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 bor trangere og</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har en tendens til å være mer utsatt for fukt og råte</a:t>
            </a:r>
          </a:p>
        </p:txBody>
      </p:sp>
      <p:sp>
        <p:nvSpPr>
          <p:cNvPr id="10" name="Rektangel 9"/>
          <p:cNvSpPr/>
          <p:nvPr/>
        </p:nvSpPr>
        <p:spPr>
          <a:xfrm>
            <a:off x="7464426" y="2830513"/>
            <a:ext cx="2886075" cy="181610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dirty="0">
                <a:ln>
                  <a:noFill/>
                </a:ln>
                <a:solidFill>
                  <a:srgbClr val="9BB8D3">
                    <a:lumMod val="50000"/>
                  </a:srgbClr>
                </a:solidFill>
                <a:effectLst/>
                <a:uLnTx/>
                <a:uFillTx/>
                <a:latin typeface="Arial" panose="020B0604020202020204" pitchFamily="34" charset="0"/>
                <a:ea typeface="+mn-ea"/>
                <a:cs typeface="Arial" panose="020B0604020202020204" pitchFamily="34" charset="0"/>
              </a:rPr>
              <a:t>Når man tenker på fattigdom tenker man på fattige barn i Afrika. Man glemmer at det skjer her hjemme også. Vi har jo stort sett klær, mat og hus. Det er jo bra, men det er jo ikke sikkert man har det så bra likevel.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dirty="0">
                <a:ln>
                  <a:noFill/>
                </a:ln>
                <a:solidFill>
                  <a:srgbClr val="9BB8D3">
                    <a:lumMod val="50000"/>
                  </a:srgbClr>
                </a:solidFill>
                <a:effectLst/>
                <a:uLnTx/>
                <a:uFillTx/>
                <a:latin typeface="Arial" panose="020B0604020202020204" pitchFamily="34" charset="0"/>
                <a:ea typeface="+mn-ea"/>
                <a:cs typeface="Arial" panose="020B0604020202020204" pitchFamily="34" charset="0"/>
              </a:rPr>
              <a:t>Jente 15 år.</a:t>
            </a:r>
          </a:p>
        </p:txBody>
      </p:sp>
      <p:sp>
        <p:nvSpPr>
          <p:cNvPr id="11" name="Rektangel 10"/>
          <p:cNvSpPr/>
          <p:nvPr/>
        </p:nvSpPr>
        <p:spPr>
          <a:xfrm>
            <a:off x="2052638" y="4078289"/>
            <a:ext cx="4572000" cy="230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Arial"/>
              </a:rPr>
              <a:t>Bolig for Velferd er eksplisitt nevnt i barnefattigdomsstrategien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b-NO" sz="1800" b="0" i="0" u="none" strike="noStrike" kern="1200" cap="none" spc="0" normalizeH="0" baseline="0" noProof="0" dirty="0">
                <a:ln>
                  <a:noFill/>
                </a:ln>
                <a:solidFill>
                  <a:prstClr val="white"/>
                </a:solidFill>
                <a:effectLst/>
                <a:uLnTx/>
                <a:uFillTx/>
                <a:latin typeface="Arial"/>
                <a:ea typeface="+mn-ea"/>
                <a:cs typeface="Arial"/>
              </a:rPr>
              <a:t>Økt ramme for tilskudd til utleieboliger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b-NO" sz="1800" b="0" i="0" u="none" strike="noStrike" kern="1200" cap="none" spc="0" normalizeH="0" baseline="0" noProof="0" dirty="0">
                <a:ln>
                  <a:noFill/>
                </a:ln>
                <a:solidFill>
                  <a:prstClr val="white"/>
                </a:solidFill>
                <a:effectLst/>
                <a:uLnTx/>
                <a:uFillTx/>
                <a:latin typeface="Arial"/>
                <a:ea typeface="+mn-ea"/>
                <a:cs typeface="Arial"/>
              </a:rPr>
              <a:t>Bostøtte til barnefamilier og andre </a:t>
            </a:r>
            <a:r>
              <a:rPr kumimoji="0" lang="nb-NO" sz="1800" b="0" i="0" u="none" strike="noStrike" kern="1200" cap="none" spc="0" normalizeH="0" baseline="0" noProof="0" dirty="0" err="1">
                <a:ln>
                  <a:noFill/>
                </a:ln>
                <a:solidFill>
                  <a:prstClr val="white"/>
                </a:solidFill>
                <a:effectLst/>
                <a:uLnTx/>
                <a:uFillTx/>
                <a:latin typeface="Arial"/>
                <a:ea typeface="+mn-ea"/>
                <a:cs typeface="Arial"/>
              </a:rPr>
              <a:t>flerpersonshusholdninger</a:t>
            </a:r>
            <a:endParaRPr kumimoji="0" lang="nb-NO" sz="18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a:ea typeface="+mn-ea"/>
                <a:cs typeface="Arial"/>
              </a:rPr>
              <a:t>Tiltakene følges opp av Husbanken</a:t>
            </a:r>
          </a:p>
        </p:txBody>
      </p:sp>
      <p:sp>
        <p:nvSpPr>
          <p:cNvPr id="64520" name="Plassholder for innhold 2"/>
          <p:cNvSpPr>
            <a:spLocks noGrp="1"/>
          </p:cNvSpPr>
          <p:nvPr>
            <p:ph idx="4294967295"/>
          </p:nvPr>
        </p:nvSpPr>
        <p:spPr bwMode="auto">
          <a:xfrm>
            <a:off x="2003426" y="3333751"/>
            <a:ext cx="7083425" cy="809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nb-NO" altLang="nb-NO" sz="2000" b="1" i="1"/>
              <a:t>FLERE MED DÅRLIG HELSE BLANT FATTIGE</a:t>
            </a:r>
          </a:p>
        </p:txBody>
      </p:sp>
    </p:spTree>
    <p:extLst>
      <p:ext uri="{BB962C8B-B14F-4D97-AF65-F5344CB8AC3E}">
        <p14:creationId xmlns:p14="http://schemas.microsoft.com/office/powerpoint/2010/main" val="33555245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5_MAL_VEI">
  <a:themeElements>
    <a:clrScheme name="Husbanken NY">
      <a:dk1>
        <a:sysClr val="windowText" lastClr="000000"/>
      </a:dk1>
      <a:lt1>
        <a:sysClr val="window" lastClr="FFFFFF"/>
      </a:lt1>
      <a:dk2>
        <a:srgbClr val="5B6770"/>
      </a:dk2>
      <a:lt2>
        <a:srgbClr val="6CC24A"/>
      </a:lt2>
      <a:accent1>
        <a:srgbClr val="A2AAAD"/>
      </a:accent1>
      <a:accent2>
        <a:srgbClr val="9BB8D3"/>
      </a:accent2>
      <a:accent3>
        <a:srgbClr val="B8CCEA"/>
      </a:accent3>
      <a:accent4>
        <a:srgbClr val="0067A0"/>
      </a:accent4>
      <a:accent5>
        <a:srgbClr val="A69F88"/>
      </a:accent5>
      <a:accent6>
        <a:srgbClr val="BBC592"/>
      </a:accent6>
      <a:hlink>
        <a:srgbClr val="949300"/>
      </a:hlink>
      <a:folHlink>
        <a:srgbClr val="FE50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Husbanken farger">
      <a:dk1>
        <a:sysClr val="windowText" lastClr="000000"/>
      </a:dk1>
      <a:lt1>
        <a:sysClr val="window" lastClr="FFFFFF"/>
      </a:lt1>
      <a:dk2>
        <a:srgbClr val="666666"/>
      </a:dk2>
      <a:lt2>
        <a:srgbClr val="D2D2D2"/>
      </a:lt2>
      <a:accent1>
        <a:srgbClr val="4E6172"/>
      </a:accent1>
      <a:accent2>
        <a:srgbClr val="A9A28D"/>
      </a:accent2>
      <a:accent3>
        <a:srgbClr val="B8C392"/>
      </a:accent3>
      <a:accent4>
        <a:srgbClr val="97B1D0"/>
      </a:accent4>
      <a:accent5>
        <a:srgbClr val="B1C5EA"/>
      </a:accent5>
      <a:accent6>
        <a:srgbClr val="FF7200"/>
      </a:accent6>
      <a:hlink>
        <a:srgbClr val="17BBFD"/>
      </a:hlink>
      <a:folHlink>
        <a:srgbClr val="AFAF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L_VEI">
  <a:themeElements>
    <a:clrScheme name="Husbanken NY">
      <a:dk1>
        <a:sysClr val="windowText" lastClr="000000"/>
      </a:dk1>
      <a:lt1>
        <a:sysClr val="window" lastClr="FFFFFF"/>
      </a:lt1>
      <a:dk2>
        <a:srgbClr val="5B6770"/>
      </a:dk2>
      <a:lt2>
        <a:srgbClr val="6CC24A"/>
      </a:lt2>
      <a:accent1>
        <a:srgbClr val="A2AAAD"/>
      </a:accent1>
      <a:accent2>
        <a:srgbClr val="9BB8D3"/>
      </a:accent2>
      <a:accent3>
        <a:srgbClr val="B8CCEA"/>
      </a:accent3>
      <a:accent4>
        <a:srgbClr val="0067A0"/>
      </a:accent4>
      <a:accent5>
        <a:srgbClr val="A69F88"/>
      </a:accent5>
      <a:accent6>
        <a:srgbClr val="BBC592"/>
      </a:accent6>
      <a:hlink>
        <a:srgbClr val="949300"/>
      </a:hlink>
      <a:folHlink>
        <a:srgbClr val="FE50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L_VEI">
  <a:themeElements>
    <a:clrScheme name="Husbanken NY">
      <a:dk1>
        <a:sysClr val="windowText" lastClr="000000"/>
      </a:dk1>
      <a:lt1>
        <a:sysClr val="window" lastClr="FFFFFF"/>
      </a:lt1>
      <a:dk2>
        <a:srgbClr val="5B6770"/>
      </a:dk2>
      <a:lt2>
        <a:srgbClr val="6CC24A"/>
      </a:lt2>
      <a:accent1>
        <a:srgbClr val="A2AAAD"/>
      </a:accent1>
      <a:accent2>
        <a:srgbClr val="9BB8D3"/>
      </a:accent2>
      <a:accent3>
        <a:srgbClr val="B8CCEA"/>
      </a:accent3>
      <a:accent4>
        <a:srgbClr val="0067A0"/>
      </a:accent4>
      <a:accent5>
        <a:srgbClr val="A69F88"/>
      </a:accent5>
      <a:accent6>
        <a:srgbClr val="BBC592"/>
      </a:accent6>
      <a:hlink>
        <a:srgbClr val="949300"/>
      </a:hlink>
      <a:folHlink>
        <a:srgbClr val="FE50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L_VEI">
  <a:themeElements>
    <a:clrScheme name="Husbanken NY">
      <a:dk1>
        <a:sysClr val="windowText" lastClr="000000"/>
      </a:dk1>
      <a:lt1>
        <a:sysClr val="window" lastClr="FFFFFF"/>
      </a:lt1>
      <a:dk2>
        <a:srgbClr val="5B6770"/>
      </a:dk2>
      <a:lt2>
        <a:srgbClr val="6CC24A"/>
      </a:lt2>
      <a:accent1>
        <a:srgbClr val="A2AAAD"/>
      </a:accent1>
      <a:accent2>
        <a:srgbClr val="9BB8D3"/>
      </a:accent2>
      <a:accent3>
        <a:srgbClr val="B8CCEA"/>
      </a:accent3>
      <a:accent4>
        <a:srgbClr val="0067A0"/>
      </a:accent4>
      <a:accent5>
        <a:srgbClr val="A69F88"/>
      </a:accent5>
      <a:accent6>
        <a:srgbClr val="BBC592"/>
      </a:accent6>
      <a:hlink>
        <a:srgbClr val="949300"/>
      </a:hlink>
      <a:folHlink>
        <a:srgbClr val="FE50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792D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MAL_VEI">
  <a:themeElements>
    <a:clrScheme name="Husbanken">
      <a:dk1>
        <a:srgbClr val="2B4554"/>
      </a:dk1>
      <a:lt1>
        <a:sysClr val="window" lastClr="FFFFFF"/>
      </a:lt1>
      <a:dk2>
        <a:srgbClr val="5B6770"/>
      </a:dk2>
      <a:lt2>
        <a:srgbClr val="82B55D"/>
      </a:lt2>
      <a:accent1>
        <a:srgbClr val="9FA7AB"/>
      </a:accent1>
      <a:accent2>
        <a:srgbClr val="B8CCEA"/>
      </a:accent2>
      <a:accent3>
        <a:srgbClr val="DBE5F4"/>
      </a:accent3>
      <a:accent4>
        <a:srgbClr val="F47920"/>
      </a:accent4>
      <a:accent5>
        <a:srgbClr val="A49A85"/>
      </a:accent5>
      <a:accent6>
        <a:srgbClr val="C1DAAE"/>
      </a:accent6>
      <a:hlink>
        <a:srgbClr val="007BBE"/>
      </a:hlink>
      <a:folHlink>
        <a:srgbClr val="660099"/>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usbanken-16-9_design-endring3 – Kopi.potx" id="{D6F5B134-F3DF-4AD8-AE7D-67D3F1876A44}" vid="{845D071E-3DB3-41CF-BD17-2E014F3D7F88}"/>
    </a:ext>
  </a:extLst>
</a:theme>
</file>

<file path=ppt/theme/theme8.xml><?xml version="1.0" encoding="utf-8"?>
<a:theme xmlns:a="http://schemas.openxmlformats.org/drawingml/2006/main" name="2013 HB - Hovedmal_Lys bakgrunn_vei som svinger seg">
  <a:themeElements>
    <a:clrScheme name="Husbanken">
      <a:dk1>
        <a:sysClr val="windowText" lastClr="000000"/>
      </a:dk1>
      <a:lt1>
        <a:sysClr val="window" lastClr="FFFFFF"/>
      </a:lt1>
      <a:dk2>
        <a:srgbClr val="51626F"/>
      </a:dk2>
      <a:lt2>
        <a:srgbClr val="61C250"/>
      </a:lt2>
      <a:accent1>
        <a:srgbClr val="8996A0"/>
      </a:accent1>
      <a:accent2>
        <a:srgbClr val="93B1CC"/>
      </a:accent2>
      <a:accent3>
        <a:srgbClr val="B3C8E6"/>
      </a:accent3>
      <a:accent4>
        <a:srgbClr val="008CB4"/>
      </a:accent4>
      <a:accent5>
        <a:srgbClr val="AAA38E"/>
      </a:accent5>
      <a:accent6>
        <a:srgbClr val="BAC696"/>
      </a:accent6>
      <a:hlink>
        <a:srgbClr val="A7AF00"/>
      </a:hlink>
      <a:folHlink>
        <a:srgbClr val="FF6E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2856</TotalTime>
  <Words>4104</Words>
  <Application>Microsoft Office PowerPoint</Application>
  <PresentationFormat>Widescreen</PresentationFormat>
  <Paragraphs>552</Paragraphs>
  <Slides>47</Slides>
  <Notes>47</Notes>
  <HiddenSlides>0</HiddenSlides>
  <MMClips>0</MMClips>
  <ScaleCrop>false</ScaleCrop>
  <HeadingPairs>
    <vt:vector size="6" baseType="variant">
      <vt:variant>
        <vt:lpstr>Brukte skrifter</vt:lpstr>
      </vt:variant>
      <vt:variant>
        <vt:i4>8</vt:i4>
      </vt:variant>
      <vt:variant>
        <vt:lpstr>Tema</vt:lpstr>
      </vt:variant>
      <vt:variant>
        <vt:i4>8</vt:i4>
      </vt:variant>
      <vt:variant>
        <vt:lpstr>Lysbildetitler</vt:lpstr>
      </vt:variant>
      <vt:variant>
        <vt:i4>47</vt:i4>
      </vt:variant>
    </vt:vector>
  </HeadingPairs>
  <TitlesOfParts>
    <vt:vector size="63" baseType="lpstr">
      <vt:lpstr>ＭＳ Ｐゴシック</vt:lpstr>
      <vt:lpstr>Adobe Caslon Pro</vt:lpstr>
      <vt:lpstr>Arial</vt:lpstr>
      <vt:lpstr>Calibri</vt:lpstr>
      <vt:lpstr>Open Sans Light</vt:lpstr>
      <vt:lpstr>Osaka</vt:lpstr>
      <vt:lpstr>Times New Roman</vt:lpstr>
      <vt:lpstr>Wingdings</vt:lpstr>
      <vt:lpstr>5_MAL_VEI</vt:lpstr>
      <vt:lpstr>Office-tema</vt:lpstr>
      <vt:lpstr>1_MAL_VEI</vt:lpstr>
      <vt:lpstr>2_MAL_VEI</vt:lpstr>
      <vt:lpstr>MAL_VEI</vt:lpstr>
      <vt:lpstr>Office Theme</vt:lpstr>
      <vt:lpstr>3_MAL_VEI</vt:lpstr>
      <vt:lpstr>2013 HB - Hovedmal_Lys bakgrunn_vei som svinger seg</vt:lpstr>
      <vt:lpstr>Boligkonferanse 2018 -  Åpen møteplass for utbyggere, kunder og brukere</vt:lpstr>
      <vt:lpstr>Dette er Husbanken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Å planlegge godt i kommunene</vt:lpstr>
      <vt:lpstr>Boligpolitikk og boligmarked</vt:lpstr>
      <vt:lpstr>Boliger for alle i gode bomiljø</vt:lpstr>
      <vt:lpstr>Morgensdagens generasjonssamfunn</vt:lpstr>
      <vt:lpstr> Hvilken rolle vil kommunen ta? </vt:lpstr>
      <vt:lpstr>PowerPoint-presentasjon</vt:lpstr>
      <vt:lpstr>PowerPoint-presentasjon</vt:lpstr>
      <vt:lpstr>Krav i forskrift og retningslinje</vt:lpstr>
      <vt:lpstr>Ikke bare nybygg: grunnlån til oppgradering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Individuell tilnærming leie til eie –  ulike behov – ulike løsninger</vt:lpstr>
      <vt:lpstr>Overordnet målsetting:</vt:lpstr>
      <vt:lpstr>EIE FØRST</vt:lpstr>
      <vt:lpstr>EIE FØRST</vt:lpstr>
      <vt:lpstr>EIE FØRST</vt:lpstr>
      <vt:lpstr>EIE FØRST</vt:lpstr>
      <vt:lpstr>EIE FØRST</vt:lpstr>
      <vt:lpstr>Eie først</vt:lpstr>
      <vt:lpstr>PowerPoint-presentasjon</vt:lpstr>
      <vt:lpstr>PowerPoint-presentasjon</vt:lpstr>
      <vt:lpstr>PowerPoint-presentasjon</vt:lpstr>
      <vt:lpstr>PowerPoint-presentasjon</vt:lpstr>
      <vt:lpstr>PowerPoint-presentasjon</vt:lpstr>
      <vt:lpstr>E-søknad grunnlån</vt:lpstr>
      <vt:lpstr>PowerPoint-presentasjon</vt:lpstr>
      <vt:lpstr>PowerPoint-presentasjon</vt:lpstr>
      <vt:lpstr>PowerPoint-presentasjon</vt:lpstr>
    </vt:vector>
  </TitlesOfParts>
  <Company>Husbanken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Karin Lindgård</dc:creator>
  <cp:lastModifiedBy>Hans Tveitereid</cp:lastModifiedBy>
  <cp:revision>73</cp:revision>
  <cp:lastPrinted>2018-04-05T08:43:31Z</cp:lastPrinted>
  <dcterms:created xsi:type="dcterms:W3CDTF">2015-04-07T09:15:00Z</dcterms:created>
  <dcterms:modified xsi:type="dcterms:W3CDTF">2018-06-11T10:43:41Z</dcterms:modified>
</cp:coreProperties>
</file>