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notesMasterIdLst>
    <p:notesMasterId r:id="rId6"/>
  </p:notesMasterIdLst>
  <p:sldIdLst>
    <p:sldId id="256" r:id="rId2"/>
    <p:sldId id="273" r:id="rId3"/>
    <p:sldId id="275" r:id="rId4"/>
    <p:sldId id="261" r:id="rId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3F1EAB1-7E34-44BF-AE3F-6F29D953BF84}">
          <p14:sldIdLst>
            <p14:sldId id="256"/>
            <p14:sldId id="273"/>
            <p14:sldId id="275"/>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4" autoAdjust="0"/>
    <p:restoredTop sz="86051" autoAdjust="0"/>
  </p:normalViewPr>
  <p:slideViewPr>
    <p:cSldViewPr snapToGrid="0">
      <p:cViewPr varScale="1">
        <p:scale>
          <a:sx n="98" d="100"/>
          <a:sy n="98" d="100"/>
        </p:scale>
        <p:origin x="10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6B24120-510F-4764-BEBF-2C0AAD2D1C3B}" type="datetimeFigureOut">
              <a:rPr lang="nb-NO" smtClean="0"/>
              <a:t>05.04.2018</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AF57229-24E7-4B71-BB22-7C023B9638C8}" type="slidenum">
              <a:rPr lang="nb-NO" smtClean="0"/>
              <a:t>‹#›</a:t>
            </a:fld>
            <a:endParaRPr lang="nb-NO"/>
          </a:p>
        </p:txBody>
      </p:sp>
    </p:spTree>
    <p:extLst>
      <p:ext uri="{BB962C8B-B14F-4D97-AF65-F5344CB8AC3E}">
        <p14:creationId xmlns:p14="http://schemas.microsoft.com/office/powerpoint/2010/main" val="340200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1AF57229-24E7-4B71-BB22-7C023B9638C8}" type="slidenum">
              <a:rPr lang="nb-NO" smtClean="0"/>
              <a:t>1</a:t>
            </a:fld>
            <a:endParaRPr lang="nb-NO"/>
          </a:p>
        </p:txBody>
      </p:sp>
    </p:spTree>
    <p:extLst>
      <p:ext uri="{BB962C8B-B14F-4D97-AF65-F5344CB8AC3E}">
        <p14:creationId xmlns:p14="http://schemas.microsoft.com/office/powerpoint/2010/main" val="196480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b-NO"/>
              <a:t>Klikk for å redigere tittelstil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8117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7509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6493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6655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6770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Klikk for å redigere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4363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28575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b-NO"/>
              <a:t>Klikk for å redigere tittelstil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070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375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584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1993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6996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192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17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b-NO"/>
              <a:t>Klikk for å redigere tittelstil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42A54C80-263E-416B-A8E0-580EDEADCBDC}" type="datetimeFigureOut">
              <a:rPr lang="en-US" smtClean="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45760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ikonet for å legge til et bilde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smtClean="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3630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435062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facebook.com/pg/GrimstadNaeringsforening/posts/?ref=page_internal"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Undertittel 2"/>
          <p:cNvSpPr>
            <a:spLocks noGrp="1"/>
          </p:cNvSpPr>
          <p:nvPr>
            <p:ph type="subTitle" idx="1"/>
          </p:nvPr>
        </p:nvSpPr>
        <p:spPr>
          <a:xfrm>
            <a:off x="1250411" y="2176339"/>
            <a:ext cx="2041125" cy="346479"/>
          </a:xfrm>
        </p:spPr>
        <p:txBody>
          <a:bodyPr>
            <a:normAutofit lnSpcReduction="10000"/>
          </a:bodyPr>
          <a:lstStyle/>
          <a:p>
            <a:pPr algn="ctr"/>
            <a:r>
              <a:rPr lang="nb-NO" dirty="0"/>
              <a:t>Boligkonferansen </a:t>
            </a:r>
          </a:p>
        </p:txBody>
      </p:sp>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599" y="564688"/>
            <a:ext cx="2190750" cy="1485900"/>
          </a:xfrm>
          <a:prstGeom prst="rect">
            <a:avLst/>
          </a:prstGeom>
        </p:spPr>
      </p:pic>
      <p:pic>
        <p:nvPicPr>
          <p:cNvPr id="5" name="Bilde 4"/>
          <p:cNvPicPr>
            <a:picLocks noChangeAspect="1"/>
          </p:cNvPicPr>
          <p:nvPr/>
        </p:nvPicPr>
        <p:blipFill>
          <a:blip r:embed="rId4"/>
          <a:stretch>
            <a:fillRect/>
          </a:stretch>
        </p:blipFill>
        <p:spPr>
          <a:xfrm>
            <a:off x="365760" y="5386647"/>
            <a:ext cx="8661862" cy="1296786"/>
          </a:xfrm>
          <a:prstGeom prst="rect">
            <a:avLst/>
          </a:prstGeom>
        </p:spPr>
      </p:pic>
      <p:sp>
        <p:nvSpPr>
          <p:cNvPr id="8" name="Rectangle 3"/>
          <p:cNvSpPr>
            <a:spLocks noChangeArrowheads="1"/>
          </p:cNvSpPr>
          <p:nvPr/>
        </p:nvSpPr>
        <p:spPr bwMode="auto">
          <a:xfrm>
            <a:off x="677863" y="3414326"/>
            <a:ext cx="43332" cy="276999"/>
          </a:xfrm>
          <a:prstGeom prst="rect">
            <a:avLst/>
          </a:prstGeom>
          <a:solidFill>
            <a:srgbClr val="E9EB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42849"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800" b="0" i="0" u="none" strike="noStrike" cap="none" normalizeH="0" baseline="0" dirty="0">
              <a:ln>
                <a:noFill/>
              </a:ln>
              <a:solidFill>
                <a:schemeClr val="tx1"/>
              </a:solidFill>
              <a:effectLst/>
              <a:latin typeface="Arial" panose="020B0604020202020204" pitchFamily="34" charset="0"/>
            </a:endParaRPr>
          </a:p>
        </p:txBody>
      </p:sp>
      <p:sp>
        <p:nvSpPr>
          <p:cNvPr id="9" name="Rectangle 4">
            <a:hlinkClick r:id="rId5"/>
          </p:cNvPr>
          <p:cNvSpPr>
            <a:spLocks noChangeArrowheads="1"/>
          </p:cNvSpPr>
          <p:nvPr/>
        </p:nvSpPr>
        <p:spPr bwMode="auto">
          <a:xfrm rot="11444571">
            <a:off x="1466807" y="3296682"/>
            <a:ext cx="43332" cy="461665"/>
          </a:xfrm>
          <a:prstGeom prst="rect">
            <a:avLst/>
          </a:prstGeom>
          <a:solidFill>
            <a:srgbClr val="E9EB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42849"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3000" b="0" i="0" u="sng" strike="noStrike" cap="none" normalizeH="0" baseline="0" dirty="0">
              <a:ln>
                <a:noFill/>
              </a:ln>
              <a:solidFill>
                <a:srgbClr val="FFFFFF"/>
              </a:solidFill>
              <a:effectLst/>
              <a:latin typeface="Helvetica" panose="020B0604020202020204" pitchFamily="34" charset="0"/>
            </a:endParaRPr>
          </a:p>
        </p:txBody>
      </p:sp>
      <p:pic>
        <p:nvPicPr>
          <p:cNvPr id="2080" name="Picture 32" descr="https://scontent-ams3-1.xx.fbcdn.net/v/t1.0-1/p32x32/14729403_1072746186179336_750970316181376989_n.png?oh=3c3240100f7e17a0094fc32faf30a7c3&amp;oe=5A733C3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0725" y="-13654088"/>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47" name="AutoShape 67"/>
          <p:cNvSpPr>
            <a:spLocks noChangeAspect="1" noChangeArrowheads="1"/>
          </p:cNvSpPr>
          <p:nvPr/>
        </p:nvSpPr>
        <p:spPr bwMode="auto">
          <a:xfrm>
            <a:off x="12431713" y="138303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2116" name="Picture 68" descr="https://scontent-ams3-1.xx.fbcdn.net/v/t1.0-1/p32x32/14729403_1072746186179336_750970316181376989_n.png?oh=3c3240100f7e17a0094fc32faf30a7c3&amp;oe=5A733C3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0725" y="14119225"/>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48" name="Tittel 47"/>
          <p:cNvSpPr>
            <a:spLocks noGrp="1"/>
          </p:cNvSpPr>
          <p:nvPr>
            <p:ph type="ctrTitle"/>
          </p:nvPr>
        </p:nvSpPr>
        <p:spPr>
          <a:xfrm>
            <a:off x="2005831" y="2501398"/>
            <a:ext cx="7766936" cy="1646302"/>
          </a:xfrm>
        </p:spPr>
        <p:txBody>
          <a:bodyPr/>
          <a:lstStyle/>
          <a:p>
            <a:r>
              <a:rPr lang="nb-NO" sz="2800" dirty="0">
                <a:solidFill>
                  <a:schemeClr val="accent2">
                    <a:lumMod val="50000"/>
                  </a:schemeClr>
                </a:solidFill>
              </a:rPr>
              <a:t>Ressursgruppe for bygg, anlegg &amp; eiendom 05.04.2018 </a:t>
            </a:r>
          </a:p>
        </p:txBody>
      </p:sp>
    </p:spTree>
    <p:extLst>
      <p:ext uri="{BB962C8B-B14F-4D97-AF65-F5344CB8AC3E}">
        <p14:creationId xmlns:p14="http://schemas.microsoft.com/office/powerpoint/2010/main" val="424050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77334" y="224852"/>
            <a:ext cx="8596668" cy="1705548"/>
          </a:xfrm>
        </p:spPr>
        <p:txBody>
          <a:bodyPr>
            <a:normAutofit fontScale="90000"/>
          </a:bodyPr>
          <a:lstStyle/>
          <a:p>
            <a:pPr fontAlgn="t"/>
            <a:br>
              <a:rPr lang="nb-NO" sz="2000" dirty="0">
                <a:solidFill>
                  <a:schemeClr val="accent2">
                    <a:lumMod val="50000"/>
                  </a:schemeClr>
                </a:solidFill>
              </a:rPr>
            </a:br>
            <a:r>
              <a:rPr lang="nb-NO" sz="2700" u="sng" dirty="0">
                <a:solidFill>
                  <a:schemeClr val="accent2">
                    <a:lumMod val="50000"/>
                  </a:schemeClr>
                </a:solidFill>
              </a:rPr>
              <a:t>Presentasjon:</a:t>
            </a:r>
            <a:br>
              <a:rPr lang="nb-NO" sz="900" u="sng" dirty="0">
                <a:solidFill>
                  <a:schemeClr val="accent2">
                    <a:lumMod val="50000"/>
                  </a:schemeClr>
                </a:solidFill>
              </a:rPr>
            </a:br>
            <a:br>
              <a:rPr lang="nb-NO" sz="900" u="sng" dirty="0">
                <a:solidFill>
                  <a:schemeClr val="accent2">
                    <a:lumMod val="50000"/>
                  </a:schemeClr>
                </a:solidFill>
              </a:rPr>
            </a:br>
            <a:r>
              <a:rPr lang="nb-NO" sz="1800" dirty="0">
                <a:solidFill>
                  <a:schemeClr val="accent2">
                    <a:lumMod val="50000"/>
                  </a:schemeClr>
                </a:solidFill>
              </a:rPr>
              <a:t>Svein Erik Tomstad</a:t>
            </a:r>
            <a:br>
              <a:rPr lang="nb-NO" sz="1800" dirty="0">
                <a:solidFill>
                  <a:schemeClr val="accent2">
                    <a:lumMod val="50000"/>
                  </a:schemeClr>
                </a:solidFill>
              </a:rPr>
            </a:br>
            <a:r>
              <a:rPr lang="nb-NO" sz="1800" dirty="0">
                <a:solidFill>
                  <a:schemeClr val="accent2">
                    <a:lumMod val="50000"/>
                  </a:schemeClr>
                </a:solidFill>
              </a:rPr>
              <a:t>Kjell Jensen</a:t>
            </a:r>
            <a:br>
              <a:rPr lang="nb-NO" sz="1800" dirty="0">
                <a:solidFill>
                  <a:schemeClr val="accent2">
                    <a:lumMod val="50000"/>
                  </a:schemeClr>
                </a:solidFill>
              </a:rPr>
            </a:br>
            <a:r>
              <a:rPr lang="nb-NO" sz="1800" dirty="0">
                <a:solidFill>
                  <a:schemeClr val="accent2">
                    <a:lumMod val="50000"/>
                  </a:schemeClr>
                </a:solidFill>
              </a:rPr>
              <a:t>Robert Ruud</a:t>
            </a:r>
            <a:br>
              <a:rPr lang="nb-NO" sz="1800" dirty="0">
                <a:solidFill>
                  <a:schemeClr val="accent2">
                    <a:lumMod val="50000"/>
                  </a:schemeClr>
                </a:solidFill>
              </a:rPr>
            </a:br>
            <a:r>
              <a:rPr lang="nb-NO" sz="1800" dirty="0">
                <a:solidFill>
                  <a:schemeClr val="accent2">
                    <a:lumMod val="50000"/>
                  </a:schemeClr>
                </a:solidFill>
              </a:rPr>
              <a:t>Per Gunnar Topland</a:t>
            </a:r>
            <a:br>
              <a:rPr lang="nb-NO" sz="1800" dirty="0">
                <a:solidFill>
                  <a:schemeClr val="accent2">
                    <a:lumMod val="50000"/>
                  </a:schemeClr>
                </a:solidFill>
              </a:rPr>
            </a:br>
            <a:r>
              <a:rPr lang="nb-NO" sz="1800" dirty="0">
                <a:solidFill>
                  <a:schemeClr val="accent2">
                    <a:lumMod val="50000"/>
                  </a:schemeClr>
                </a:solidFill>
              </a:rPr>
              <a:t>Trond Møretrø</a:t>
            </a:r>
            <a:br>
              <a:rPr lang="nb-NO" sz="1800" dirty="0">
                <a:solidFill>
                  <a:schemeClr val="accent2">
                    <a:lumMod val="50000"/>
                  </a:schemeClr>
                </a:solidFill>
              </a:rPr>
            </a:br>
            <a:r>
              <a:rPr lang="nb-NO" sz="1800" dirty="0">
                <a:solidFill>
                  <a:schemeClr val="accent2">
                    <a:lumMod val="50000"/>
                  </a:schemeClr>
                </a:solidFill>
              </a:rPr>
              <a:t>Ole Bjørn Lindland</a:t>
            </a:r>
            <a:br>
              <a:rPr lang="nb-NO" sz="1800" dirty="0">
                <a:solidFill>
                  <a:schemeClr val="accent2">
                    <a:lumMod val="50000"/>
                  </a:schemeClr>
                </a:solidFill>
              </a:rPr>
            </a:br>
            <a:r>
              <a:rPr lang="nb-NO" sz="1800" dirty="0">
                <a:solidFill>
                  <a:schemeClr val="accent2">
                    <a:lumMod val="50000"/>
                  </a:schemeClr>
                </a:solidFill>
              </a:rPr>
              <a:t>Bengt Michalsen</a:t>
            </a:r>
            <a:br>
              <a:rPr lang="nb-NO" sz="1800" dirty="0">
                <a:solidFill>
                  <a:schemeClr val="accent2">
                    <a:lumMod val="50000"/>
                  </a:schemeClr>
                </a:solidFill>
              </a:rPr>
            </a:br>
            <a:r>
              <a:rPr lang="nb-NO" sz="1800" dirty="0">
                <a:solidFill>
                  <a:schemeClr val="accent2">
                    <a:lumMod val="50000"/>
                  </a:schemeClr>
                </a:solidFill>
              </a:rPr>
              <a:t>Preben Jensen</a:t>
            </a:r>
            <a:br>
              <a:rPr lang="nb-NO" sz="1800" dirty="0">
                <a:solidFill>
                  <a:schemeClr val="accent2">
                    <a:lumMod val="50000"/>
                  </a:schemeClr>
                </a:solidFill>
              </a:rPr>
            </a:br>
            <a:br>
              <a:rPr lang="nb-NO" sz="1800" dirty="0">
                <a:solidFill>
                  <a:schemeClr val="accent2">
                    <a:lumMod val="50000"/>
                  </a:schemeClr>
                </a:solidFill>
              </a:rPr>
            </a:br>
            <a:r>
              <a:rPr lang="nb-NO" sz="1800" dirty="0">
                <a:solidFill>
                  <a:schemeClr val="accent2">
                    <a:lumMod val="50000"/>
                  </a:schemeClr>
                </a:solidFill>
              </a:rPr>
              <a:t>Tilrettelegger Espen Nystad </a:t>
            </a:r>
            <a:br>
              <a:rPr lang="nb-NO" sz="1800" dirty="0">
                <a:solidFill>
                  <a:schemeClr val="accent2">
                    <a:lumMod val="50000"/>
                  </a:schemeClr>
                </a:solidFill>
              </a:rPr>
            </a:br>
            <a:br>
              <a:rPr lang="nb-NO" sz="1800" dirty="0">
                <a:solidFill>
                  <a:schemeClr val="accent2">
                    <a:lumMod val="50000"/>
                  </a:schemeClr>
                </a:solidFill>
              </a:rPr>
            </a:br>
            <a:br>
              <a:rPr lang="nb-NO" sz="1800" dirty="0">
                <a:solidFill>
                  <a:schemeClr val="accent2">
                    <a:lumMod val="50000"/>
                  </a:schemeClr>
                </a:solidFill>
              </a:rPr>
            </a:br>
            <a:r>
              <a:rPr lang="nb-NO" sz="2700" u="sng" dirty="0">
                <a:solidFill>
                  <a:schemeClr val="accent2">
                    <a:lumMod val="50000"/>
                  </a:schemeClr>
                </a:solidFill>
              </a:rPr>
              <a:t>Målsetning for gruppens arbeid:</a:t>
            </a:r>
            <a:br>
              <a:rPr lang="nb-NO" sz="2700" u="sng" dirty="0">
                <a:solidFill>
                  <a:schemeClr val="accent2">
                    <a:lumMod val="50000"/>
                  </a:schemeClr>
                </a:solidFill>
              </a:rPr>
            </a:br>
            <a:br>
              <a:rPr lang="nb-NO" sz="2700" dirty="0">
                <a:solidFill>
                  <a:schemeClr val="accent2">
                    <a:lumMod val="50000"/>
                  </a:schemeClr>
                </a:solidFill>
              </a:rPr>
            </a:br>
            <a:br>
              <a:rPr lang="nb-NO" sz="2700" dirty="0">
                <a:solidFill>
                  <a:schemeClr val="accent2">
                    <a:lumMod val="50000"/>
                  </a:schemeClr>
                </a:solidFill>
              </a:rPr>
            </a:br>
            <a:endParaRPr lang="nb-NO" sz="2700" dirty="0">
              <a:solidFill>
                <a:schemeClr val="accent2">
                  <a:lumMod val="50000"/>
                </a:schemeClr>
              </a:solidFill>
            </a:endParaRPr>
          </a:p>
        </p:txBody>
      </p:sp>
      <p:pic>
        <p:nvPicPr>
          <p:cNvPr id="3" name="Bild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250" y="0"/>
            <a:ext cx="2190750" cy="1485900"/>
          </a:xfrm>
          <a:prstGeom prst="rect">
            <a:avLst/>
          </a:prstGeom>
        </p:spPr>
      </p:pic>
      <p:pic>
        <p:nvPicPr>
          <p:cNvPr id="4" name="Bilde 3"/>
          <p:cNvPicPr>
            <a:picLocks noChangeAspect="1"/>
          </p:cNvPicPr>
          <p:nvPr/>
        </p:nvPicPr>
        <p:blipFill>
          <a:blip r:embed="rId3"/>
          <a:stretch>
            <a:fillRect/>
          </a:stretch>
        </p:blipFill>
        <p:spPr>
          <a:xfrm>
            <a:off x="677334" y="5286895"/>
            <a:ext cx="8596668" cy="1280160"/>
          </a:xfrm>
          <a:prstGeom prst="rect">
            <a:avLst/>
          </a:prstGeom>
        </p:spPr>
      </p:pic>
      <p:sp>
        <p:nvSpPr>
          <p:cNvPr id="5" name="Undertittel 2">
            <a:extLst>
              <a:ext uri="{FF2B5EF4-FFF2-40B4-BE49-F238E27FC236}">
                <a16:creationId xmlns:a16="http://schemas.microsoft.com/office/drawing/2014/main" id="{6F0783DB-014C-4CF0-99AF-C9EB11B2CF8D}"/>
              </a:ext>
            </a:extLst>
          </p:cNvPr>
          <p:cNvSpPr txBox="1">
            <a:spLocks/>
          </p:cNvSpPr>
          <p:nvPr/>
        </p:nvSpPr>
        <p:spPr>
          <a:xfrm>
            <a:off x="10001250" y="1583921"/>
            <a:ext cx="2041125" cy="346479"/>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nb-NO"/>
              <a:t>Boligkonferansen </a:t>
            </a:r>
            <a:endParaRPr lang="nb-NO" dirty="0"/>
          </a:p>
        </p:txBody>
      </p:sp>
    </p:spTree>
    <p:extLst>
      <p:ext uri="{BB962C8B-B14F-4D97-AF65-F5344CB8AC3E}">
        <p14:creationId xmlns:p14="http://schemas.microsoft.com/office/powerpoint/2010/main" val="348501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77334" y="224852"/>
            <a:ext cx="8596668" cy="1705548"/>
          </a:xfrm>
        </p:spPr>
        <p:txBody>
          <a:bodyPr>
            <a:normAutofit fontScale="90000"/>
          </a:bodyPr>
          <a:lstStyle/>
          <a:p>
            <a:pPr fontAlgn="t"/>
            <a:br>
              <a:rPr lang="nb-NO" dirty="0">
                <a:solidFill>
                  <a:schemeClr val="accent1">
                    <a:lumMod val="50000"/>
                  </a:schemeClr>
                </a:solidFill>
              </a:rPr>
            </a:br>
            <a:r>
              <a:rPr lang="nb-NO" sz="2000" u="sng" dirty="0">
                <a:solidFill>
                  <a:schemeClr val="accent2">
                    <a:lumMod val="50000"/>
                  </a:schemeClr>
                </a:solidFill>
              </a:rPr>
              <a:t>Ressursgruppens utgangspunkt er definert av styret i Grimstad Næringsforening:</a:t>
            </a:r>
            <a:br>
              <a:rPr lang="nb-NO" sz="2000" u="sng" dirty="0">
                <a:solidFill>
                  <a:schemeClr val="accent2">
                    <a:lumMod val="50000"/>
                  </a:schemeClr>
                </a:solidFill>
              </a:rPr>
            </a:br>
            <a:br>
              <a:rPr lang="nb-NO" sz="2000" u="sng" dirty="0">
                <a:solidFill>
                  <a:schemeClr val="accent2">
                    <a:lumMod val="50000"/>
                  </a:schemeClr>
                </a:solidFill>
              </a:rPr>
            </a:br>
            <a:r>
              <a:rPr lang="nb-NO" sz="2000" i="1" dirty="0">
                <a:solidFill>
                  <a:schemeClr val="accent2">
                    <a:lumMod val="50000"/>
                  </a:schemeClr>
                </a:solidFill>
              </a:rPr>
              <a:t>"Vi setter nå i gang ressursgrupper for aktuelle bransjer for å samle engasjerte folk fra en bransje til å:</a:t>
            </a:r>
            <a:br>
              <a:rPr lang="nb-NO" sz="2000" dirty="0">
                <a:solidFill>
                  <a:schemeClr val="accent2">
                    <a:lumMod val="50000"/>
                  </a:schemeClr>
                </a:solidFill>
              </a:rPr>
            </a:br>
            <a:r>
              <a:rPr lang="nb-NO" sz="2000" i="1" dirty="0">
                <a:solidFill>
                  <a:schemeClr val="accent2">
                    <a:lumMod val="50000"/>
                  </a:schemeClr>
                </a:solidFill>
              </a:rPr>
              <a:t>- foreslå tiltak for denne bransjen.</a:t>
            </a:r>
            <a:br>
              <a:rPr lang="nb-NO" sz="2000" dirty="0">
                <a:solidFill>
                  <a:schemeClr val="accent2">
                    <a:lumMod val="50000"/>
                  </a:schemeClr>
                </a:solidFill>
              </a:rPr>
            </a:br>
            <a:r>
              <a:rPr lang="nb-NO" sz="2000" i="1" dirty="0">
                <a:solidFill>
                  <a:schemeClr val="accent2">
                    <a:lumMod val="50000"/>
                  </a:schemeClr>
                </a:solidFill>
              </a:rPr>
              <a:t>- bedre kunne kommunisere med Grimstad kommune innen det aktuelle fagfeltet for å skape bedre forhold for utvikling i den aktuelle næringen.«</a:t>
            </a:r>
            <a:br>
              <a:rPr lang="nb-NO" sz="2000" i="1" dirty="0">
                <a:solidFill>
                  <a:schemeClr val="accent2">
                    <a:lumMod val="50000"/>
                  </a:schemeClr>
                </a:solidFill>
              </a:rPr>
            </a:br>
            <a:br>
              <a:rPr lang="nb-NO" sz="2000" i="1" dirty="0">
                <a:solidFill>
                  <a:schemeClr val="accent2">
                    <a:lumMod val="50000"/>
                  </a:schemeClr>
                </a:solidFill>
              </a:rPr>
            </a:br>
            <a:r>
              <a:rPr lang="nb-NO" sz="2000" i="1" dirty="0">
                <a:solidFill>
                  <a:srgbClr val="FF0000"/>
                </a:solidFill>
              </a:rPr>
              <a:t>Utgangspunktet for arbeidet er å tenke helhetlig for bransjen og ikke ta opp enkeltmedlemmers saker med Grimstad kommune.</a:t>
            </a:r>
            <a:br>
              <a:rPr lang="nb-NO" sz="2000" i="1" dirty="0">
                <a:solidFill>
                  <a:srgbClr val="FF0000"/>
                </a:solidFill>
              </a:rPr>
            </a:br>
            <a:r>
              <a:rPr lang="nb-NO" sz="2000" i="1" dirty="0">
                <a:solidFill>
                  <a:srgbClr val="FF0000"/>
                </a:solidFill>
              </a:rPr>
              <a:t>Enkeltsaker er informasjonskilder internt, for på generell basis skape bedre vilkår for utvikling av næringen. Grimstad Næringsforening representerer ALLE sine medlemmer, som også noen ganger har interessekonflikter, og er i konkurransesituasjoner med hverandre. GNF kan bidra til å veilede om hvordan man går frem og hvem man bør kommunisere med. Vår rolle er ikke å føre enkeltsaker direkte. </a:t>
            </a:r>
            <a:br>
              <a:rPr lang="nb-NO" sz="2000" dirty="0">
                <a:solidFill>
                  <a:srgbClr val="FF0000"/>
                </a:solidFill>
              </a:rPr>
            </a:br>
            <a:endParaRPr lang="nb-NO" sz="2000" dirty="0">
              <a:solidFill>
                <a:srgbClr val="FF0000"/>
              </a:solidFill>
            </a:endParaRPr>
          </a:p>
        </p:txBody>
      </p:sp>
      <p:pic>
        <p:nvPicPr>
          <p:cNvPr id="3" name="Bild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250" y="0"/>
            <a:ext cx="2190750" cy="1485900"/>
          </a:xfrm>
          <a:prstGeom prst="rect">
            <a:avLst/>
          </a:prstGeom>
        </p:spPr>
      </p:pic>
      <p:pic>
        <p:nvPicPr>
          <p:cNvPr id="4" name="Bilde 3"/>
          <p:cNvPicPr>
            <a:picLocks noChangeAspect="1"/>
          </p:cNvPicPr>
          <p:nvPr/>
        </p:nvPicPr>
        <p:blipFill>
          <a:blip r:embed="rId3"/>
          <a:stretch>
            <a:fillRect/>
          </a:stretch>
        </p:blipFill>
        <p:spPr>
          <a:xfrm>
            <a:off x="677334" y="5286895"/>
            <a:ext cx="8596668" cy="1280160"/>
          </a:xfrm>
          <a:prstGeom prst="rect">
            <a:avLst/>
          </a:prstGeom>
        </p:spPr>
      </p:pic>
      <p:sp>
        <p:nvSpPr>
          <p:cNvPr id="5" name="Undertittel 2">
            <a:extLst>
              <a:ext uri="{FF2B5EF4-FFF2-40B4-BE49-F238E27FC236}">
                <a16:creationId xmlns:a16="http://schemas.microsoft.com/office/drawing/2014/main" id="{A80495A7-A832-499F-BBE1-2A26833378FB}"/>
              </a:ext>
            </a:extLst>
          </p:cNvPr>
          <p:cNvSpPr txBox="1">
            <a:spLocks/>
          </p:cNvSpPr>
          <p:nvPr/>
        </p:nvSpPr>
        <p:spPr>
          <a:xfrm>
            <a:off x="10001250" y="1485900"/>
            <a:ext cx="2041125" cy="346479"/>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nb-NO"/>
              <a:t>Boligkonferansen </a:t>
            </a:r>
            <a:endParaRPr lang="nb-NO" dirty="0"/>
          </a:p>
        </p:txBody>
      </p:sp>
    </p:spTree>
    <p:extLst>
      <p:ext uri="{BB962C8B-B14F-4D97-AF65-F5344CB8AC3E}">
        <p14:creationId xmlns:p14="http://schemas.microsoft.com/office/powerpoint/2010/main" val="84796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774611" y="580416"/>
            <a:ext cx="8596668" cy="1320800"/>
          </a:xfrm>
        </p:spPr>
        <p:txBody>
          <a:bodyPr>
            <a:normAutofit fontScale="90000"/>
          </a:bodyPr>
          <a:lstStyle/>
          <a:p>
            <a:r>
              <a:rPr lang="nb-NO" sz="2800" u="sng" dirty="0">
                <a:solidFill>
                  <a:schemeClr val="accent2">
                    <a:lumMod val="50000"/>
                  </a:schemeClr>
                </a:solidFill>
              </a:rPr>
              <a:t>Konkrete prosjekter:</a:t>
            </a:r>
            <a:br>
              <a:rPr lang="nb-NO" sz="2800" u="sng" dirty="0">
                <a:solidFill>
                  <a:schemeClr val="accent2">
                    <a:lumMod val="50000"/>
                  </a:schemeClr>
                </a:solidFill>
              </a:rPr>
            </a:br>
            <a:br>
              <a:rPr lang="nb-NO" sz="2800" u="sng" dirty="0">
                <a:solidFill>
                  <a:schemeClr val="accent2">
                    <a:lumMod val="50000"/>
                  </a:schemeClr>
                </a:solidFill>
              </a:rPr>
            </a:br>
            <a:r>
              <a:rPr lang="nb-NO" sz="2800" dirty="0">
                <a:solidFill>
                  <a:schemeClr val="accent2">
                    <a:lumMod val="50000"/>
                  </a:schemeClr>
                </a:solidFill>
              </a:rPr>
              <a:t>- Serviceerklæring for </a:t>
            </a:r>
            <a:r>
              <a:rPr lang="nb-NO" sz="2800" dirty="0">
                <a:solidFill>
                  <a:schemeClr val="accent2">
                    <a:lumMod val="50000"/>
                  </a:schemeClr>
                </a:solidFill>
                <a:effectLst>
                  <a:outerShdw blurRad="38100" dist="38100" dir="2700000" algn="tl">
                    <a:srgbClr val="000000">
                      <a:alpha val="43137"/>
                    </a:srgbClr>
                  </a:outerShdw>
                </a:effectLst>
              </a:rPr>
              <a:t>Byggesaksbehandling</a:t>
            </a:r>
            <a:br>
              <a:rPr lang="nb-NO" sz="2800" dirty="0">
                <a:solidFill>
                  <a:schemeClr val="accent2">
                    <a:lumMod val="50000"/>
                  </a:schemeClr>
                </a:solidFill>
              </a:rPr>
            </a:br>
            <a:r>
              <a:rPr lang="nb-NO" sz="2800" dirty="0">
                <a:solidFill>
                  <a:schemeClr val="accent2">
                    <a:lumMod val="50000"/>
                  </a:schemeClr>
                </a:solidFill>
              </a:rPr>
              <a:t>- Serviceerklæring for </a:t>
            </a:r>
            <a:r>
              <a:rPr lang="nb-NO" sz="2800" dirty="0">
                <a:solidFill>
                  <a:schemeClr val="accent2">
                    <a:lumMod val="50000"/>
                  </a:schemeClr>
                </a:solidFill>
                <a:effectLst>
                  <a:outerShdw blurRad="38100" dist="38100" dir="2700000" algn="tl">
                    <a:srgbClr val="000000">
                      <a:alpha val="43137"/>
                    </a:srgbClr>
                  </a:outerShdw>
                </a:effectLst>
              </a:rPr>
              <a:t>Behandling av plansaker</a:t>
            </a:r>
            <a:br>
              <a:rPr lang="nb-NO" sz="2200" dirty="0">
                <a:solidFill>
                  <a:schemeClr val="accent2">
                    <a:lumMod val="50000"/>
                  </a:schemeClr>
                </a:solidFill>
              </a:rPr>
            </a:br>
            <a:br>
              <a:rPr lang="nb-NO" sz="2200" dirty="0">
                <a:solidFill>
                  <a:schemeClr val="accent2">
                    <a:lumMod val="50000"/>
                  </a:schemeClr>
                </a:solidFill>
              </a:rPr>
            </a:br>
            <a:r>
              <a:rPr lang="nb-NO" sz="2200" u="sng" dirty="0">
                <a:solidFill>
                  <a:schemeClr val="accent2">
                    <a:lumMod val="50000"/>
                  </a:schemeClr>
                </a:solidFill>
              </a:rPr>
              <a:t>Aktuelle saker:</a:t>
            </a:r>
            <a:br>
              <a:rPr lang="nb-NO" sz="2200" dirty="0">
                <a:solidFill>
                  <a:schemeClr val="accent2">
                    <a:lumMod val="50000"/>
                  </a:schemeClr>
                </a:solidFill>
              </a:rPr>
            </a:br>
            <a:r>
              <a:rPr lang="nb-NO" sz="2200" dirty="0">
                <a:solidFill>
                  <a:schemeClr val="accent2">
                    <a:lumMod val="50000"/>
                  </a:schemeClr>
                </a:solidFill>
              </a:rPr>
              <a:t>- forbedre kartløsninger</a:t>
            </a:r>
            <a:br>
              <a:rPr lang="nb-NO" sz="2200" dirty="0">
                <a:solidFill>
                  <a:schemeClr val="accent2">
                    <a:lumMod val="50000"/>
                  </a:schemeClr>
                </a:solidFill>
              </a:rPr>
            </a:br>
            <a:r>
              <a:rPr lang="nb-NO" sz="2200" dirty="0">
                <a:solidFill>
                  <a:schemeClr val="accent2">
                    <a:lumMod val="50000"/>
                  </a:schemeClr>
                </a:solidFill>
              </a:rPr>
              <a:t>- forbedre informasjon mht nabovarsling</a:t>
            </a:r>
            <a:br>
              <a:rPr lang="nb-NO" sz="2200" dirty="0">
                <a:solidFill>
                  <a:schemeClr val="accent2">
                    <a:lumMod val="50000"/>
                  </a:schemeClr>
                </a:solidFill>
              </a:rPr>
            </a:br>
            <a:r>
              <a:rPr lang="nb-NO" sz="2200" dirty="0">
                <a:solidFill>
                  <a:schemeClr val="accent2">
                    <a:lumMod val="50000"/>
                  </a:schemeClr>
                </a:solidFill>
              </a:rPr>
              <a:t>- forenklinger / oppdateringer i eksisterende planer</a:t>
            </a:r>
            <a:br>
              <a:rPr lang="nb-NO" sz="2200" dirty="0">
                <a:solidFill>
                  <a:schemeClr val="accent2">
                    <a:lumMod val="50000"/>
                  </a:schemeClr>
                </a:solidFill>
              </a:rPr>
            </a:br>
            <a:r>
              <a:rPr lang="nb-NO" sz="2200" dirty="0">
                <a:solidFill>
                  <a:schemeClr val="accent2">
                    <a:lumMod val="50000"/>
                  </a:schemeClr>
                </a:solidFill>
              </a:rPr>
              <a:t>- </a:t>
            </a:r>
            <a:br>
              <a:rPr lang="nb-NO" sz="2200" dirty="0">
                <a:solidFill>
                  <a:schemeClr val="accent2">
                    <a:lumMod val="50000"/>
                  </a:schemeClr>
                </a:solidFill>
              </a:rPr>
            </a:br>
            <a:r>
              <a:rPr lang="nb-NO" sz="2200" dirty="0">
                <a:solidFill>
                  <a:schemeClr val="accent2">
                    <a:lumMod val="50000"/>
                  </a:schemeClr>
                </a:solidFill>
              </a:rPr>
              <a:t>- avklaring mot Husbanken</a:t>
            </a:r>
            <a:br>
              <a:rPr lang="nb-NO" sz="2200" dirty="0">
                <a:solidFill>
                  <a:schemeClr val="accent2">
                    <a:lumMod val="50000"/>
                  </a:schemeClr>
                </a:solidFill>
              </a:rPr>
            </a:br>
            <a:r>
              <a:rPr lang="nb-NO" sz="2200" dirty="0">
                <a:solidFill>
                  <a:schemeClr val="accent2">
                    <a:lumMod val="50000"/>
                  </a:schemeClr>
                </a:solidFill>
              </a:rPr>
              <a:t>- innspill fra næringen</a:t>
            </a:r>
            <a:br>
              <a:rPr lang="nb-NO" sz="2800" b="1" dirty="0">
                <a:solidFill>
                  <a:schemeClr val="accent1">
                    <a:lumMod val="50000"/>
                  </a:schemeClr>
                </a:solidFill>
              </a:rPr>
            </a:br>
            <a:br>
              <a:rPr lang="nb-NO" sz="4000" b="1" dirty="0">
                <a:solidFill>
                  <a:schemeClr val="accent1">
                    <a:lumMod val="50000"/>
                  </a:schemeClr>
                </a:solidFill>
              </a:rPr>
            </a:br>
            <a:br>
              <a:rPr lang="nb-NO" b="1" dirty="0">
                <a:solidFill>
                  <a:schemeClr val="accent1">
                    <a:lumMod val="50000"/>
                  </a:schemeClr>
                </a:solidFill>
              </a:rPr>
            </a:br>
            <a:endParaRPr lang="nb-NO" sz="2700" b="1" dirty="0">
              <a:solidFill>
                <a:schemeClr val="accent1">
                  <a:lumMod val="50000"/>
                </a:schemeClr>
              </a:solidFill>
            </a:endParaRPr>
          </a:p>
        </p:txBody>
      </p:sp>
      <p:pic>
        <p:nvPicPr>
          <p:cNvPr id="4" name="Bil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250" y="0"/>
            <a:ext cx="2190750" cy="1485900"/>
          </a:xfrm>
          <a:prstGeom prst="rect">
            <a:avLst/>
          </a:prstGeom>
        </p:spPr>
      </p:pic>
      <p:pic>
        <p:nvPicPr>
          <p:cNvPr id="5" name="Bilde 4"/>
          <p:cNvPicPr>
            <a:picLocks noChangeAspect="1"/>
          </p:cNvPicPr>
          <p:nvPr/>
        </p:nvPicPr>
        <p:blipFill>
          <a:blip r:embed="rId3"/>
          <a:stretch>
            <a:fillRect/>
          </a:stretch>
        </p:blipFill>
        <p:spPr>
          <a:xfrm>
            <a:off x="677334" y="5357922"/>
            <a:ext cx="8267161" cy="1258313"/>
          </a:xfrm>
          <a:prstGeom prst="rect">
            <a:avLst/>
          </a:prstGeom>
        </p:spPr>
      </p:pic>
      <p:sp>
        <p:nvSpPr>
          <p:cNvPr id="6" name="Undertittel 2">
            <a:extLst>
              <a:ext uri="{FF2B5EF4-FFF2-40B4-BE49-F238E27FC236}">
                <a16:creationId xmlns:a16="http://schemas.microsoft.com/office/drawing/2014/main" id="{1063CC5F-CABC-487C-B540-DC895357C2B4}"/>
              </a:ext>
            </a:extLst>
          </p:cNvPr>
          <p:cNvSpPr txBox="1">
            <a:spLocks/>
          </p:cNvSpPr>
          <p:nvPr/>
        </p:nvSpPr>
        <p:spPr>
          <a:xfrm>
            <a:off x="10001250" y="1485900"/>
            <a:ext cx="2041125" cy="346479"/>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nb-NO"/>
              <a:t>Boligkonferansen </a:t>
            </a:r>
            <a:endParaRPr lang="nb-NO" dirty="0"/>
          </a:p>
        </p:txBody>
      </p:sp>
    </p:spTree>
    <p:extLst>
      <p:ext uri="{BB962C8B-B14F-4D97-AF65-F5344CB8AC3E}">
        <p14:creationId xmlns:p14="http://schemas.microsoft.com/office/powerpoint/2010/main" val="2947876493"/>
      </p:ext>
    </p:extLst>
  </p:cSld>
  <p:clrMapOvr>
    <a:masterClrMapping/>
  </p:clrMapOvr>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393</TotalTime>
  <Words>16</Words>
  <Application>Microsoft Office PowerPoint</Application>
  <PresentationFormat>Widescreen</PresentationFormat>
  <Paragraphs>9</Paragraphs>
  <Slides>4</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4</vt:i4>
      </vt:variant>
    </vt:vector>
  </HeadingPairs>
  <TitlesOfParts>
    <vt:vector size="10" baseType="lpstr">
      <vt:lpstr>Arial</vt:lpstr>
      <vt:lpstr>Calibri</vt:lpstr>
      <vt:lpstr>Helvetica</vt:lpstr>
      <vt:lpstr>Trebuchet MS</vt:lpstr>
      <vt:lpstr>Wingdings 3</vt:lpstr>
      <vt:lpstr>Fasett</vt:lpstr>
      <vt:lpstr>Ressursgruppe for bygg, anlegg &amp; eiendom 05.04.2018 </vt:lpstr>
      <vt:lpstr> Presentasjon:  Svein Erik Tomstad Kjell Jensen Robert Ruud Per Gunnar Topland Trond Møretrø Ole Bjørn Lindland Bengt Michalsen Preben Jensen  Tilrettelegger Espen Nystad    Målsetning for gruppens arbeid:   </vt:lpstr>
      <vt:lpstr> Ressursgruppens utgangspunkt er definert av styret i Grimstad Næringsforening:  "Vi setter nå i gang ressursgrupper for aktuelle bransjer for å samle engasjerte folk fra en bransje til å: - foreslå tiltak for denne bransjen. - bedre kunne kommunisere med Grimstad kommune innen det aktuelle fagfeltet for å skape bedre forhold for utvikling i den aktuelle næringen.«  Utgangspunktet for arbeidet er å tenke helhetlig for bransjen og ikke ta opp enkeltmedlemmers saker med Grimstad kommune. Enkeltsaker er informasjonskilder internt, for på generell basis skape bedre vilkår for utvikling av næringen. Grimstad Næringsforening representerer ALLE sine medlemmer, som også noen ganger har interessekonflikter, og er i konkurransesituasjoner med hverandre. GNF kan bidra til å veilede om hvordan man går frem og hvem man bør kommunisere med. Vår rolle er ikke å føre enkeltsaker direkte.  </vt:lpstr>
      <vt:lpstr>Konkrete prosjekter:  - Serviceerklæring for Byggesaksbehandling - Serviceerklæring for Behandling av plansaker  Aktuelle saker: - forbedre kartløsninger - forbedre informasjon mht nabovarsling - forenklinger / oppdateringer i eksisterende planer -  - avklaring mot Husbanken - innspill fra næringen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Grimstad – mulighetenes kommune?</dc:title>
  <dc:creator>Andreas</dc:creator>
  <cp:lastModifiedBy>Svein</cp:lastModifiedBy>
  <cp:revision>66</cp:revision>
  <cp:lastPrinted>2018-04-05T11:09:19Z</cp:lastPrinted>
  <dcterms:created xsi:type="dcterms:W3CDTF">2017-09-21T09:54:22Z</dcterms:created>
  <dcterms:modified xsi:type="dcterms:W3CDTF">2018-04-05T11:09:27Z</dcterms:modified>
</cp:coreProperties>
</file>