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0" r:id="rId4"/>
  </p:sldMasterIdLst>
  <p:notesMasterIdLst>
    <p:notesMasterId r:id="rId47"/>
  </p:notesMasterIdLst>
  <p:sldIdLst>
    <p:sldId id="260" r:id="rId5"/>
    <p:sldId id="261" r:id="rId6"/>
    <p:sldId id="262" r:id="rId7"/>
    <p:sldId id="297" r:id="rId8"/>
    <p:sldId id="303" r:id="rId9"/>
    <p:sldId id="268" r:id="rId10"/>
    <p:sldId id="281" r:id="rId11"/>
    <p:sldId id="263" r:id="rId12"/>
    <p:sldId id="282" r:id="rId13"/>
    <p:sldId id="304" r:id="rId14"/>
    <p:sldId id="280" r:id="rId15"/>
    <p:sldId id="265" r:id="rId16"/>
    <p:sldId id="292" r:id="rId17"/>
    <p:sldId id="283" r:id="rId18"/>
    <p:sldId id="284" r:id="rId19"/>
    <p:sldId id="285" r:id="rId20"/>
    <p:sldId id="286" r:id="rId21"/>
    <p:sldId id="287" r:id="rId22"/>
    <p:sldId id="288" r:id="rId23"/>
    <p:sldId id="290" r:id="rId24"/>
    <p:sldId id="293" r:id="rId25"/>
    <p:sldId id="264" r:id="rId26"/>
    <p:sldId id="301" r:id="rId27"/>
    <p:sldId id="298" r:id="rId28"/>
    <p:sldId id="299" r:id="rId29"/>
    <p:sldId id="279" r:id="rId30"/>
    <p:sldId id="300" r:id="rId31"/>
    <p:sldId id="266" r:id="rId32"/>
    <p:sldId id="294" r:id="rId33"/>
    <p:sldId id="269" r:id="rId34"/>
    <p:sldId id="271" r:id="rId35"/>
    <p:sldId id="272" r:id="rId36"/>
    <p:sldId id="273" r:id="rId37"/>
    <p:sldId id="274" r:id="rId38"/>
    <p:sldId id="275" r:id="rId39"/>
    <p:sldId id="276" r:id="rId40"/>
    <p:sldId id="277" r:id="rId41"/>
    <p:sldId id="295" r:id="rId42"/>
    <p:sldId id="267" r:id="rId43"/>
    <p:sldId id="296" r:id="rId44"/>
    <p:sldId id="270" r:id="rId45"/>
    <p:sldId id="305" r:id="rId46"/>
  </p:sldIdLst>
  <p:sldSz cx="9144000" cy="6858000" type="screen4x3"/>
  <p:notesSz cx="6858000" cy="9945688"/>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430"/>
    <a:srgbClr val="00863D"/>
    <a:srgbClr val="00A44A"/>
    <a:srgbClr val="00C85A"/>
    <a:srgbClr val="0092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A3E233-A9A6-4F11-AFE1-D5001D18DE49}" v="731" dt="2022-05-23T19:54:41.683"/>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131" autoAdjust="0"/>
  </p:normalViewPr>
  <p:slideViewPr>
    <p:cSldViewPr snapToGrid="0">
      <p:cViewPr varScale="1">
        <p:scale>
          <a:sx n="50" d="100"/>
          <a:sy n="50" d="100"/>
        </p:scale>
        <p:origin x="1740"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97284"/>
          </a:xfrm>
          <a:prstGeom prst="rect">
            <a:avLst/>
          </a:prstGeom>
        </p:spPr>
        <p:txBody>
          <a:bodyPr vert="horz" lIns="91440" tIns="45720" rIns="91440" bIns="45720" rtlCol="0"/>
          <a:lstStyle>
            <a:lvl1pPr algn="r">
              <a:defRPr sz="1200"/>
            </a:lvl1pPr>
          </a:lstStyle>
          <a:p>
            <a:fld id="{D7610EBE-C1F3-4489-ADA6-3348326769BD}" type="datetimeFigureOut">
              <a:rPr lang="nb-NO" smtClean="0"/>
              <a:pPr/>
              <a:t>01.06.2022</a:t>
            </a:fld>
            <a:endParaRPr lang="nb-NO"/>
          </a:p>
        </p:txBody>
      </p:sp>
      <p:sp>
        <p:nvSpPr>
          <p:cNvPr id="4" name="Plassholder for lysbilde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724202"/>
            <a:ext cx="5486400" cy="4475560"/>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9446678"/>
            <a:ext cx="2971800" cy="497284"/>
          </a:xfrm>
          <a:prstGeom prst="rect">
            <a:avLst/>
          </a:prstGeom>
        </p:spPr>
        <p:txBody>
          <a:bodyPr vert="horz" lIns="91440" tIns="45720" rIns="91440" bIns="45720" rtlCol="0" anchor="b"/>
          <a:lstStyle>
            <a:lvl1pPr algn="r">
              <a:defRPr sz="1200"/>
            </a:lvl1pPr>
          </a:lstStyle>
          <a:p>
            <a:fld id="{6652DB7C-4B8E-46DF-A618-A5E30AAFF4C8}" type="slidenum">
              <a:rPr lang="nb-NO" smtClean="0"/>
              <a:pPr/>
              <a:t>‹#›</a:t>
            </a:fld>
            <a:endParaRPr lang="nb-NO"/>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Info</a:t>
            </a:r>
            <a:r>
              <a:rPr lang="nb-NO" baseline="0" dirty="0"/>
              <a:t> om navnebytte</a:t>
            </a:r>
            <a:endParaRPr lang="nb-NO" dirty="0"/>
          </a:p>
        </p:txBody>
      </p:sp>
      <p:sp>
        <p:nvSpPr>
          <p:cNvPr id="4" name="Plassholder for lysbildenummer 3"/>
          <p:cNvSpPr>
            <a:spLocks noGrp="1"/>
          </p:cNvSpPr>
          <p:nvPr>
            <p:ph type="sldNum" sz="quarter" idx="10"/>
          </p:nvPr>
        </p:nvSpPr>
        <p:spPr/>
        <p:txBody>
          <a:bodyPr/>
          <a:lstStyle/>
          <a:p>
            <a:fld id="{6652DB7C-4B8E-46DF-A618-A5E30AAFF4C8}" type="slidenum">
              <a:rPr lang="nb-NO" smtClean="0"/>
              <a:pPr/>
              <a:t>1</a:t>
            </a:fld>
            <a:endParaRPr lang="nb-NO"/>
          </a:p>
        </p:txBody>
      </p:sp>
    </p:spTree>
    <p:extLst>
      <p:ext uri="{BB962C8B-B14F-4D97-AF65-F5344CB8AC3E}">
        <p14:creationId xmlns:p14="http://schemas.microsoft.com/office/powerpoint/2010/main" val="1100263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10.10-10.40</a:t>
            </a:r>
          </a:p>
        </p:txBody>
      </p:sp>
      <p:sp>
        <p:nvSpPr>
          <p:cNvPr id="4" name="Plassholder for lysbildenummer 3"/>
          <p:cNvSpPr>
            <a:spLocks noGrp="1"/>
          </p:cNvSpPr>
          <p:nvPr>
            <p:ph type="sldNum" sz="quarter" idx="10"/>
          </p:nvPr>
        </p:nvSpPr>
        <p:spPr/>
        <p:txBody>
          <a:bodyPr/>
          <a:lstStyle/>
          <a:p>
            <a:fld id="{B6F93B5C-1149-43A2-B174-9FC319B2C21E}" type="slidenum">
              <a:rPr lang="nb-NO" smtClean="0"/>
              <a:t>13</a:t>
            </a:fld>
            <a:endParaRPr lang="nb-NO"/>
          </a:p>
        </p:txBody>
      </p:sp>
    </p:spTree>
    <p:extLst>
      <p:ext uri="{BB962C8B-B14F-4D97-AF65-F5344CB8AC3E}">
        <p14:creationId xmlns:p14="http://schemas.microsoft.com/office/powerpoint/2010/main" val="177587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10.40-11</a:t>
            </a:r>
          </a:p>
        </p:txBody>
      </p:sp>
      <p:sp>
        <p:nvSpPr>
          <p:cNvPr id="4" name="Plassholder for lysbildenummer 3"/>
          <p:cNvSpPr>
            <a:spLocks noGrp="1"/>
          </p:cNvSpPr>
          <p:nvPr>
            <p:ph type="sldNum" sz="quarter" idx="10"/>
          </p:nvPr>
        </p:nvSpPr>
        <p:spPr/>
        <p:txBody>
          <a:bodyPr/>
          <a:lstStyle/>
          <a:p>
            <a:fld id="{6652DB7C-4B8E-46DF-A618-A5E30AAFF4C8}" type="slidenum">
              <a:rPr lang="nb-NO" smtClean="0"/>
              <a:pPr/>
              <a:t>15</a:t>
            </a:fld>
            <a:endParaRPr lang="nb-NO"/>
          </a:p>
        </p:txBody>
      </p:sp>
    </p:spTree>
    <p:extLst>
      <p:ext uri="{BB962C8B-B14F-4D97-AF65-F5344CB8AC3E}">
        <p14:creationId xmlns:p14="http://schemas.microsoft.com/office/powerpoint/2010/main" val="11002632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NEWS2 er et verktøy, basert på ganske aktiv behandling.</a:t>
            </a:r>
          </a:p>
          <a:p>
            <a:r>
              <a:rPr lang="nb-NO" dirty="0"/>
              <a:t>Viktig at vi tenker over hvor akkurat denne pasienten er i sitt sykdomsforløp</a:t>
            </a:r>
          </a:p>
        </p:txBody>
      </p:sp>
      <p:sp>
        <p:nvSpPr>
          <p:cNvPr id="4" name="Plassholder for lysbildenummer 3"/>
          <p:cNvSpPr>
            <a:spLocks noGrp="1"/>
          </p:cNvSpPr>
          <p:nvPr>
            <p:ph type="sldNum" sz="quarter" idx="5"/>
          </p:nvPr>
        </p:nvSpPr>
        <p:spPr/>
        <p:txBody>
          <a:bodyPr/>
          <a:lstStyle/>
          <a:p>
            <a:fld id="{6652DB7C-4B8E-46DF-A618-A5E30AAFF4C8}" type="slidenum">
              <a:rPr lang="nb-NO" smtClean="0"/>
              <a:pPr/>
              <a:t>16</a:t>
            </a:fld>
            <a:endParaRPr lang="nb-NO"/>
          </a:p>
        </p:txBody>
      </p:sp>
    </p:spTree>
    <p:extLst>
      <p:ext uri="{BB962C8B-B14F-4D97-AF65-F5344CB8AC3E}">
        <p14:creationId xmlns:p14="http://schemas.microsoft.com/office/powerpoint/2010/main" val="1220071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Vurdere behandling – har pasienten symptomer av sin for eksempel lave </a:t>
            </a:r>
            <a:r>
              <a:rPr lang="nb-NO" dirty="0" err="1"/>
              <a:t>Hb</a:t>
            </a:r>
            <a:r>
              <a:rPr lang="nb-NO" dirty="0"/>
              <a:t>/blodprosent?</a:t>
            </a:r>
          </a:p>
        </p:txBody>
      </p:sp>
      <p:sp>
        <p:nvSpPr>
          <p:cNvPr id="4" name="Plassholder for lysbildenummer 3"/>
          <p:cNvSpPr>
            <a:spLocks noGrp="1"/>
          </p:cNvSpPr>
          <p:nvPr>
            <p:ph type="sldNum" sz="quarter" idx="10"/>
          </p:nvPr>
        </p:nvSpPr>
        <p:spPr/>
        <p:txBody>
          <a:bodyPr/>
          <a:lstStyle/>
          <a:p>
            <a:fld id="{6652DB7C-4B8E-46DF-A618-A5E30AAFF4C8}" type="slidenum">
              <a:rPr lang="nb-NO" smtClean="0"/>
              <a:pPr/>
              <a:t>17</a:t>
            </a:fld>
            <a:endParaRPr lang="nb-NO"/>
          </a:p>
        </p:txBody>
      </p:sp>
    </p:spTree>
    <p:extLst>
      <p:ext uri="{BB962C8B-B14F-4D97-AF65-F5344CB8AC3E}">
        <p14:creationId xmlns:p14="http://schemas.microsoft.com/office/powerpoint/2010/main" val="9523436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For pasienter med manglende samtykkekompetanse skal pårørende inviteres til en samtale for å kunne medvirke på pasientens vegne.</a:t>
            </a:r>
          </a:p>
        </p:txBody>
      </p:sp>
      <p:sp>
        <p:nvSpPr>
          <p:cNvPr id="4" name="Plassholder for lysbildenummer 3"/>
          <p:cNvSpPr>
            <a:spLocks noGrp="1"/>
          </p:cNvSpPr>
          <p:nvPr>
            <p:ph type="sldNum" sz="quarter" idx="10"/>
          </p:nvPr>
        </p:nvSpPr>
        <p:spPr/>
        <p:txBody>
          <a:bodyPr/>
          <a:lstStyle/>
          <a:p>
            <a:fld id="{6652DB7C-4B8E-46DF-A618-A5E30AAFF4C8}" type="slidenum">
              <a:rPr lang="nb-NO" smtClean="0"/>
              <a:pPr/>
              <a:t>19</a:t>
            </a:fld>
            <a:endParaRPr lang="nb-NO"/>
          </a:p>
        </p:txBody>
      </p:sp>
    </p:spTree>
    <p:extLst>
      <p:ext uri="{BB962C8B-B14F-4D97-AF65-F5344CB8AC3E}">
        <p14:creationId xmlns:p14="http://schemas.microsoft.com/office/powerpoint/2010/main" val="23812583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11-11.15</a:t>
            </a:r>
          </a:p>
        </p:txBody>
      </p:sp>
      <p:sp>
        <p:nvSpPr>
          <p:cNvPr id="4" name="Plassholder for lysbildenummer 3"/>
          <p:cNvSpPr>
            <a:spLocks noGrp="1"/>
          </p:cNvSpPr>
          <p:nvPr>
            <p:ph type="sldNum" sz="quarter" idx="10"/>
          </p:nvPr>
        </p:nvSpPr>
        <p:spPr/>
        <p:txBody>
          <a:bodyPr/>
          <a:lstStyle/>
          <a:p>
            <a:fld id="{B6F93B5C-1149-43A2-B174-9FC319B2C21E}" type="slidenum">
              <a:rPr lang="nb-NO" smtClean="0"/>
              <a:t>21</a:t>
            </a:fld>
            <a:endParaRPr lang="nb-NO"/>
          </a:p>
        </p:txBody>
      </p:sp>
    </p:spTree>
    <p:extLst>
      <p:ext uri="{BB962C8B-B14F-4D97-AF65-F5344CB8AC3E}">
        <p14:creationId xmlns:p14="http://schemas.microsoft.com/office/powerpoint/2010/main" val="30647406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652DB7C-4B8E-46DF-A618-A5E30AAFF4C8}" type="slidenum">
              <a:rPr lang="nb-NO" smtClean="0"/>
              <a:pPr/>
              <a:t>22</a:t>
            </a:fld>
            <a:endParaRPr lang="nb-NO"/>
          </a:p>
        </p:txBody>
      </p:sp>
    </p:spTree>
    <p:extLst>
      <p:ext uri="{BB962C8B-B14F-4D97-AF65-F5344CB8AC3E}">
        <p14:creationId xmlns:p14="http://schemas.microsoft.com/office/powerpoint/2010/main" val="7841912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t>( med sidepersonen)- vise til slide 9</a:t>
            </a:r>
          </a:p>
          <a:p>
            <a:endParaRPr lang="nb-NO"/>
          </a:p>
        </p:txBody>
      </p:sp>
      <p:sp>
        <p:nvSpPr>
          <p:cNvPr id="4" name="Plassholder for lysbildenummer 3"/>
          <p:cNvSpPr>
            <a:spLocks noGrp="1"/>
          </p:cNvSpPr>
          <p:nvPr>
            <p:ph type="sldNum" sz="quarter" idx="10"/>
          </p:nvPr>
        </p:nvSpPr>
        <p:spPr/>
        <p:txBody>
          <a:bodyPr/>
          <a:lstStyle/>
          <a:p>
            <a:fld id="{6652DB7C-4B8E-46DF-A618-A5E30AAFF4C8}" type="slidenum">
              <a:rPr lang="nb-NO" smtClean="0"/>
              <a:pPr/>
              <a:t>25</a:t>
            </a:fld>
            <a:endParaRPr lang="nb-NO"/>
          </a:p>
        </p:txBody>
      </p:sp>
    </p:spTree>
    <p:extLst>
      <p:ext uri="{BB962C8B-B14F-4D97-AF65-F5344CB8AC3E}">
        <p14:creationId xmlns:p14="http://schemas.microsoft.com/office/powerpoint/2010/main" val="8752197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t>Hva er den største utfordringen du opplever med å være instruktør?( med sidepersonen) – plenum,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a:t>forslag til løsning på utfordring</a:t>
            </a:r>
          </a:p>
          <a:p>
            <a:endParaRPr lang="nb-NO"/>
          </a:p>
        </p:txBody>
      </p:sp>
      <p:sp>
        <p:nvSpPr>
          <p:cNvPr id="4" name="Plassholder for lysbildenummer 3"/>
          <p:cNvSpPr>
            <a:spLocks noGrp="1"/>
          </p:cNvSpPr>
          <p:nvPr>
            <p:ph type="sldNum" sz="quarter" idx="10"/>
          </p:nvPr>
        </p:nvSpPr>
        <p:spPr/>
        <p:txBody>
          <a:bodyPr/>
          <a:lstStyle/>
          <a:p>
            <a:fld id="{6652DB7C-4B8E-46DF-A618-A5E30AAFF4C8}" type="slidenum">
              <a:rPr lang="nb-NO" smtClean="0"/>
              <a:pPr/>
              <a:t>27</a:t>
            </a:fld>
            <a:endParaRPr lang="nb-NO"/>
          </a:p>
        </p:txBody>
      </p:sp>
    </p:spTree>
    <p:extLst>
      <p:ext uri="{BB962C8B-B14F-4D97-AF65-F5344CB8AC3E}">
        <p14:creationId xmlns:p14="http://schemas.microsoft.com/office/powerpoint/2010/main" val="38762635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12-12.20</a:t>
            </a:r>
          </a:p>
        </p:txBody>
      </p:sp>
      <p:sp>
        <p:nvSpPr>
          <p:cNvPr id="4" name="Plassholder for lysbildenummer 3"/>
          <p:cNvSpPr>
            <a:spLocks noGrp="1"/>
          </p:cNvSpPr>
          <p:nvPr>
            <p:ph type="sldNum" sz="quarter" idx="10"/>
          </p:nvPr>
        </p:nvSpPr>
        <p:spPr/>
        <p:txBody>
          <a:bodyPr/>
          <a:lstStyle/>
          <a:p>
            <a:fld id="{B6F93B5C-1149-43A2-B174-9FC319B2C21E}" type="slidenum">
              <a:rPr lang="nb-NO" smtClean="0"/>
              <a:t>29</a:t>
            </a:fld>
            <a:endParaRPr lang="nb-NO"/>
          </a:p>
        </p:txBody>
      </p:sp>
    </p:spTree>
    <p:extLst>
      <p:ext uri="{BB962C8B-B14F-4D97-AF65-F5344CB8AC3E}">
        <p14:creationId xmlns:p14="http://schemas.microsoft.com/office/powerpoint/2010/main" val="1250974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Form</a:t>
            </a:r>
            <a:r>
              <a:rPr lang="nb-NO" baseline="0" dirty="0"/>
              <a:t> på samlinger: 1 av hver </a:t>
            </a:r>
          </a:p>
          <a:p>
            <a:r>
              <a:rPr lang="nb-NO" baseline="0" dirty="0"/>
              <a:t>Nye instruktører, for -samlingen</a:t>
            </a:r>
            <a:endParaRPr lang="nb-NO" dirty="0"/>
          </a:p>
        </p:txBody>
      </p:sp>
      <p:sp>
        <p:nvSpPr>
          <p:cNvPr id="4" name="Plassholder for lysbildenummer 3"/>
          <p:cNvSpPr>
            <a:spLocks noGrp="1"/>
          </p:cNvSpPr>
          <p:nvPr>
            <p:ph type="sldNum" sz="quarter" idx="10"/>
          </p:nvPr>
        </p:nvSpPr>
        <p:spPr/>
        <p:txBody>
          <a:bodyPr/>
          <a:lstStyle/>
          <a:p>
            <a:fld id="{6652DB7C-4B8E-46DF-A618-A5E30AAFF4C8}" type="slidenum">
              <a:rPr lang="nb-NO" smtClean="0"/>
              <a:pPr/>
              <a:t>2</a:t>
            </a:fld>
            <a:endParaRPr lang="nb-NO"/>
          </a:p>
        </p:txBody>
      </p:sp>
    </p:spTree>
    <p:extLst>
      <p:ext uri="{BB962C8B-B14F-4D97-AF65-F5344CB8AC3E}">
        <p14:creationId xmlns:p14="http://schemas.microsoft.com/office/powerpoint/2010/main" val="9523436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B6F93B5C-1149-43A2-B174-9FC319B2C21E}" type="slidenum">
              <a:rPr lang="nb-NO" smtClean="0"/>
              <a:t>31</a:t>
            </a:fld>
            <a:endParaRPr lang="nb-NO"/>
          </a:p>
        </p:txBody>
      </p:sp>
    </p:spTree>
    <p:extLst>
      <p:ext uri="{BB962C8B-B14F-4D97-AF65-F5344CB8AC3E}">
        <p14:creationId xmlns:p14="http://schemas.microsoft.com/office/powerpoint/2010/main" val="16814597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Janne: Initiativ fra flere avdelinger, Noen har hatt opplæring, noen har hatt egen og noen har kjøpt inn. Har vært variasjon i sektoren.</a:t>
            </a:r>
            <a:r>
              <a:rPr lang="nb-NO" baseline="0"/>
              <a:t> </a:t>
            </a:r>
            <a:endParaRPr lang="nb-NO"/>
          </a:p>
        </p:txBody>
      </p:sp>
      <p:sp>
        <p:nvSpPr>
          <p:cNvPr id="4" name="Plassholder for lysbildenummer 3"/>
          <p:cNvSpPr>
            <a:spLocks noGrp="1"/>
          </p:cNvSpPr>
          <p:nvPr>
            <p:ph type="sldNum" sz="quarter" idx="10"/>
          </p:nvPr>
        </p:nvSpPr>
        <p:spPr/>
        <p:txBody>
          <a:bodyPr/>
          <a:lstStyle/>
          <a:p>
            <a:fld id="{B6F93B5C-1149-43A2-B174-9FC319B2C21E}" type="slidenum">
              <a:rPr lang="nb-NO" smtClean="0"/>
              <a:t>32</a:t>
            </a:fld>
            <a:endParaRPr lang="nb-NO"/>
          </a:p>
        </p:txBody>
      </p:sp>
    </p:spTree>
    <p:extLst>
      <p:ext uri="{BB962C8B-B14F-4D97-AF65-F5344CB8AC3E}">
        <p14:creationId xmlns:p14="http://schemas.microsoft.com/office/powerpoint/2010/main" val="4563812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B6F93B5C-1149-43A2-B174-9FC319B2C21E}" type="slidenum">
              <a:rPr lang="nb-NO" smtClean="0"/>
              <a:t>33</a:t>
            </a:fld>
            <a:endParaRPr lang="nb-NO"/>
          </a:p>
        </p:txBody>
      </p:sp>
    </p:spTree>
    <p:extLst>
      <p:ext uri="{BB962C8B-B14F-4D97-AF65-F5344CB8AC3E}">
        <p14:creationId xmlns:p14="http://schemas.microsoft.com/office/powerpoint/2010/main" val="17976283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Merethe</a:t>
            </a:r>
          </a:p>
        </p:txBody>
      </p:sp>
      <p:sp>
        <p:nvSpPr>
          <p:cNvPr id="4" name="Plassholder for lysbildenummer 3"/>
          <p:cNvSpPr>
            <a:spLocks noGrp="1"/>
          </p:cNvSpPr>
          <p:nvPr>
            <p:ph type="sldNum" sz="quarter" idx="10"/>
          </p:nvPr>
        </p:nvSpPr>
        <p:spPr/>
        <p:txBody>
          <a:bodyPr/>
          <a:lstStyle/>
          <a:p>
            <a:fld id="{B6F93B5C-1149-43A2-B174-9FC319B2C21E}" type="slidenum">
              <a:rPr lang="nb-NO" smtClean="0"/>
              <a:t>34</a:t>
            </a:fld>
            <a:endParaRPr lang="nb-NO"/>
          </a:p>
        </p:txBody>
      </p:sp>
    </p:spTree>
    <p:extLst>
      <p:ext uri="{BB962C8B-B14F-4D97-AF65-F5344CB8AC3E}">
        <p14:creationId xmlns:p14="http://schemas.microsoft.com/office/powerpoint/2010/main" val="10037584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Merethe</a:t>
            </a:r>
          </a:p>
          <a:p>
            <a:r>
              <a:rPr lang="nb-NO" dirty="0"/>
              <a:t>Hvorfor avhengighet</a:t>
            </a:r>
          </a:p>
        </p:txBody>
      </p:sp>
      <p:sp>
        <p:nvSpPr>
          <p:cNvPr id="4" name="Plassholder for lysbildenummer 3"/>
          <p:cNvSpPr>
            <a:spLocks noGrp="1"/>
          </p:cNvSpPr>
          <p:nvPr>
            <p:ph type="sldNum" sz="quarter" idx="10"/>
          </p:nvPr>
        </p:nvSpPr>
        <p:spPr/>
        <p:txBody>
          <a:bodyPr/>
          <a:lstStyle/>
          <a:p>
            <a:fld id="{B6F93B5C-1149-43A2-B174-9FC319B2C21E}" type="slidenum">
              <a:rPr lang="nb-NO" smtClean="0"/>
              <a:t>35</a:t>
            </a:fld>
            <a:endParaRPr lang="nb-NO"/>
          </a:p>
        </p:txBody>
      </p:sp>
    </p:spTree>
    <p:extLst>
      <p:ext uri="{BB962C8B-B14F-4D97-AF65-F5344CB8AC3E}">
        <p14:creationId xmlns:p14="http://schemas.microsoft.com/office/powerpoint/2010/main" val="25330541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sym typeface="Wingdings" panose="05000000000000000000" pitchFamily="2" charset="2"/>
              </a:rPr>
              <a:t>Inger</a:t>
            </a:r>
          </a:p>
          <a:p>
            <a:endParaRPr lang="nb-NO"/>
          </a:p>
          <a:p>
            <a:endParaRPr lang="nb-NO"/>
          </a:p>
          <a:p>
            <a:endParaRPr lang="nb-NO"/>
          </a:p>
          <a:p>
            <a:endParaRPr lang="nb-NO"/>
          </a:p>
        </p:txBody>
      </p:sp>
      <p:sp>
        <p:nvSpPr>
          <p:cNvPr id="4" name="Plassholder for lysbildenummer 3"/>
          <p:cNvSpPr>
            <a:spLocks noGrp="1"/>
          </p:cNvSpPr>
          <p:nvPr>
            <p:ph type="sldNum" sz="quarter" idx="10"/>
          </p:nvPr>
        </p:nvSpPr>
        <p:spPr/>
        <p:txBody>
          <a:bodyPr/>
          <a:lstStyle/>
          <a:p>
            <a:fld id="{B6F93B5C-1149-43A2-B174-9FC319B2C21E}" type="slidenum">
              <a:rPr lang="nb-NO" smtClean="0"/>
              <a:t>37</a:t>
            </a:fld>
            <a:endParaRPr lang="nb-NO"/>
          </a:p>
        </p:txBody>
      </p:sp>
    </p:spTree>
    <p:extLst>
      <p:ext uri="{BB962C8B-B14F-4D97-AF65-F5344CB8AC3E}">
        <p14:creationId xmlns:p14="http://schemas.microsoft.com/office/powerpoint/2010/main" val="4176191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12.20-12.50</a:t>
            </a:r>
          </a:p>
        </p:txBody>
      </p:sp>
      <p:sp>
        <p:nvSpPr>
          <p:cNvPr id="4" name="Plassholder for lysbildenummer 3"/>
          <p:cNvSpPr>
            <a:spLocks noGrp="1"/>
          </p:cNvSpPr>
          <p:nvPr>
            <p:ph type="sldNum" sz="quarter" idx="10"/>
          </p:nvPr>
        </p:nvSpPr>
        <p:spPr/>
        <p:txBody>
          <a:bodyPr/>
          <a:lstStyle/>
          <a:p>
            <a:fld id="{B6F93B5C-1149-43A2-B174-9FC319B2C21E}" type="slidenum">
              <a:rPr lang="nb-NO" smtClean="0"/>
              <a:t>38</a:t>
            </a:fld>
            <a:endParaRPr lang="nb-NO"/>
          </a:p>
        </p:txBody>
      </p:sp>
    </p:spTree>
    <p:extLst>
      <p:ext uri="{BB962C8B-B14F-4D97-AF65-F5344CB8AC3E}">
        <p14:creationId xmlns:p14="http://schemas.microsoft.com/office/powerpoint/2010/main" val="1146169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13.05-13.50</a:t>
            </a:r>
          </a:p>
        </p:txBody>
      </p:sp>
      <p:sp>
        <p:nvSpPr>
          <p:cNvPr id="4" name="Plassholder for lysbildenummer 3"/>
          <p:cNvSpPr>
            <a:spLocks noGrp="1"/>
          </p:cNvSpPr>
          <p:nvPr>
            <p:ph type="sldNum" sz="quarter" idx="10"/>
          </p:nvPr>
        </p:nvSpPr>
        <p:spPr/>
        <p:txBody>
          <a:bodyPr/>
          <a:lstStyle/>
          <a:p>
            <a:fld id="{B6F93B5C-1149-43A2-B174-9FC319B2C21E}" type="slidenum">
              <a:rPr lang="nb-NO" smtClean="0"/>
              <a:t>40</a:t>
            </a:fld>
            <a:endParaRPr lang="nb-NO"/>
          </a:p>
        </p:txBody>
      </p:sp>
    </p:spTree>
    <p:extLst>
      <p:ext uri="{BB962C8B-B14F-4D97-AF65-F5344CB8AC3E}">
        <p14:creationId xmlns:p14="http://schemas.microsoft.com/office/powerpoint/2010/main" val="27145300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Invitasjon til neste</a:t>
            </a:r>
            <a:r>
              <a:rPr lang="nb-NO" baseline="0" dirty="0"/>
              <a:t> fagdag/ digitalt høsten 2022,  kommer etter sommeren. </a:t>
            </a:r>
            <a:endParaRPr lang="nb-NO" dirty="0"/>
          </a:p>
        </p:txBody>
      </p:sp>
      <p:sp>
        <p:nvSpPr>
          <p:cNvPr id="4" name="Plassholder for lysbildenummer 3"/>
          <p:cNvSpPr>
            <a:spLocks noGrp="1"/>
          </p:cNvSpPr>
          <p:nvPr>
            <p:ph type="sldNum" sz="quarter" idx="10"/>
          </p:nvPr>
        </p:nvSpPr>
        <p:spPr/>
        <p:txBody>
          <a:bodyPr/>
          <a:lstStyle/>
          <a:p>
            <a:fld id="{6652DB7C-4B8E-46DF-A618-A5E30AAFF4C8}" type="slidenum">
              <a:rPr lang="nb-NO" smtClean="0"/>
              <a:pPr/>
              <a:t>41</a:t>
            </a:fld>
            <a:endParaRPr lang="nb-NO"/>
          </a:p>
        </p:txBody>
      </p:sp>
    </p:spTree>
    <p:extLst>
      <p:ext uri="{BB962C8B-B14F-4D97-AF65-F5344CB8AC3E}">
        <p14:creationId xmlns:p14="http://schemas.microsoft.com/office/powerpoint/2010/main" val="2029664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a:t>Print</a:t>
            </a:r>
            <a:r>
              <a:rPr lang="nb-NO" dirty="0"/>
              <a:t> ut a3</a:t>
            </a:r>
          </a:p>
          <a:p>
            <a:r>
              <a:rPr lang="nb-NO" dirty="0"/>
              <a:t>Livsmestring KRS og Risør kommune</a:t>
            </a:r>
          </a:p>
        </p:txBody>
      </p:sp>
      <p:sp>
        <p:nvSpPr>
          <p:cNvPr id="4" name="Plassholder for lysbildenummer 3"/>
          <p:cNvSpPr>
            <a:spLocks noGrp="1"/>
          </p:cNvSpPr>
          <p:nvPr>
            <p:ph type="sldNum" sz="quarter" idx="10"/>
          </p:nvPr>
        </p:nvSpPr>
        <p:spPr/>
        <p:txBody>
          <a:bodyPr/>
          <a:lstStyle/>
          <a:p>
            <a:fld id="{6652DB7C-4B8E-46DF-A618-A5E30AAFF4C8}" type="slidenum">
              <a:rPr lang="nb-NO" smtClean="0"/>
              <a:pPr/>
              <a:t>3</a:t>
            </a:fld>
            <a:endParaRPr lang="nb-NO"/>
          </a:p>
        </p:txBody>
      </p:sp>
    </p:spTree>
    <p:extLst>
      <p:ext uri="{BB962C8B-B14F-4D97-AF65-F5344CB8AC3E}">
        <p14:creationId xmlns:p14="http://schemas.microsoft.com/office/powerpoint/2010/main" val="2381258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9.10-9.30</a:t>
            </a:r>
          </a:p>
          <a:p>
            <a:r>
              <a:rPr lang="nb-NO" sz="1200" b="0" i="0" kern="1200" dirty="0">
                <a:solidFill>
                  <a:schemeClr val="tx1"/>
                </a:solidFill>
                <a:effectLst/>
                <a:latin typeface="+mn-lt"/>
                <a:ea typeface="+mn-ea"/>
                <a:cs typeface="+mn-cs"/>
              </a:rPr>
              <a:t>Formålet med rådene er å bidra til tidlig gjenkjennelse av en forverret somatisk tilstand og iverksette adekvate tiltak som sikrer en god og forsvarlig pasientbehandling.</a:t>
            </a:r>
          </a:p>
          <a:p>
            <a:r>
              <a:rPr lang="nb-NO" dirty="0"/>
              <a:t>Viktigste elementene for å følge de faglige</a:t>
            </a:r>
            <a:r>
              <a:rPr lang="nb-NO" baseline="0" dirty="0"/>
              <a:t> rådene er….</a:t>
            </a:r>
          </a:p>
          <a:p>
            <a:r>
              <a:rPr lang="nb-NO" baseline="0" dirty="0"/>
              <a:t>Rådene har bakgrunn i </a:t>
            </a:r>
            <a:r>
              <a:rPr lang="nb-NO" b="1" baseline="0" dirty="0"/>
              <a:t>Helsepersonell  loven- </a:t>
            </a:r>
            <a:r>
              <a:rPr lang="nb-NO" baseline="0" dirty="0"/>
              <a:t>har plikt til å yte helsehjelp når det er påtrengende nødvendig.  Kompetanse innen Observasjonskompetanse og vurderingsevne støtter dette </a:t>
            </a:r>
          </a:p>
          <a:p>
            <a:r>
              <a:rPr lang="nb-NO" b="1" baseline="0" dirty="0"/>
              <a:t>Den største motivasjonen bør uansett være:</a:t>
            </a:r>
          </a:p>
          <a:p>
            <a:r>
              <a:rPr lang="nb-NO" sz="1200" b="0" i="0" kern="1200" dirty="0">
                <a:solidFill>
                  <a:schemeClr val="tx1"/>
                </a:solidFill>
                <a:effectLst/>
                <a:latin typeface="+mn-lt"/>
                <a:ea typeface="+mn-ea"/>
                <a:cs typeface="+mn-cs"/>
              </a:rPr>
              <a:t>En tredjedel av unødige dødsfall er relatert til følgende årsaker, dels i kombinasjon;</a:t>
            </a:r>
          </a:p>
          <a:p>
            <a:r>
              <a:rPr lang="nb-NO" sz="1200" b="0" i="0" kern="1200" dirty="0">
                <a:solidFill>
                  <a:schemeClr val="tx1"/>
                </a:solidFill>
                <a:effectLst/>
                <a:latin typeface="+mn-lt"/>
                <a:ea typeface="+mn-ea"/>
                <a:cs typeface="+mn-cs"/>
              </a:rPr>
              <a:t>manglende eller for sen oppdagelse av forverret somatisk tilstand</a:t>
            </a:r>
          </a:p>
          <a:p>
            <a:r>
              <a:rPr lang="nb-NO" sz="1200" b="0" i="0" kern="1200" dirty="0">
                <a:solidFill>
                  <a:schemeClr val="tx1"/>
                </a:solidFill>
                <a:effectLst/>
                <a:latin typeface="+mn-lt"/>
                <a:ea typeface="+mn-ea"/>
                <a:cs typeface="+mn-cs"/>
              </a:rPr>
              <a:t>mangelfull observasjon av pasienten</a:t>
            </a:r>
          </a:p>
          <a:p>
            <a:r>
              <a:rPr lang="nb-NO" sz="1200" b="0" i="0" kern="1200" dirty="0">
                <a:solidFill>
                  <a:schemeClr val="tx1"/>
                </a:solidFill>
                <a:effectLst/>
                <a:latin typeface="+mn-lt"/>
                <a:ea typeface="+mn-ea"/>
                <a:cs typeface="+mn-cs"/>
              </a:rPr>
              <a:t>svikt og/eller misforståelser i kommunikasjon mellom helsepersonell</a:t>
            </a:r>
          </a:p>
          <a:p>
            <a:endParaRPr lang="nb-NO" dirty="0"/>
          </a:p>
          <a:p>
            <a:r>
              <a:rPr lang="nb-NO" dirty="0"/>
              <a:t>USHT</a:t>
            </a:r>
            <a:r>
              <a:rPr lang="nb-NO" baseline="0" dirty="0"/>
              <a:t> Agder jobber etter nasjonale faglige råd og legge til rette for at dere kan følge rådene ved å gi dere undervisning, ressurser på kompetanseheving, materialet og øvelser på </a:t>
            </a:r>
            <a:r>
              <a:rPr lang="nb-NO" baseline="0" dirty="0" err="1"/>
              <a:t>scenarior</a:t>
            </a:r>
            <a:r>
              <a:rPr lang="nb-NO" baseline="0" dirty="0"/>
              <a:t> for å bli bedre</a:t>
            </a:r>
            <a:endParaRPr lang="nb-NO" dirty="0"/>
          </a:p>
        </p:txBody>
      </p:sp>
      <p:sp>
        <p:nvSpPr>
          <p:cNvPr id="4" name="Plassholder for lysbildenummer 3"/>
          <p:cNvSpPr>
            <a:spLocks noGrp="1"/>
          </p:cNvSpPr>
          <p:nvPr>
            <p:ph type="sldNum" sz="quarter" idx="5"/>
          </p:nvPr>
        </p:nvSpPr>
        <p:spPr/>
        <p:txBody>
          <a:bodyPr/>
          <a:lstStyle/>
          <a:p>
            <a:fld id="{6652DB7C-4B8E-46DF-A618-A5E30AAFF4C8}" type="slidenum">
              <a:rPr lang="nb-NO" smtClean="0"/>
              <a:pPr/>
              <a:t>6</a:t>
            </a:fld>
            <a:endParaRPr lang="nb-NO"/>
          </a:p>
        </p:txBody>
      </p:sp>
    </p:spTree>
    <p:extLst>
      <p:ext uri="{BB962C8B-B14F-4D97-AF65-F5344CB8AC3E}">
        <p14:creationId xmlns:p14="http://schemas.microsoft.com/office/powerpoint/2010/main" val="74165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i="0" kern="1200" dirty="0" err="1">
                <a:solidFill>
                  <a:schemeClr val="tx1"/>
                </a:solidFill>
                <a:effectLst/>
                <a:latin typeface="+mn-lt"/>
                <a:ea typeface="+mn-ea"/>
                <a:cs typeface="+mn-cs"/>
              </a:rPr>
              <a:t>KlinObsKommune</a:t>
            </a:r>
            <a:r>
              <a:rPr lang="nb-NO" sz="1200" b="0" i="0" kern="1200" dirty="0">
                <a:solidFill>
                  <a:schemeClr val="tx1"/>
                </a:solidFill>
                <a:effectLst/>
                <a:latin typeface="+mn-lt"/>
                <a:ea typeface="+mn-ea"/>
                <a:cs typeface="+mn-cs"/>
              </a:rPr>
              <a:t> er en trinnvis kompetansemodell for å øke klinisk observasjonskompetanse blant helsepersonell i kommunale helse- og omsorgstjenester.</a:t>
            </a:r>
          </a:p>
          <a:p>
            <a:r>
              <a:rPr lang="nb-NO" sz="1200" b="0" i="0" kern="1200" dirty="0">
                <a:solidFill>
                  <a:schemeClr val="tx1"/>
                </a:solidFill>
                <a:effectLst/>
                <a:latin typeface="+mn-lt"/>
                <a:ea typeface="+mn-ea"/>
                <a:cs typeface="+mn-cs"/>
              </a:rPr>
              <a:t>Utviklet av fire samarbeidene USHT. Vi i USHT har benyttet</a:t>
            </a:r>
            <a:r>
              <a:rPr lang="nb-NO" sz="1200" b="0" i="0" kern="1200" baseline="0" dirty="0">
                <a:solidFill>
                  <a:schemeClr val="tx1"/>
                </a:solidFill>
                <a:effectLst/>
                <a:latin typeface="+mn-lt"/>
                <a:ea typeface="+mn-ea"/>
                <a:cs typeface="+mn-cs"/>
              </a:rPr>
              <a:t> oss av fagmateriale som ligger tilgjengelig på trinn 1. </a:t>
            </a:r>
          </a:p>
          <a:p>
            <a:endParaRPr lang="nb-NO" sz="1200" b="0" i="0" kern="1200" baseline="0" dirty="0">
              <a:solidFill>
                <a:schemeClr val="tx1"/>
              </a:solidFill>
              <a:effectLst/>
              <a:latin typeface="+mn-lt"/>
              <a:ea typeface="+mn-ea"/>
              <a:cs typeface="+mn-cs"/>
            </a:endParaRPr>
          </a:p>
          <a:p>
            <a:r>
              <a:rPr lang="nb-NO" sz="1200" b="0" i="0" kern="1200" baseline="0" dirty="0">
                <a:solidFill>
                  <a:schemeClr val="tx1"/>
                </a:solidFill>
                <a:effectLst/>
                <a:latin typeface="+mn-lt"/>
                <a:ea typeface="+mn-ea"/>
                <a:cs typeface="+mn-cs"/>
              </a:rPr>
              <a:t>Utover  det støtter vi den pedagogiske oppbygningen. Men i og med at det ikke ligger materialet på trinn 2, kun en anbefaling. Dette gjøres ulikt i kommunene og det er heller ingen nasjonal anbefaling hvordan dette skal gjøres.  Det ligger heller ingen konkrete retning for hvordan gjennomføre trinn 4&amp;5</a:t>
            </a:r>
          </a:p>
          <a:p>
            <a:r>
              <a:rPr lang="nb-NO" sz="1200" b="1" i="0" kern="1200" baseline="0" dirty="0">
                <a:solidFill>
                  <a:schemeClr val="tx1"/>
                </a:solidFill>
                <a:effectLst/>
                <a:latin typeface="+mn-lt"/>
                <a:ea typeface="+mn-ea"/>
                <a:cs typeface="+mn-cs"/>
              </a:rPr>
              <a:t>Derfor har vi i USHT Agder valgt å lage vår egen trapp</a:t>
            </a:r>
            <a:r>
              <a:rPr lang="nb-NO" sz="1200" b="1" i="0" kern="1200" baseline="0" dirty="0">
                <a:solidFill>
                  <a:schemeClr val="tx1"/>
                </a:solidFill>
                <a:effectLst/>
                <a:latin typeface="+mn-lt"/>
                <a:ea typeface="+mn-ea"/>
                <a:cs typeface="+mn-cs"/>
                <a:sym typeface="Wingdings" panose="05000000000000000000" pitchFamily="2" charset="2"/>
              </a:rPr>
              <a:t></a:t>
            </a:r>
            <a:endParaRPr lang="nb-NO" dirty="0"/>
          </a:p>
        </p:txBody>
      </p:sp>
      <p:sp>
        <p:nvSpPr>
          <p:cNvPr id="4" name="Plassholder for lysbildenummer 3"/>
          <p:cNvSpPr>
            <a:spLocks noGrp="1"/>
          </p:cNvSpPr>
          <p:nvPr>
            <p:ph type="sldNum" sz="quarter" idx="10"/>
          </p:nvPr>
        </p:nvSpPr>
        <p:spPr/>
        <p:txBody>
          <a:bodyPr/>
          <a:lstStyle/>
          <a:p>
            <a:fld id="{6652DB7C-4B8E-46DF-A618-A5E30AAFF4C8}" type="slidenum">
              <a:rPr lang="nb-NO" smtClean="0"/>
              <a:pPr/>
              <a:t>7</a:t>
            </a:fld>
            <a:endParaRPr lang="nb-NO"/>
          </a:p>
        </p:txBody>
      </p:sp>
    </p:spTree>
    <p:extLst>
      <p:ext uri="{BB962C8B-B14F-4D97-AF65-F5344CB8AC3E}">
        <p14:creationId xmlns:p14="http://schemas.microsoft.com/office/powerpoint/2010/main" val="1149121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6652DB7C-4B8E-46DF-A618-A5E30AAFF4C8}" type="slidenum">
              <a:rPr lang="nb-NO" smtClean="0"/>
              <a:pPr/>
              <a:t>8</a:t>
            </a:fld>
            <a:endParaRPr lang="nb-NO"/>
          </a:p>
        </p:txBody>
      </p:sp>
    </p:spTree>
    <p:extLst>
      <p:ext uri="{BB962C8B-B14F-4D97-AF65-F5344CB8AC3E}">
        <p14:creationId xmlns:p14="http://schemas.microsoft.com/office/powerpoint/2010/main" val="2761813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Nytt innhold på nettsiden, </a:t>
            </a:r>
          </a:p>
          <a:p>
            <a:r>
              <a:rPr lang="nb-NO" dirty="0"/>
              <a:t> Hva har vi innenfor de ulike trinnene: Nytt innhold </a:t>
            </a:r>
            <a:r>
              <a:rPr lang="nb-NO" b="1" dirty="0"/>
              <a:t>ABCDE mer innenfor hver bokstav</a:t>
            </a:r>
            <a:r>
              <a:rPr lang="nb-NO" dirty="0"/>
              <a:t>, </a:t>
            </a:r>
          </a:p>
          <a:p>
            <a:r>
              <a:rPr lang="nb-NO" dirty="0"/>
              <a:t>Presentere støtteverktøy for instruktører </a:t>
            </a:r>
            <a:r>
              <a:rPr lang="nb-NO" dirty="0" err="1"/>
              <a:t>pp</a:t>
            </a:r>
            <a:r>
              <a:rPr lang="nb-NO" dirty="0"/>
              <a:t> ,samt kompendium fra </a:t>
            </a:r>
            <a:r>
              <a:rPr lang="nb-NO" dirty="0" err="1"/>
              <a:t>klinobs</a:t>
            </a:r>
            <a:r>
              <a:rPr lang="nb-NO" dirty="0"/>
              <a:t> kommune.</a:t>
            </a:r>
          </a:p>
          <a:p>
            <a:r>
              <a:rPr lang="nb-NO" dirty="0"/>
              <a:t> </a:t>
            </a:r>
          </a:p>
        </p:txBody>
      </p:sp>
      <p:sp>
        <p:nvSpPr>
          <p:cNvPr id="4" name="Plassholder for lysbildenummer 3"/>
          <p:cNvSpPr>
            <a:spLocks noGrp="1"/>
          </p:cNvSpPr>
          <p:nvPr>
            <p:ph type="sldNum" sz="quarter" idx="10"/>
          </p:nvPr>
        </p:nvSpPr>
        <p:spPr/>
        <p:txBody>
          <a:bodyPr/>
          <a:lstStyle/>
          <a:p>
            <a:fld id="{6652DB7C-4B8E-46DF-A618-A5E30AAFF4C8}" type="slidenum">
              <a:rPr lang="nb-NO" smtClean="0"/>
              <a:pPr/>
              <a:t>9</a:t>
            </a:fld>
            <a:endParaRPr lang="nb-NO"/>
          </a:p>
        </p:txBody>
      </p:sp>
    </p:spTree>
    <p:extLst>
      <p:ext uri="{BB962C8B-B14F-4D97-AF65-F5344CB8AC3E}">
        <p14:creationId xmlns:p14="http://schemas.microsoft.com/office/powerpoint/2010/main" val="1119842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Kort presentasjon av PEVS og ønske om PEVS instruktører i Agde</a:t>
            </a:r>
            <a:r>
              <a:rPr lang="nb-NO" b="1" dirty="0"/>
              <a:t>r, nettverk- ressurser på nettside </a:t>
            </a:r>
            <a:endParaRPr lang="nb-NO" dirty="0"/>
          </a:p>
          <a:p>
            <a:r>
              <a:rPr lang="nb-NO" sz="1200" b="0" i="0" kern="1200" dirty="0">
                <a:solidFill>
                  <a:schemeClr val="tx1"/>
                </a:solidFill>
                <a:effectLst/>
                <a:latin typeface="+mn-lt"/>
                <a:ea typeface="+mn-ea"/>
                <a:cs typeface="+mn-cs"/>
              </a:rPr>
              <a:t>PEVS eller </a:t>
            </a:r>
            <a:r>
              <a:rPr lang="nb-NO" sz="1200" b="0" i="0" kern="1200" dirty="0" err="1">
                <a:solidFill>
                  <a:schemeClr val="tx1"/>
                </a:solidFill>
                <a:effectLst/>
                <a:latin typeface="+mn-lt"/>
                <a:ea typeface="+mn-ea"/>
                <a:cs typeface="+mn-cs"/>
              </a:rPr>
              <a:t>Pediatric</a:t>
            </a:r>
            <a:r>
              <a:rPr lang="nb-NO" sz="1200" b="0" i="0" kern="1200" dirty="0">
                <a:solidFill>
                  <a:schemeClr val="tx1"/>
                </a:solidFill>
                <a:effectLst/>
                <a:latin typeface="+mn-lt"/>
                <a:ea typeface="+mn-ea"/>
                <a:cs typeface="+mn-cs"/>
              </a:rPr>
              <a:t> </a:t>
            </a:r>
            <a:r>
              <a:rPr lang="nb-NO" sz="1200" b="0" i="0" kern="1200" dirty="0" err="1">
                <a:solidFill>
                  <a:schemeClr val="tx1"/>
                </a:solidFill>
                <a:effectLst/>
                <a:latin typeface="+mn-lt"/>
                <a:ea typeface="+mn-ea"/>
                <a:cs typeface="+mn-cs"/>
              </a:rPr>
              <a:t>early</a:t>
            </a:r>
            <a:r>
              <a:rPr lang="nb-NO" sz="1200" b="0" i="0" kern="1200" dirty="0">
                <a:solidFill>
                  <a:schemeClr val="tx1"/>
                </a:solidFill>
                <a:effectLst/>
                <a:latin typeface="+mn-lt"/>
                <a:ea typeface="+mn-ea"/>
                <a:cs typeface="+mn-cs"/>
              </a:rPr>
              <a:t> </a:t>
            </a:r>
            <a:r>
              <a:rPr lang="nb-NO" sz="1200" b="0" i="0" kern="1200" dirty="0" err="1">
                <a:solidFill>
                  <a:schemeClr val="tx1"/>
                </a:solidFill>
                <a:effectLst/>
                <a:latin typeface="+mn-lt"/>
                <a:ea typeface="+mn-ea"/>
                <a:cs typeface="+mn-cs"/>
              </a:rPr>
              <a:t>warning</a:t>
            </a:r>
            <a:r>
              <a:rPr lang="nb-NO" sz="1200" b="0" i="0" kern="1200" dirty="0">
                <a:solidFill>
                  <a:schemeClr val="tx1"/>
                </a:solidFill>
                <a:effectLst/>
                <a:latin typeface="+mn-lt"/>
                <a:ea typeface="+mn-ea"/>
                <a:cs typeface="+mn-cs"/>
              </a:rPr>
              <a:t> scores (PEWS) er skåringssystemer som basert på alder og parameter som respirasjonsfrekvens, oksygenmetning, puls, blodtrykk, temperatur og bevissthetsnivå identifiserer pasienter i fare for klinisk forverring.  Dersom de målte parameterne i økende grad avviker fra normalverdier for alderen øker skåren. Skåren for alle de ulike parameterne legges sammen til en tallverdi som, avhengig av </a:t>
            </a:r>
            <a:r>
              <a:rPr lang="nb-NO" sz="1200" b="0" i="0" kern="1200" dirty="0" err="1">
                <a:solidFill>
                  <a:schemeClr val="tx1"/>
                </a:solidFill>
                <a:effectLst/>
                <a:latin typeface="+mn-lt"/>
                <a:ea typeface="+mn-ea"/>
                <a:cs typeface="+mn-cs"/>
              </a:rPr>
              <a:t>cutoff</a:t>
            </a:r>
            <a:r>
              <a:rPr lang="nb-NO" sz="1200" b="0" i="0" kern="1200" dirty="0">
                <a:solidFill>
                  <a:schemeClr val="tx1"/>
                </a:solidFill>
                <a:effectLst/>
                <a:latin typeface="+mn-lt"/>
                <a:ea typeface="+mn-ea"/>
                <a:cs typeface="+mn-cs"/>
              </a:rPr>
              <a:t>-nivå bestemmer pasientens risiko for klinisk forverring.</a:t>
            </a:r>
            <a:endParaRPr lang="nb-NO" dirty="0"/>
          </a:p>
        </p:txBody>
      </p:sp>
      <p:sp>
        <p:nvSpPr>
          <p:cNvPr id="4" name="Plassholder for lysbildenummer 3"/>
          <p:cNvSpPr>
            <a:spLocks noGrp="1"/>
          </p:cNvSpPr>
          <p:nvPr>
            <p:ph type="sldNum" sz="quarter" idx="10"/>
          </p:nvPr>
        </p:nvSpPr>
        <p:spPr/>
        <p:txBody>
          <a:bodyPr/>
          <a:lstStyle/>
          <a:p>
            <a:fld id="{6652DB7C-4B8E-46DF-A618-A5E30AAFF4C8}" type="slidenum">
              <a:rPr lang="nb-NO" smtClean="0"/>
              <a:pPr/>
              <a:t>10</a:t>
            </a:fld>
            <a:endParaRPr lang="nb-NO"/>
          </a:p>
        </p:txBody>
      </p:sp>
    </p:spTree>
    <p:extLst>
      <p:ext uri="{BB962C8B-B14F-4D97-AF65-F5344CB8AC3E}">
        <p14:creationId xmlns:p14="http://schemas.microsoft.com/office/powerpoint/2010/main" val="1903220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9.30-9.55</a:t>
            </a:r>
          </a:p>
        </p:txBody>
      </p:sp>
      <p:sp>
        <p:nvSpPr>
          <p:cNvPr id="4" name="Plassholder for lysbildenummer 3"/>
          <p:cNvSpPr>
            <a:spLocks noGrp="1"/>
          </p:cNvSpPr>
          <p:nvPr>
            <p:ph type="sldNum" sz="quarter" idx="10"/>
          </p:nvPr>
        </p:nvSpPr>
        <p:spPr/>
        <p:txBody>
          <a:bodyPr/>
          <a:lstStyle/>
          <a:p>
            <a:fld id="{B6F93B5C-1149-43A2-B174-9FC319B2C21E}" type="slidenum">
              <a:rPr lang="nb-NO" smtClean="0"/>
              <a:t>11</a:t>
            </a:fld>
            <a:endParaRPr lang="nb-NO"/>
          </a:p>
        </p:txBody>
      </p:sp>
    </p:spTree>
    <p:extLst>
      <p:ext uri="{BB962C8B-B14F-4D97-AF65-F5344CB8AC3E}">
        <p14:creationId xmlns:p14="http://schemas.microsoft.com/office/powerpoint/2010/main" val="2925951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2771800" y="1122363"/>
            <a:ext cx="5400600" cy="2387600"/>
          </a:xfrm>
        </p:spPr>
        <p:txBody>
          <a:bodyPr anchor="b"/>
          <a:lstStyle>
            <a:lvl1pPr algn="ctr">
              <a:defRPr sz="4500"/>
            </a:lvl1pPr>
          </a:lstStyle>
          <a:p>
            <a:r>
              <a:rPr lang="nb-NO"/>
              <a:t>Klikk for å redigere tittelstil</a:t>
            </a:r>
          </a:p>
        </p:txBody>
      </p:sp>
      <p:sp>
        <p:nvSpPr>
          <p:cNvPr id="3" name="Undertittel 2"/>
          <p:cNvSpPr>
            <a:spLocks noGrp="1"/>
          </p:cNvSpPr>
          <p:nvPr>
            <p:ph type="subTitle" idx="1"/>
          </p:nvPr>
        </p:nvSpPr>
        <p:spPr>
          <a:xfrm>
            <a:off x="2771800" y="3602038"/>
            <a:ext cx="54006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a:t>Klikk for å redigere undertittelstil i malen</a:t>
            </a:r>
          </a:p>
        </p:txBody>
      </p:sp>
    </p:spTree>
    <p:extLst>
      <p:ext uri="{BB962C8B-B14F-4D97-AF65-F5344CB8AC3E}">
        <p14:creationId xmlns:p14="http://schemas.microsoft.com/office/powerpoint/2010/main" val="3227230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a:xfrm>
            <a:off x="1259632" y="6356351"/>
            <a:ext cx="1426418" cy="365125"/>
          </a:xfrm>
          <a:prstGeom prst="rect">
            <a:avLst/>
          </a:prstGeom>
        </p:spPr>
        <p:txBody>
          <a:bodyPr/>
          <a:lstStyle>
            <a:lvl1pPr>
              <a:defRPr sz="1400"/>
            </a:lvl1pPr>
          </a:lstStyle>
          <a:p>
            <a:pPr>
              <a:defRPr/>
            </a:pPr>
            <a:fld id="{D19DC18E-7A8E-49CC-96E7-44A5F6E25AC9}" type="datetime1">
              <a:rPr lang="nb-NO" smtClean="0"/>
              <a:pPr>
                <a:defRPr/>
              </a:pPr>
              <a:t>01.06.2022</a:t>
            </a:fld>
            <a:endParaRPr lang="nb-NO"/>
          </a:p>
        </p:txBody>
      </p:sp>
      <p:sp>
        <p:nvSpPr>
          <p:cNvPr id="5" name="Plassholder for bunntekst 4"/>
          <p:cNvSpPr>
            <a:spLocks noGrp="1"/>
          </p:cNvSpPr>
          <p:nvPr>
            <p:ph type="ftr" sz="quarter" idx="11"/>
          </p:nvPr>
        </p:nvSpPr>
        <p:spPr/>
        <p:txBody>
          <a:bodyPr/>
          <a:lstStyle/>
          <a:p>
            <a:pPr>
              <a:defRPr/>
            </a:pPr>
            <a:endParaRPr lang="nb-NO"/>
          </a:p>
        </p:txBody>
      </p:sp>
      <p:sp>
        <p:nvSpPr>
          <p:cNvPr id="6" name="Plassholder for lysbildenummer 5"/>
          <p:cNvSpPr>
            <a:spLocks noGrp="1"/>
          </p:cNvSpPr>
          <p:nvPr>
            <p:ph type="sldNum" sz="quarter" idx="12"/>
          </p:nvPr>
        </p:nvSpPr>
        <p:spPr/>
        <p:txBody>
          <a:bodyPr/>
          <a:lstStyle/>
          <a:p>
            <a:pPr>
              <a:defRPr/>
            </a:pPr>
            <a:fld id="{6400A061-D62E-48F8-B399-210210C401E6}" type="slidenum">
              <a:rPr lang="nb-NO" smtClean="0"/>
              <a:pPr>
                <a:defRPr/>
              </a:pPr>
              <a:t>‹#›</a:t>
            </a:fld>
            <a:endParaRPr lang="nb-NO"/>
          </a:p>
        </p:txBody>
      </p:sp>
    </p:spTree>
    <p:extLst>
      <p:ext uri="{BB962C8B-B14F-4D97-AF65-F5344CB8AC3E}">
        <p14:creationId xmlns:p14="http://schemas.microsoft.com/office/powerpoint/2010/main" val="1070102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543675" y="365125"/>
            <a:ext cx="1971675" cy="581183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628650" y="365125"/>
            <a:ext cx="5800725" cy="5811838"/>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a:xfrm>
            <a:off x="1259632" y="6356351"/>
            <a:ext cx="1426418" cy="365125"/>
          </a:xfrm>
          <a:prstGeom prst="rect">
            <a:avLst/>
          </a:prstGeom>
        </p:spPr>
        <p:txBody>
          <a:bodyPr/>
          <a:lstStyle>
            <a:lvl1pPr>
              <a:defRPr sz="1400"/>
            </a:lvl1pPr>
          </a:lstStyle>
          <a:p>
            <a:pPr>
              <a:defRPr/>
            </a:pPr>
            <a:fld id="{CE0A39F6-A6DF-4FEF-85B3-57E6334C2621}" type="datetime1">
              <a:rPr lang="nb-NO" smtClean="0"/>
              <a:pPr>
                <a:defRPr/>
              </a:pPr>
              <a:t>01.06.2022</a:t>
            </a:fld>
            <a:endParaRPr lang="nb-NO"/>
          </a:p>
        </p:txBody>
      </p:sp>
      <p:sp>
        <p:nvSpPr>
          <p:cNvPr id="5" name="Plassholder for bunntekst 4"/>
          <p:cNvSpPr>
            <a:spLocks noGrp="1"/>
          </p:cNvSpPr>
          <p:nvPr>
            <p:ph type="ftr" sz="quarter" idx="11"/>
          </p:nvPr>
        </p:nvSpPr>
        <p:spPr/>
        <p:txBody>
          <a:bodyPr/>
          <a:lstStyle/>
          <a:p>
            <a:pPr>
              <a:defRPr/>
            </a:pPr>
            <a:endParaRPr lang="nb-NO"/>
          </a:p>
        </p:txBody>
      </p:sp>
      <p:sp>
        <p:nvSpPr>
          <p:cNvPr id="6" name="Plassholder for lysbildenummer 5"/>
          <p:cNvSpPr>
            <a:spLocks noGrp="1"/>
          </p:cNvSpPr>
          <p:nvPr>
            <p:ph type="sldNum" sz="quarter" idx="12"/>
          </p:nvPr>
        </p:nvSpPr>
        <p:spPr/>
        <p:txBody>
          <a:bodyPr/>
          <a:lstStyle/>
          <a:p>
            <a:pPr>
              <a:defRPr/>
            </a:pPr>
            <a:fld id="{1D8E55CA-E820-47EB-A37E-9590C4F9063A}" type="slidenum">
              <a:rPr lang="nb-NO" smtClean="0"/>
              <a:pPr>
                <a:defRPr/>
              </a:pPr>
              <a:t>‹#›</a:t>
            </a:fld>
            <a:endParaRPr lang="nb-NO"/>
          </a:p>
        </p:txBody>
      </p:sp>
    </p:spTree>
    <p:extLst>
      <p:ext uri="{BB962C8B-B14F-4D97-AF65-F5344CB8AC3E}">
        <p14:creationId xmlns:p14="http://schemas.microsoft.com/office/powerpoint/2010/main" val="4114678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baseline="0">
                <a:solidFill>
                  <a:srgbClr val="006430"/>
                </a:solidFill>
              </a:defRPr>
            </a:lvl1pPr>
          </a:lstStyle>
          <a:p>
            <a:r>
              <a:rPr lang="nb-NO"/>
              <a:t>Klikk for å redigere tittelstil</a:t>
            </a:r>
          </a:p>
        </p:txBody>
      </p:sp>
      <p:sp>
        <p:nvSpPr>
          <p:cNvPr id="3" name="Plassholder for innhold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a:xfrm>
            <a:off x="1259632" y="6356351"/>
            <a:ext cx="1426418" cy="365125"/>
          </a:xfrm>
          <a:prstGeom prst="rect">
            <a:avLst/>
          </a:prstGeom>
        </p:spPr>
        <p:txBody>
          <a:bodyPr/>
          <a:lstStyle>
            <a:lvl1pPr>
              <a:defRPr sz="1400"/>
            </a:lvl1pPr>
          </a:lstStyle>
          <a:p>
            <a:fld id="{B0A37C93-EC45-4669-A5B4-F9E8E04B52A5}" type="datetime1">
              <a:rPr lang="nb-NO" smtClean="0"/>
              <a:pPr/>
              <a:t>01.06.2022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E09305BD-5F70-424C-81AC-F5FFE723C7D3}" type="slidenum">
              <a:rPr lang="nb-NO" smtClean="0"/>
              <a:pPr/>
              <a:t>‹#›</a:t>
            </a:fld>
            <a:endParaRPr lang="nb-NO"/>
          </a:p>
        </p:txBody>
      </p:sp>
    </p:spTree>
    <p:extLst>
      <p:ext uri="{BB962C8B-B14F-4D97-AF65-F5344CB8AC3E}">
        <p14:creationId xmlns:p14="http://schemas.microsoft.com/office/powerpoint/2010/main" val="4209779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623888" y="1709739"/>
            <a:ext cx="7886700" cy="2852737"/>
          </a:xfrm>
        </p:spPr>
        <p:txBody>
          <a:bodyPr anchor="b"/>
          <a:lstStyle>
            <a:lvl1pPr>
              <a:defRPr sz="4500">
                <a:solidFill>
                  <a:srgbClr val="006430"/>
                </a:solidFill>
              </a:defRPr>
            </a:lvl1pPr>
          </a:lstStyle>
          <a:p>
            <a:r>
              <a:rPr lang="nb-NO"/>
              <a:t>Klikk for å redigere tittelstil</a:t>
            </a:r>
          </a:p>
        </p:txBody>
      </p:sp>
      <p:sp>
        <p:nvSpPr>
          <p:cNvPr id="3" name="Plassholder for tekst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b-NO"/>
              <a:t>Rediger tekststiler i malen</a:t>
            </a:r>
          </a:p>
        </p:txBody>
      </p:sp>
      <p:sp>
        <p:nvSpPr>
          <p:cNvPr id="4" name="Plassholder for dato 3"/>
          <p:cNvSpPr>
            <a:spLocks noGrp="1"/>
          </p:cNvSpPr>
          <p:nvPr>
            <p:ph type="dt" sz="half" idx="10"/>
          </p:nvPr>
        </p:nvSpPr>
        <p:spPr>
          <a:xfrm>
            <a:off x="1259632" y="6356351"/>
            <a:ext cx="1426418" cy="365125"/>
          </a:xfrm>
          <a:prstGeom prst="rect">
            <a:avLst/>
          </a:prstGeom>
        </p:spPr>
        <p:txBody>
          <a:bodyPr/>
          <a:lstStyle>
            <a:lvl1pPr>
              <a:defRPr sz="1400"/>
            </a:lvl1pPr>
          </a:lstStyle>
          <a:p>
            <a:fld id="{856A69B2-2FE8-453D-AA5E-C97677098F4B}" type="datetime1">
              <a:rPr lang="nb-NO" smtClean="0"/>
              <a:pPr/>
              <a:t>01.06.2022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E09305BD-5F70-424C-81AC-F5FFE723C7D3}" type="slidenum">
              <a:rPr lang="nb-NO" smtClean="0"/>
              <a:pPr/>
              <a:t>‹#›</a:t>
            </a:fld>
            <a:endParaRPr lang="nb-NO"/>
          </a:p>
        </p:txBody>
      </p:sp>
    </p:spTree>
    <p:extLst>
      <p:ext uri="{BB962C8B-B14F-4D97-AF65-F5344CB8AC3E}">
        <p14:creationId xmlns:p14="http://schemas.microsoft.com/office/powerpoint/2010/main" val="854329079"/>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solidFill>
                  <a:srgbClr val="006430"/>
                </a:solidFill>
              </a:defRPr>
            </a:lvl1pPr>
          </a:lstStyle>
          <a:p>
            <a:r>
              <a:rPr lang="nb-NO"/>
              <a:t>Klikk for å redigere tittelstil</a:t>
            </a:r>
          </a:p>
        </p:txBody>
      </p:sp>
      <p:sp>
        <p:nvSpPr>
          <p:cNvPr id="3" name="Plassholder for innhold 2"/>
          <p:cNvSpPr>
            <a:spLocks noGrp="1"/>
          </p:cNvSpPr>
          <p:nvPr>
            <p:ph sz="half" idx="1"/>
          </p:nvPr>
        </p:nvSpPr>
        <p:spPr>
          <a:xfrm>
            <a:off x="628650" y="1825625"/>
            <a:ext cx="38862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29150" y="1825625"/>
            <a:ext cx="38862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a:xfrm>
            <a:off x="1259632" y="6356351"/>
            <a:ext cx="1426418" cy="365125"/>
          </a:xfrm>
          <a:prstGeom prst="rect">
            <a:avLst/>
          </a:prstGeom>
        </p:spPr>
        <p:txBody>
          <a:bodyPr/>
          <a:lstStyle>
            <a:lvl1pPr>
              <a:defRPr sz="1400"/>
            </a:lvl1pPr>
          </a:lstStyle>
          <a:p>
            <a:pPr>
              <a:defRPr/>
            </a:pPr>
            <a:fld id="{2161C00C-FC6A-4A83-A85F-49413368D753}" type="datetime1">
              <a:rPr lang="nb-NO" smtClean="0"/>
              <a:pPr>
                <a:defRPr/>
              </a:pPr>
              <a:t>01.06.2022</a:t>
            </a:fld>
            <a:endParaRPr lang="nb-NO"/>
          </a:p>
        </p:txBody>
      </p:sp>
      <p:sp>
        <p:nvSpPr>
          <p:cNvPr id="6" name="Plassholder for bunntekst 5"/>
          <p:cNvSpPr>
            <a:spLocks noGrp="1"/>
          </p:cNvSpPr>
          <p:nvPr>
            <p:ph type="ftr" sz="quarter" idx="11"/>
          </p:nvPr>
        </p:nvSpPr>
        <p:spPr/>
        <p:txBody>
          <a:bodyPr/>
          <a:lstStyle/>
          <a:p>
            <a:pPr>
              <a:defRPr/>
            </a:pPr>
            <a:endParaRPr lang="nb-NO"/>
          </a:p>
        </p:txBody>
      </p:sp>
      <p:sp>
        <p:nvSpPr>
          <p:cNvPr id="7" name="Plassholder for lysbildenummer 6"/>
          <p:cNvSpPr>
            <a:spLocks noGrp="1"/>
          </p:cNvSpPr>
          <p:nvPr>
            <p:ph type="sldNum" sz="quarter" idx="12"/>
          </p:nvPr>
        </p:nvSpPr>
        <p:spPr/>
        <p:txBody>
          <a:bodyPr/>
          <a:lstStyle/>
          <a:p>
            <a:pPr>
              <a:defRPr/>
            </a:pPr>
            <a:fld id="{9A4C95B4-112B-4244-8593-27014CA3559C}" type="slidenum">
              <a:rPr lang="nb-NO" smtClean="0"/>
              <a:pPr>
                <a:defRPr/>
              </a:pPr>
              <a:t>‹#›</a:t>
            </a:fld>
            <a:endParaRPr lang="nb-NO"/>
          </a:p>
        </p:txBody>
      </p:sp>
    </p:spTree>
    <p:extLst>
      <p:ext uri="{BB962C8B-B14F-4D97-AF65-F5344CB8AC3E}">
        <p14:creationId xmlns:p14="http://schemas.microsoft.com/office/powerpoint/2010/main" val="2812430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629841" y="365126"/>
            <a:ext cx="7886700" cy="1325563"/>
          </a:xfrm>
        </p:spPr>
        <p:txBody>
          <a:bodyPr/>
          <a:lstStyle>
            <a:lvl1pPr>
              <a:defRPr>
                <a:solidFill>
                  <a:srgbClr val="006430"/>
                </a:solidFill>
              </a:defRPr>
            </a:lvl1pPr>
          </a:lstStyle>
          <a:p>
            <a:r>
              <a:rPr lang="nb-NO"/>
              <a:t>Klikk for å redigere tittelstil</a:t>
            </a:r>
          </a:p>
        </p:txBody>
      </p:sp>
      <p:sp>
        <p:nvSpPr>
          <p:cNvPr id="3" name="Plassholder for tekst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Rediger tekststiler i malen</a:t>
            </a:r>
          </a:p>
        </p:txBody>
      </p:sp>
      <p:sp>
        <p:nvSpPr>
          <p:cNvPr id="4" name="Plassholder for innhold 3"/>
          <p:cNvSpPr>
            <a:spLocks noGrp="1"/>
          </p:cNvSpPr>
          <p:nvPr>
            <p:ph sz="half" idx="2"/>
          </p:nvPr>
        </p:nvSpPr>
        <p:spPr>
          <a:xfrm>
            <a:off x="629842" y="2505075"/>
            <a:ext cx="3868340"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Rediger tekststiler i malen</a:t>
            </a:r>
          </a:p>
        </p:txBody>
      </p:sp>
      <p:sp>
        <p:nvSpPr>
          <p:cNvPr id="6" name="Plassholder for innhold 5"/>
          <p:cNvSpPr>
            <a:spLocks noGrp="1"/>
          </p:cNvSpPr>
          <p:nvPr>
            <p:ph sz="quarter" idx="4"/>
          </p:nvPr>
        </p:nvSpPr>
        <p:spPr>
          <a:xfrm>
            <a:off x="4629150" y="2505075"/>
            <a:ext cx="3887391"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a:xfrm>
            <a:off x="1259632" y="6356350"/>
            <a:ext cx="1656184" cy="365125"/>
          </a:xfrm>
          <a:prstGeom prst="rect">
            <a:avLst/>
          </a:prstGeom>
        </p:spPr>
        <p:txBody>
          <a:bodyPr/>
          <a:lstStyle>
            <a:lvl1pPr>
              <a:defRPr sz="1400"/>
            </a:lvl1pPr>
          </a:lstStyle>
          <a:p>
            <a:pPr>
              <a:defRPr/>
            </a:pPr>
            <a:fld id="{E920F756-E517-4EDF-9966-820F9D1DA786}" type="datetime1">
              <a:rPr lang="nb-NO" smtClean="0"/>
              <a:pPr>
                <a:defRPr/>
              </a:pPr>
              <a:t>01.06.2022</a:t>
            </a:fld>
            <a:endParaRPr lang="nb-NO"/>
          </a:p>
        </p:txBody>
      </p:sp>
      <p:sp>
        <p:nvSpPr>
          <p:cNvPr id="8" name="Plassholder for bunntekst 7"/>
          <p:cNvSpPr>
            <a:spLocks noGrp="1"/>
          </p:cNvSpPr>
          <p:nvPr>
            <p:ph type="ftr" sz="quarter" idx="11"/>
          </p:nvPr>
        </p:nvSpPr>
        <p:spPr/>
        <p:txBody>
          <a:bodyPr/>
          <a:lstStyle/>
          <a:p>
            <a:pPr>
              <a:defRPr/>
            </a:pPr>
            <a:endParaRPr lang="nb-NO"/>
          </a:p>
        </p:txBody>
      </p:sp>
      <p:sp>
        <p:nvSpPr>
          <p:cNvPr id="9" name="Plassholder for lysbildenummer 8"/>
          <p:cNvSpPr>
            <a:spLocks noGrp="1"/>
          </p:cNvSpPr>
          <p:nvPr>
            <p:ph type="sldNum" sz="quarter" idx="12"/>
          </p:nvPr>
        </p:nvSpPr>
        <p:spPr/>
        <p:txBody>
          <a:bodyPr/>
          <a:lstStyle/>
          <a:p>
            <a:pPr>
              <a:defRPr/>
            </a:pPr>
            <a:fld id="{884B83DD-9E0C-4019-AF30-F6668CDACC63}" type="slidenum">
              <a:rPr lang="nb-NO" smtClean="0"/>
              <a:pPr>
                <a:defRPr/>
              </a:pPr>
              <a:t>‹#›</a:t>
            </a:fld>
            <a:endParaRPr lang="nb-NO"/>
          </a:p>
        </p:txBody>
      </p:sp>
    </p:spTree>
    <p:extLst>
      <p:ext uri="{BB962C8B-B14F-4D97-AF65-F5344CB8AC3E}">
        <p14:creationId xmlns:p14="http://schemas.microsoft.com/office/powerpoint/2010/main" val="2106989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a:xfrm>
            <a:off x="1259632" y="6356351"/>
            <a:ext cx="1426418" cy="365125"/>
          </a:xfrm>
          <a:prstGeom prst="rect">
            <a:avLst/>
          </a:prstGeom>
        </p:spPr>
        <p:txBody>
          <a:bodyPr/>
          <a:lstStyle>
            <a:lvl1pPr>
              <a:defRPr sz="1400"/>
            </a:lvl1pPr>
          </a:lstStyle>
          <a:p>
            <a:pPr>
              <a:defRPr/>
            </a:pPr>
            <a:fld id="{BD2AEDB1-1ABA-49E8-963C-82CE4CA94051}" type="datetime1">
              <a:rPr lang="nb-NO" smtClean="0"/>
              <a:pPr>
                <a:defRPr/>
              </a:pPr>
              <a:t>01.06.2022</a:t>
            </a:fld>
            <a:endParaRPr lang="nb-NO"/>
          </a:p>
        </p:txBody>
      </p:sp>
      <p:sp>
        <p:nvSpPr>
          <p:cNvPr id="4" name="Plassholder for bunntekst 3"/>
          <p:cNvSpPr>
            <a:spLocks noGrp="1"/>
          </p:cNvSpPr>
          <p:nvPr>
            <p:ph type="ftr" sz="quarter" idx="11"/>
          </p:nvPr>
        </p:nvSpPr>
        <p:spPr/>
        <p:txBody>
          <a:bodyPr/>
          <a:lstStyle/>
          <a:p>
            <a:pPr>
              <a:defRPr/>
            </a:pPr>
            <a:endParaRPr lang="nb-NO"/>
          </a:p>
        </p:txBody>
      </p:sp>
      <p:sp>
        <p:nvSpPr>
          <p:cNvPr id="5" name="Plassholder for lysbildenummer 4"/>
          <p:cNvSpPr>
            <a:spLocks noGrp="1"/>
          </p:cNvSpPr>
          <p:nvPr>
            <p:ph type="sldNum" sz="quarter" idx="12"/>
          </p:nvPr>
        </p:nvSpPr>
        <p:spPr/>
        <p:txBody>
          <a:bodyPr/>
          <a:lstStyle/>
          <a:p>
            <a:pPr>
              <a:defRPr/>
            </a:pPr>
            <a:fld id="{32D15CE3-FFC9-4F4D-90A5-93027274077C}" type="slidenum">
              <a:rPr lang="nb-NO" smtClean="0"/>
              <a:pPr>
                <a:defRPr/>
              </a:pPr>
              <a:t>‹#›</a:t>
            </a:fld>
            <a:endParaRPr lang="nb-NO"/>
          </a:p>
        </p:txBody>
      </p:sp>
    </p:spTree>
    <p:extLst>
      <p:ext uri="{BB962C8B-B14F-4D97-AF65-F5344CB8AC3E}">
        <p14:creationId xmlns:p14="http://schemas.microsoft.com/office/powerpoint/2010/main" val="623349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a:xfrm>
            <a:off x="1259632" y="6356351"/>
            <a:ext cx="1426418" cy="365125"/>
          </a:xfrm>
          <a:prstGeom prst="rect">
            <a:avLst/>
          </a:prstGeom>
        </p:spPr>
        <p:txBody>
          <a:bodyPr/>
          <a:lstStyle>
            <a:lvl1pPr>
              <a:defRPr sz="1400"/>
            </a:lvl1pPr>
          </a:lstStyle>
          <a:p>
            <a:pPr>
              <a:defRPr/>
            </a:pPr>
            <a:fld id="{B71E69BE-A3AA-40F2-92FF-9F05F0D305B9}" type="datetime1">
              <a:rPr lang="nb-NO" smtClean="0"/>
              <a:pPr>
                <a:defRPr/>
              </a:pPr>
              <a:t>01.06.2022</a:t>
            </a:fld>
            <a:endParaRPr lang="nb-NO"/>
          </a:p>
        </p:txBody>
      </p:sp>
      <p:sp>
        <p:nvSpPr>
          <p:cNvPr id="3" name="Plassholder for bunntekst 2"/>
          <p:cNvSpPr>
            <a:spLocks noGrp="1"/>
          </p:cNvSpPr>
          <p:nvPr>
            <p:ph type="ftr" sz="quarter" idx="11"/>
          </p:nvPr>
        </p:nvSpPr>
        <p:spPr/>
        <p:txBody>
          <a:bodyPr/>
          <a:lstStyle/>
          <a:p>
            <a:pPr>
              <a:defRPr/>
            </a:pPr>
            <a:endParaRPr lang="nb-NO"/>
          </a:p>
        </p:txBody>
      </p:sp>
      <p:sp>
        <p:nvSpPr>
          <p:cNvPr id="4" name="Plassholder for lysbildenummer 3"/>
          <p:cNvSpPr>
            <a:spLocks noGrp="1"/>
          </p:cNvSpPr>
          <p:nvPr>
            <p:ph type="sldNum" sz="quarter" idx="12"/>
          </p:nvPr>
        </p:nvSpPr>
        <p:spPr/>
        <p:txBody>
          <a:bodyPr/>
          <a:lstStyle/>
          <a:p>
            <a:pPr>
              <a:defRPr/>
            </a:pPr>
            <a:fld id="{821C53E2-218E-444F-95A4-6C9C8A155D64}" type="slidenum">
              <a:rPr lang="nb-NO" smtClean="0"/>
              <a:pPr>
                <a:defRPr/>
              </a:pPr>
              <a:t>‹#›</a:t>
            </a:fld>
            <a:endParaRPr lang="nb-NO"/>
          </a:p>
        </p:txBody>
      </p:sp>
    </p:spTree>
    <p:extLst>
      <p:ext uri="{BB962C8B-B14F-4D97-AF65-F5344CB8AC3E}">
        <p14:creationId xmlns:p14="http://schemas.microsoft.com/office/powerpoint/2010/main" val="3730674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29841" y="457200"/>
            <a:ext cx="2949178" cy="1600200"/>
          </a:xfrm>
        </p:spPr>
        <p:txBody>
          <a:bodyPr anchor="b"/>
          <a:lstStyle>
            <a:lvl1pPr>
              <a:defRPr sz="2400"/>
            </a:lvl1pPr>
          </a:lstStyle>
          <a:p>
            <a:r>
              <a:rPr lang="nb-NO"/>
              <a:t>Klikk for å redigere tittelstil</a:t>
            </a:r>
          </a:p>
        </p:txBody>
      </p:sp>
      <p:sp>
        <p:nvSpPr>
          <p:cNvPr id="3" name="Plassholder for innhold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Rediger tekststiler i malen</a:t>
            </a:r>
          </a:p>
        </p:txBody>
      </p:sp>
      <p:sp>
        <p:nvSpPr>
          <p:cNvPr id="5" name="Plassholder for dato 4"/>
          <p:cNvSpPr>
            <a:spLocks noGrp="1"/>
          </p:cNvSpPr>
          <p:nvPr>
            <p:ph type="dt" sz="half" idx="10"/>
          </p:nvPr>
        </p:nvSpPr>
        <p:spPr>
          <a:xfrm>
            <a:off x="1259632" y="6356351"/>
            <a:ext cx="1426418" cy="365125"/>
          </a:xfrm>
          <a:prstGeom prst="rect">
            <a:avLst/>
          </a:prstGeom>
        </p:spPr>
        <p:txBody>
          <a:bodyPr/>
          <a:lstStyle>
            <a:lvl1pPr>
              <a:defRPr sz="1400"/>
            </a:lvl1pPr>
          </a:lstStyle>
          <a:p>
            <a:pPr>
              <a:defRPr/>
            </a:pPr>
            <a:fld id="{5F411A8C-0396-496B-BD12-FB4C2F7A3BB4}" type="datetime1">
              <a:rPr lang="nb-NO" smtClean="0"/>
              <a:pPr>
                <a:defRPr/>
              </a:pPr>
              <a:t>01.06.2022</a:t>
            </a:fld>
            <a:endParaRPr lang="nb-NO"/>
          </a:p>
        </p:txBody>
      </p:sp>
      <p:sp>
        <p:nvSpPr>
          <p:cNvPr id="6" name="Plassholder for bunntekst 5"/>
          <p:cNvSpPr>
            <a:spLocks noGrp="1"/>
          </p:cNvSpPr>
          <p:nvPr>
            <p:ph type="ftr" sz="quarter" idx="11"/>
          </p:nvPr>
        </p:nvSpPr>
        <p:spPr/>
        <p:txBody>
          <a:bodyPr/>
          <a:lstStyle/>
          <a:p>
            <a:pPr>
              <a:defRPr/>
            </a:pPr>
            <a:endParaRPr lang="nb-NO"/>
          </a:p>
        </p:txBody>
      </p:sp>
      <p:sp>
        <p:nvSpPr>
          <p:cNvPr id="7" name="Plassholder for lysbildenummer 6"/>
          <p:cNvSpPr>
            <a:spLocks noGrp="1"/>
          </p:cNvSpPr>
          <p:nvPr>
            <p:ph type="sldNum" sz="quarter" idx="12"/>
          </p:nvPr>
        </p:nvSpPr>
        <p:spPr/>
        <p:txBody>
          <a:bodyPr/>
          <a:lstStyle/>
          <a:p>
            <a:pPr>
              <a:defRPr/>
            </a:pPr>
            <a:fld id="{4548E067-0E37-4FF5-B1E5-3C6B294BBCFE}" type="slidenum">
              <a:rPr lang="nb-NO" smtClean="0"/>
              <a:pPr>
                <a:defRPr/>
              </a:pPr>
              <a:t>‹#›</a:t>
            </a:fld>
            <a:endParaRPr lang="nb-NO"/>
          </a:p>
        </p:txBody>
      </p:sp>
    </p:spTree>
    <p:extLst>
      <p:ext uri="{BB962C8B-B14F-4D97-AF65-F5344CB8AC3E}">
        <p14:creationId xmlns:p14="http://schemas.microsoft.com/office/powerpoint/2010/main" val="3814395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29841" y="457200"/>
            <a:ext cx="2949178" cy="1600200"/>
          </a:xfrm>
        </p:spPr>
        <p:txBody>
          <a:bodyPr anchor="b"/>
          <a:lstStyle>
            <a:lvl1pPr>
              <a:defRPr sz="2400"/>
            </a:lvl1pPr>
          </a:lstStyle>
          <a:p>
            <a:r>
              <a:rPr lang="nb-NO"/>
              <a:t>Klikk for å redigere tittelstil</a:t>
            </a:r>
          </a:p>
        </p:txBody>
      </p:sp>
      <p:sp>
        <p:nvSpPr>
          <p:cNvPr id="3" name="Plassholder for bilde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b-NO"/>
              <a:t>Klikk ikonet for å legge til et bilde</a:t>
            </a:r>
          </a:p>
        </p:txBody>
      </p:sp>
      <p:sp>
        <p:nvSpPr>
          <p:cNvPr id="4" name="Plassholder for teks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Rediger tekststiler i malen</a:t>
            </a:r>
          </a:p>
        </p:txBody>
      </p:sp>
      <p:sp>
        <p:nvSpPr>
          <p:cNvPr id="5" name="Plassholder for dato 4"/>
          <p:cNvSpPr>
            <a:spLocks noGrp="1"/>
          </p:cNvSpPr>
          <p:nvPr>
            <p:ph type="dt" sz="half" idx="10"/>
          </p:nvPr>
        </p:nvSpPr>
        <p:spPr>
          <a:xfrm>
            <a:off x="1259632" y="6356351"/>
            <a:ext cx="1426418" cy="365125"/>
          </a:xfrm>
          <a:prstGeom prst="rect">
            <a:avLst/>
          </a:prstGeom>
        </p:spPr>
        <p:txBody>
          <a:bodyPr/>
          <a:lstStyle>
            <a:lvl1pPr>
              <a:defRPr sz="1400"/>
            </a:lvl1pPr>
          </a:lstStyle>
          <a:p>
            <a:pPr>
              <a:defRPr/>
            </a:pPr>
            <a:fld id="{C757FC7D-EF6F-4308-9302-DE7319B33643}" type="datetime1">
              <a:rPr lang="nb-NO" smtClean="0"/>
              <a:pPr>
                <a:defRPr/>
              </a:pPr>
              <a:t>01.06.2022</a:t>
            </a:fld>
            <a:endParaRPr lang="nb-NO"/>
          </a:p>
        </p:txBody>
      </p:sp>
      <p:sp>
        <p:nvSpPr>
          <p:cNvPr id="6" name="Plassholder for bunntekst 5"/>
          <p:cNvSpPr>
            <a:spLocks noGrp="1"/>
          </p:cNvSpPr>
          <p:nvPr>
            <p:ph type="ftr" sz="quarter" idx="11"/>
          </p:nvPr>
        </p:nvSpPr>
        <p:spPr/>
        <p:txBody>
          <a:bodyPr/>
          <a:lstStyle/>
          <a:p>
            <a:pPr>
              <a:defRPr/>
            </a:pPr>
            <a:endParaRPr lang="nb-NO"/>
          </a:p>
        </p:txBody>
      </p:sp>
      <p:sp>
        <p:nvSpPr>
          <p:cNvPr id="7" name="Plassholder for lysbildenummer 6"/>
          <p:cNvSpPr>
            <a:spLocks noGrp="1"/>
          </p:cNvSpPr>
          <p:nvPr>
            <p:ph type="sldNum" sz="quarter" idx="12"/>
          </p:nvPr>
        </p:nvSpPr>
        <p:spPr/>
        <p:txBody>
          <a:bodyPr/>
          <a:lstStyle/>
          <a:p>
            <a:pPr>
              <a:defRPr/>
            </a:pPr>
            <a:fld id="{ECE114DD-B155-4D32-8C94-656D45E1ABC6}" type="slidenum">
              <a:rPr lang="nb-NO" smtClean="0"/>
              <a:pPr>
                <a:defRPr/>
              </a:pPr>
              <a:t>‹#›</a:t>
            </a:fld>
            <a:endParaRPr lang="nb-NO"/>
          </a:p>
        </p:txBody>
      </p:sp>
    </p:spTree>
    <p:extLst>
      <p:ext uri="{BB962C8B-B14F-4D97-AF65-F5344CB8AC3E}">
        <p14:creationId xmlns:p14="http://schemas.microsoft.com/office/powerpoint/2010/main" val="1654805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bunntekst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515350" y="6356351"/>
            <a:ext cx="37713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09305BD-5F70-424C-81AC-F5FFE723C7D3}" type="slidenum">
              <a:rPr lang="nb-NO" smtClean="0"/>
              <a:pPr/>
              <a:t>‹#›</a:t>
            </a:fld>
            <a:endParaRPr lang="nb-NO"/>
          </a:p>
        </p:txBody>
      </p:sp>
    </p:spTree>
    <p:extLst>
      <p:ext uri="{BB962C8B-B14F-4D97-AF65-F5344CB8AC3E}">
        <p14:creationId xmlns:p14="http://schemas.microsoft.com/office/powerpoint/2010/main" val="3187226113"/>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hdr="0" dt="0"/>
  <p:txStyles>
    <p:titleStyle>
      <a:lvl1pPr algn="l" defTabSz="685800" rtl="0" eaLnBrk="1" latinLnBrk="0" hangingPunct="1">
        <a:lnSpc>
          <a:spcPct val="90000"/>
        </a:lnSpc>
        <a:spcBef>
          <a:spcPct val="0"/>
        </a:spcBef>
        <a:buNone/>
        <a:defRPr sz="3300" kern="1200">
          <a:solidFill>
            <a:srgbClr val="006430"/>
          </a:solidFill>
          <a:latin typeface="+mj-lt"/>
          <a:ea typeface="+mj-ea"/>
          <a:cs typeface="+mj-cs"/>
        </a:defRPr>
      </a:lvl1pPr>
    </p:titleStyle>
    <p:bodyStyle>
      <a:lvl1pPr marL="171450" indent="-171450" algn="l" defTabSz="685800" rtl="0" eaLnBrk="1" latinLnBrk="0" hangingPunct="1">
        <a:lnSpc>
          <a:spcPct val="90000"/>
        </a:lnSpc>
        <a:spcBef>
          <a:spcPts val="750"/>
        </a:spcBef>
        <a:buClr>
          <a:srgbClr val="50AF31"/>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006430"/>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50AF31"/>
        </a:buClr>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006430"/>
        </a:buClr>
        <a:buFont typeface="Courier New" panose="02070309020205020404" pitchFamily="49" charset="0"/>
        <a:buChar char="o"/>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b-NO"/>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grimstad.kommune.no/tjenester/helse-omsorg-og-sosiale-tjenester/kompetanse-og-praksis-i-helsesektoren/news2/pevs-pediatric-early-warning-score.28313.aspx"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www.aldringoghelse.no/utviklingshemning/helse-og-sykdom/disdat-vurderingsverktoy-for-ubehag-hos-personer-med-utviklingshemning/" TargetMode="External"/><Relationship Id="rId2" Type="http://schemas.openxmlformats.org/officeDocument/2006/relationships/image" Target="../media/image9.png"/><Relationship Id="rId1" Type="http://schemas.openxmlformats.org/officeDocument/2006/relationships/slideLayout" Target="../slideLayouts/slideLayout4.xml"/><Relationship Id="rId5" Type="http://schemas.openxmlformats.org/officeDocument/2006/relationships/hyperlink" Target="https://www.grimstad.kommune.no/tjenester/helse-omsorg-og-sosiale-tjenester/kompetanse-og-praksis-i-helsesektoren/news2/#pews" TargetMode="External"/><Relationship Id="rId4" Type="http://schemas.openxmlformats.org/officeDocument/2006/relationships/hyperlink" Target="https://www.kristiansand.kommune.no/news"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helsedirektoratet.no/faglige-rad/tidlig-oppdagelse-og-rask-respons-ved-forverret-somatisk-tilstand"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grimstad.kommune.no/tjenester/helse-omsorg-og-sosiale-tjenester/kompetanse-og-praksis-i-helsesektoren/news2/opplaringspakke-i-news2.28278.aspx#abcde-metodikk"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www.kristiansand.kommune.no/tema/usht/simulering/" TargetMode="External"/><Relationship Id="rId4" Type="http://schemas.openxmlformats.org/officeDocument/2006/relationships/hyperlink" Target="https://www.grimstad.kommune.no/tjenester/helse-omsorg-og-sosiale-tjenester/kompetanse-og-praksis-i-helsesektoren/news2/opplaringspakke-i-news2.28278.aspx"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grimstad.kommune.no/tjenester/helse-omsorg-og-sosiale-tjenester/kompetanse-og-praksis-i-helsesektoren/news2/"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www.kristiansand.kommune.no/new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normAutofit fontScale="90000"/>
          </a:bodyPr>
          <a:lstStyle/>
          <a:p>
            <a:r>
              <a:rPr lang="nb-NO"/>
              <a:t>Fagdag for observasjons -og NEWS instruktører på Agder</a:t>
            </a:r>
          </a:p>
        </p:txBody>
      </p:sp>
      <p:sp>
        <p:nvSpPr>
          <p:cNvPr id="3" name="Undertittel 2"/>
          <p:cNvSpPr>
            <a:spLocks noGrp="1"/>
          </p:cNvSpPr>
          <p:nvPr>
            <p:ph type="subTitle" idx="1"/>
          </p:nvPr>
        </p:nvSpPr>
        <p:spPr/>
        <p:txBody>
          <a:bodyPr/>
          <a:lstStyle/>
          <a:p>
            <a:r>
              <a:rPr lang="nb-NO"/>
              <a:t>Søgne Gamle prestegård </a:t>
            </a:r>
          </a:p>
          <a:p>
            <a:r>
              <a:rPr lang="nb-NO"/>
              <a:t>24.mai 2022</a:t>
            </a:r>
          </a:p>
        </p:txBody>
      </p:sp>
    </p:spTree>
    <p:extLst>
      <p:ext uri="{BB962C8B-B14F-4D97-AF65-F5344CB8AC3E}">
        <p14:creationId xmlns:p14="http://schemas.microsoft.com/office/powerpoint/2010/main" val="459861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a:t>Pediatric</a:t>
            </a:r>
            <a:r>
              <a:rPr lang="nb-NO" dirty="0"/>
              <a:t> </a:t>
            </a:r>
            <a:r>
              <a:rPr lang="nb-NO" dirty="0" err="1"/>
              <a:t>Early</a:t>
            </a:r>
            <a:r>
              <a:rPr lang="nb-NO" dirty="0"/>
              <a:t> </a:t>
            </a:r>
            <a:r>
              <a:rPr lang="nb-NO" dirty="0" err="1"/>
              <a:t>Warning</a:t>
            </a:r>
            <a:r>
              <a:rPr lang="nb-NO" dirty="0"/>
              <a:t> score- PEVS</a:t>
            </a:r>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10</a:t>
            </a:fld>
            <a:endParaRPr lang="nb-NO"/>
          </a:p>
        </p:txBody>
      </p:sp>
      <p:pic>
        <p:nvPicPr>
          <p:cNvPr id="6" name="Picture 2" descr="Pediatrisk tidlig varslingsskår, triage og kommunikasjon -  Pediatriveiledere fra Norsk barnelegeforening - Helsebiblioteket.no"/>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48587" y="1917188"/>
            <a:ext cx="8358935" cy="2391765"/>
          </a:xfrm>
          <a:prstGeom prst="rect">
            <a:avLst/>
          </a:prstGeom>
          <a:noFill/>
          <a:extLst>
            <a:ext uri="{909E8E84-426E-40DD-AFC4-6F175D3DCCD1}">
              <a14:hiddenFill xmlns:a14="http://schemas.microsoft.com/office/drawing/2010/main">
                <a:solidFill>
                  <a:srgbClr val="FFFFFF"/>
                </a:solidFill>
              </a14:hiddenFill>
            </a:ext>
          </a:extLst>
        </p:spPr>
      </p:pic>
      <p:sp>
        <p:nvSpPr>
          <p:cNvPr id="7" name="Rektangel 6"/>
          <p:cNvSpPr/>
          <p:nvPr/>
        </p:nvSpPr>
        <p:spPr>
          <a:xfrm>
            <a:off x="1897693" y="4866769"/>
            <a:ext cx="4572000" cy="646331"/>
          </a:xfrm>
          <a:prstGeom prst="rect">
            <a:avLst/>
          </a:prstGeom>
        </p:spPr>
        <p:txBody>
          <a:bodyPr>
            <a:spAutoFit/>
          </a:bodyPr>
          <a:lstStyle/>
          <a:p>
            <a:r>
              <a:rPr lang="en-US" dirty="0">
                <a:hlinkClick r:id="rId4"/>
              </a:rPr>
              <a:t>PEVS - Pediatric Early Warning Score - Grimstad kommune</a:t>
            </a:r>
            <a:endParaRPr lang="nb-NO" dirty="0"/>
          </a:p>
        </p:txBody>
      </p:sp>
    </p:spTree>
    <p:extLst>
      <p:ext uri="{BB962C8B-B14F-4D97-AF65-F5344CB8AC3E}">
        <p14:creationId xmlns:p14="http://schemas.microsoft.com/office/powerpoint/2010/main" val="2482235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311474C-9237-0E40-A56C-9D8EA376C0C3}"/>
              </a:ext>
            </a:extLst>
          </p:cNvPr>
          <p:cNvSpPr>
            <a:spLocks noGrp="1"/>
          </p:cNvSpPr>
          <p:nvPr>
            <p:ph type="ctrTitle"/>
          </p:nvPr>
        </p:nvSpPr>
        <p:spPr/>
        <p:txBody>
          <a:bodyPr/>
          <a:lstStyle/>
          <a:p>
            <a:r>
              <a:rPr lang="nb-NO">
                <a:latin typeface="Arial"/>
                <a:cs typeface="Arial"/>
              </a:rPr>
              <a:t> Erfaringsdeling fra bruk av NEWS2 i kommunene </a:t>
            </a:r>
          </a:p>
        </p:txBody>
      </p:sp>
      <p:sp>
        <p:nvSpPr>
          <p:cNvPr id="3" name="Undertittel 2">
            <a:extLst>
              <a:ext uri="{FF2B5EF4-FFF2-40B4-BE49-F238E27FC236}">
                <a16:creationId xmlns:a16="http://schemas.microsoft.com/office/drawing/2014/main" id="{01E53EA0-7FD7-864B-A4CB-A23378C8290E}"/>
              </a:ext>
            </a:extLst>
          </p:cNvPr>
          <p:cNvSpPr>
            <a:spLocks noGrp="1"/>
          </p:cNvSpPr>
          <p:nvPr>
            <p:ph type="subTitle" idx="1"/>
          </p:nvPr>
        </p:nvSpPr>
        <p:spPr/>
        <p:txBody>
          <a:bodyPr vert="horz" lIns="68580" tIns="34290" rIns="68580" bIns="34290" rtlCol="0" anchor="t">
            <a:normAutofit/>
          </a:bodyPr>
          <a:lstStyle/>
          <a:p>
            <a:r>
              <a:rPr lang="nb-NO" dirty="0">
                <a:latin typeface="Arial"/>
                <a:cs typeface="Arial"/>
              </a:rPr>
              <a:t>Margrete Helleland og Lene T. Smitt-Ingebretsen</a:t>
            </a:r>
          </a:p>
          <a:p>
            <a:r>
              <a:rPr lang="nb-NO" dirty="0">
                <a:latin typeface="Arial"/>
                <a:cs typeface="Arial"/>
              </a:rPr>
              <a:t>Avdelingsledere, </a:t>
            </a:r>
            <a:r>
              <a:rPr lang="nb-NO" dirty="0" err="1">
                <a:latin typeface="Arial"/>
                <a:cs typeface="Arial"/>
              </a:rPr>
              <a:t>Habilitering</a:t>
            </a:r>
            <a:r>
              <a:rPr lang="nb-NO" dirty="0">
                <a:latin typeface="Arial"/>
                <a:cs typeface="Arial"/>
              </a:rPr>
              <a:t> voksne, Kristiansand</a:t>
            </a:r>
          </a:p>
          <a:p>
            <a:endParaRPr lang="nb-NO" dirty="0">
              <a:latin typeface="Arial"/>
              <a:cs typeface="Arial"/>
            </a:endParaRPr>
          </a:p>
          <a:p>
            <a:r>
              <a:rPr lang="nb-NO" dirty="0">
                <a:latin typeface="Arial"/>
                <a:cs typeface="Arial"/>
              </a:rPr>
              <a:t>Hilde Cathrine Henriksen og  Elisabeth L. Gregersen, Risør </a:t>
            </a:r>
          </a:p>
        </p:txBody>
      </p:sp>
    </p:spTree>
    <p:extLst>
      <p:ext uri="{BB962C8B-B14F-4D97-AF65-F5344CB8AC3E}">
        <p14:creationId xmlns:p14="http://schemas.microsoft.com/office/powerpoint/2010/main" val="2102847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Pause til 10.10</a:t>
            </a:r>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12</a:t>
            </a:fld>
            <a:endParaRPr lang="nb-NO"/>
          </a:p>
        </p:txBody>
      </p:sp>
      <p:pic>
        <p:nvPicPr>
          <p:cNvPr id="6" name="Picture 2" descr="Kermit, Kopp, Drikke Kaffe, Gå I Stykker, Kaffepaus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1680" y="1988840"/>
            <a:ext cx="5557360" cy="3589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9634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311474C-9237-0E40-A56C-9D8EA376C0C3}"/>
              </a:ext>
            </a:extLst>
          </p:cNvPr>
          <p:cNvSpPr>
            <a:spLocks noGrp="1"/>
          </p:cNvSpPr>
          <p:nvPr>
            <p:ph type="ctrTitle"/>
          </p:nvPr>
        </p:nvSpPr>
        <p:spPr/>
        <p:txBody>
          <a:bodyPr/>
          <a:lstStyle/>
          <a:p>
            <a:r>
              <a:rPr lang="nb-NO" dirty="0">
                <a:latin typeface="Arial"/>
                <a:cs typeface="Arial"/>
              </a:rPr>
              <a:t> Smertekartlegging</a:t>
            </a:r>
          </a:p>
        </p:txBody>
      </p:sp>
      <p:sp>
        <p:nvSpPr>
          <p:cNvPr id="3" name="Undertittel 2">
            <a:extLst>
              <a:ext uri="{FF2B5EF4-FFF2-40B4-BE49-F238E27FC236}">
                <a16:creationId xmlns:a16="http://schemas.microsoft.com/office/drawing/2014/main" id="{01E53EA0-7FD7-864B-A4CB-A23378C8290E}"/>
              </a:ext>
            </a:extLst>
          </p:cNvPr>
          <p:cNvSpPr>
            <a:spLocks noGrp="1"/>
          </p:cNvSpPr>
          <p:nvPr>
            <p:ph type="subTitle" idx="1"/>
          </p:nvPr>
        </p:nvSpPr>
        <p:spPr/>
        <p:txBody>
          <a:bodyPr vert="horz" lIns="68580" tIns="34290" rIns="68580" bIns="34290" rtlCol="0" anchor="t">
            <a:normAutofit/>
          </a:bodyPr>
          <a:lstStyle/>
          <a:p>
            <a:r>
              <a:rPr lang="nb-NO" dirty="0">
                <a:latin typeface="Arial"/>
                <a:cs typeface="Arial"/>
              </a:rPr>
              <a:t>Pia Sætra</a:t>
            </a:r>
          </a:p>
          <a:p>
            <a:r>
              <a:rPr lang="nb-NO" dirty="0">
                <a:latin typeface="Arial"/>
                <a:cs typeface="Arial"/>
              </a:rPr>
              <a:t>Kreftkoordinator, Grimstad kommune</a:t>
            </a:r>
          </a:p>
        </p:txBody>
      </p:sp>
    </p:spTree>
    <p:extLst>
      <p:ext uri="{BB962C8B-B14F-4D97-AF65-F5344CB8AC3E}">
        <p14:creationId xmlns:p14="http://schemas.microsoft.com/office/powerpoint/2010/main" val="3434232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73125" y="53849"/>
            <a:ext cx="7886700" cy="1325563"/>
          </a:xfrm>
        </p:spPr>
        <p:txBody>
          <a:bodyPr anchor="ctr">
            <a:normAutofit/>
          </a:bodyPr>
          <a:lstStyle/>
          <a:p>
            <a:r>
              <a:rPr lang="nb-NO" dirty="0"/>
              <a:t>Vurderingsverktøy </a:t>
            </a:r>
            <a:r>
              <a:rPr lang="nb-NO" dirty="0" err="1"/>
              <a:t>DisDAT</a:t>
            </a:r>
            <a:r>
              <a:rPr lang="nb-NO" dirty="0"/>
              <a:t> – tilfreds/utilpass</a:t>
            </a:r>
          </a:p>
        </p:txBody>
      </p:sp>
      <p:pic>
        <p:nvPicPr>
          <p:cNvPr id="7" name="Bilde 6">
            <a:extLst>
              <a:ext uri="{FF2B5EF4-FFF2-40B4-BE49-F238E27FC236}">
                <a16:creationId xmlns:a16="http://schemas.microsoft.com/office/drawing/2014/main" id="{93EBB82B-AA43-02B2-0C34-B988009FF68D}"/>
              </a:ext>
            </a:extLst>
          </p:cNvPr>
          <p:cNvPicPr>
            <a:picLocks noChangeAspect="1"/>
          </p:cNvPicPr>
          <p:nvPr/>
        </p:nvPicPr>
        <p:blipFill>
          <a:blip r:embed="rId2"/>
          <a:stretch>
            <a:fillRect/>
          </a:stretch>
        </p:blipFill>
        <p:spPr>
          <a:xfrm>
            <a:off x="251520" y="1279494"/>
            <a:ext cx="3864955" cy="5443599"/>
          </a:xfrm>
          <a:prstGeom prst="rect">
            <a:avLst/>
          </a:prstGeom>
          <a:noFill/>
        </p:spPr>
      </p:pic>
      <p:sp>
        <p:nvSpPr>
          <p:cNvPr id="3" name="Plassholder for innhold 2"/>
          <p:cNvSpPr>
            <a:spLocks noGrp="1"/>
          </p:cNvSpPr>
          <p:nvPr>
            <p:ph sz="half" idx="1"/>
          </p:nvPr>
        </p:nvSpPr>
        <p:spPr>
          <a:xfrm>
            <a:off x="4629150" y="1825625"/>
            <a:ext cx="3886200" cy="4351338"/>
          </a:xfrm>
        </p:spPr>
        <p:txBody>
          <a:bodyPr>
            <a:normAutofit/>
          </a:bodyPr>
          <a:lstStyle/>
          <a:p>
            <a:pPr marL="0" indent="0">
              <a:buNone/>
            </a:pPr>
            <a:endParaRPr lang="nb-NO" dirty="0"/>
          </a:p>
          <a:p>
            <a:r>
              <a:rPr lang="nb-NO" dirty="0"/>
              <a:t>Informasjon om </a:t>
            </a:r>
            <a:r>
              <a:rPr lang="nb-NO" dirty="0" err="1"/>
              <a:t>DisDAT</a:t>
            </a:r>
            <a:r>
              <a:rPr lang="nb-NO" dirty="0"/>
              <a:t> på </a:t>
            </a:r>
            <a:r>
              <a:rPr lang="nb-NO" dirty="0">
                <a:hlinkClick r:id="rId3"/>
              </a:rPr>
              <a:t>Aldring og helse sine nettsider</a:t>
            </a:r>
            <a:endParaRPr lang="nb-NO" dirty="0"/>
          </a:p>
          <a:p>
            <a:endParaRPr lang="nb-NO" dirty="0"/>
          </a:p>
          <a:p>
            <a:r>
              <a:rPr lang="nb-NO" dirty="0">
                <a:hlinkClick r:id="rId4"/>
              </a:rPr>
              <a:t>kristiansand.kommune.no/</a:t>
            </a:r>
            <a:r>
              <a:rPr lang="nb-NO">
                <a:hlinkClick r:id="rId4"/>
              </a:rPr>
              <a:t>news</a:t>
            </a:r>
            <a:endParaRPr lang="nb-NO" dirty="0"/>
          </a:p>
          <a:p>
            <a:endParaRPr lang="nb-NO" dirty="0"/>
          </a:p>
          <a:p>
            <a:r>
              <a:rPr lang="nb-NO" dirty="0">
                <a:hlinkClick r:id="rId5"/>
              </a:rPr>
              <a:t>grimstad.kommune.no  </a:t>
            </a:r>
            <a:br>
              <a:rPr lang="nb-NO" dirty="0"/>
            </a:br>
            <a:r>
              <a:rPr lang="nb-NO" dirty="0"/>
              <a:t>Søk på </a:t>
            </a:r>
            <a:r>
              <a:rPr lang="nb-NO"/>
              <a:t>news</a:t>
            </a:r>
            <a:endParaRPr lang="nb-NO" dirty="0"/>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nchor="ctr">
            <a:normAutofit/>
          </a:bodyPr>
          <a:lstStyle/>
          <a:p>
            <a:fld id="{E09305BD-5F70-424C-81AC-F5FFE723C7D3}" type="slidenum">
              <a:rPr lang="nb-NO" smtClean="0"/>
              <a:pPr/>
              <a:t>14</a:t>
            </a:fld>
            <a:endParaRPr lang="nb-NO"/>
          </a:p>
        </p:txBody>
      </p:sp>
    </p:spTree>
    <p:extLst>
      <p:ext uri="{BB962C8B-B14F-4D97-AF65-F5344CB8AC3E}">
        <p14:creationId xmlns:p14="http://schemas.microsoft.com/office/powerpoint/2010/main" val="2228929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normAutofit/>
          </a:bodyPr>
          <a:lstStyle/>
          <a:p>
            <a:r>
              <a:rPr lang="nb-NO" dirty="0"/>
              <a:t>Behandlingsavklaring versus lindring</a:t>
            </a:r>
          </a:p>
        </p:txBody>
      </p:sp>
      <p:sp>
        <p:nvSpPr>
          <p:cNvPr id="3" name="Undertittel 2"/>
          <p:cNvSpPr>
            <a:spLocks noGrp="1"/>
          </p:cNvSpPr>
          <p:nvPr>
            <p:ph type="subTitle" idx="1"/>
          </p:nvPr>
        </p:nvSpPr>
        <p:spPr/>
        <p:txBody>
          <a:bodyPr/>
          <a:lstStyle/>
          <a:p>
            <a:r>
              <a:rPr lang="nb-NO" dirty="0"/>
              <a:t>Cathrine Humlen Ruud</a:t>
            </a:r>
          </a:p>
          <a:p>
            <a:r>
              <a:rPr lang="nb-NO" dirty="0"/>
              <a:t>Søgne Gamle prestegård </a:t>
            </a:r>
          </a:p>
          <a:p>
            <a:r>
              <a:rPr lang="nb-NO" dirty="0"/>
              <a:t>24.mai 2022</a:t>
            </a:r>
          </a:p>
        </p:txBody>
      </p:sp>
    </p:spTree>
    <p:extLst>
      <p:ext uri="{BB962C8B-B14F-4D97-AF65-F5344CB8AC3E}">
        <p14:creationId xmlns:p14="http://schemas.microsoft.com/office/powerpoint/2010/main" val="20015922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Hva menes med behandlingsavklaring?</a:t>
            </a:r>
          </a:p>
        </p:txBody>
      </p:sp>
      <p:pic>
        <p:nvPicPr>
          <p:cNvPr id="9" name="Plassholder for innhold 8">
            <a:extLst>
              <a:ext uri="{FF2B5EF4-FFF2-40B4-BE49-F238E27FC236}">
                <a16:creationId xmlns:a16="http://schemas.microsoft.com/office/drawing/2014/main" id="{78D5D049-CC87-5601-DA4D-854628438DC9}"/>
              </a:ext>
            </a:extLst>
          </p:cNvPr>
          <p:cNvPicPr>
            <a:picLocks noGrp="1" noChangeAspect="1"/>
          </p:cNvPicPr>
          <p:nvPr>
            <p:ph idx="1"/>
          </p:nvPr>
        </p:nvPicPr>
        <p:blipFill>
          <a:blip r:embed="rId3"/>
          <a:stretch>
            <a:fillRect/>
          </a:stretch>
        </p:blipFill>
        <p:spPr>
          <a:xfrm>
            <a:off x="928329" y="1690689"/>
            <a:ext cx="6055067" cy="4351338"/>
          </a:xfrm>
        </p:spPr>
      </p:pic>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16</a:t>
            </a:fld>
            <a:endParaRPr lang="nb-NO"/>
          </a:p>
        </p:txBody>
      </p:sp>
      <p:sp>
        <p:nvSpPr>
          <p:cNvPr id="10" name="Rektangel: avrundede hjørner 9">
            <a:extLst>
              <a:ext uri="{FF2B5EF4-FFF2-40B4-BE49-F238E27FC236}">
                <a16:creationId xmlns:a16="http://schemas.microsoft.com/office/drawing/2014/main" id="{383203BA-C933-37CB-FDDB-9E40E72357B0}"/>
              </a:ext>
            </a:extLst>
          </p:cNvPr>
          <p:cNvSpPr/>
          <p:nvPr/>
        </p:nvSpPr>
        <p:spPr>
          <a:xfrm>
            <a:off x="3213717" y="5104660"/>
            <a:ext cx="3053918" cy="22194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noFill/>
            </a:endParaRPr>
          </a:p>
        </p:txBody>
      </p:sp>
      <p:sp>
        <p:nvSpPr>
          <p:cNvPr id="12" name="Rektangel: avrundede hjørner 11">
            <a:extLst>
              <a:ext uri="{FF2B5EF4-FFF2-40B4-BE49-F238E27FC236}">
                <a16:creationId xmlns:a16="http://schemas.microsoft.com/office/drawing/2014/main" id="{493C3902-5A11-4738-90EF-8597E1A18B3F}"/>
              </a:ext>
            </a:extLst>
          </p:cNvPr>
          <p:cNvSpPr/>
          <p:nvPr/>
        </p:nvSpPr>
        <p:spPr>
          <a:xfrm>
            <a:off x="928329" y="5726097"/>
            <a:ext cx="5081854" cy="15979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430352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Hva menes med behandlingsavklaring?</a:t>
            </a:r>
          </a:p>
        </p:txBody>
      </p:sp>
      <p:sp>
        <p:nvSpPr>
          <p:cNvPr id="9" name="Plassholder for innhold 8"/>
          <p:cNvSpPr>
            <a:spLocks noGrp="1"/>
          </p:cNvSpPr>
          <p:nvPr>
            <p:ph idx="1"/>
          </p:nvPr>
        </p:nvSpPr>
        <p:spPr/>
        <p:txBody>
          <a:bodyPr>
            <a:normAutofit lnSpcReduction="10000"/>
          </a:bodyPr>
          <a:lstStyle/>
          <a:p>
            <a:r>
              <a:rPr lang="nb-NO" dirty="0"/>
              <a:t>Når lege/behandlingsteam har tatt stilling til hvilken helsehjelp eller behandling som er mest hensiktsmessig for den enkelte bruker</a:t>
            </a:r>
          </a:p>
          <a:p>
            <a:endParaRPr lang="nb-NO" dirty="0"/>
          </a:p>
          <a:p>
            <a:r>
              <a:rPr lang="nb-NO" dirty="0"/>
              <a:t>Det å ta stilling til </a:t>
            </a:r>
            <a:r>
              <a:rPr lang="nb-NO" dirty="0">
                <a:solidFill>
                  <a:srgbClr val="FF0000"/>
                </a:solidFill>
              </a:rPr>
              <a:t>behandlingsnivå</a:t>
            </a:r>
            <a:r>
              <a:rPr lang="nb-NO" dirty="0"/>
              <a:t> og </a:t>
            </a:r>
            <a:r>
              <a:rPr lang="nb-NO" dirty="0">
                <a:solidFill>
                  <a:srgbClr val="FF0000"/>
                </a:solidFill>
              </a:rPr>
              <a:t>behandlingsintensitet</a:t>
            </a:r>
            <a:r>
              <a:rPr lang="nb-NO" dirty="0"/>
              <a:t> dersom noe akutt skulle skje</a:t>
            </a:r>
          </a:p>
          <a:p>
            <a:pPr lvl="1"/>
            <a:r>
              <a:rPr lang="nb-NO" dirty="0"/>
              <a:t>Akuttinnleggelse sykehus</a:t>
            </a:r>
          </a:p>
          <a:p>
            <a:pPr lvl="1"/>
            <a:r>
              <a:rPr lang="nb-NO" dirty="0"/>
              <a:t>Målrettet behandling for kortvarige tilstander, for eksempel akutte infeksjoner – eller kun lindrende behandling</a:t>
            </a:r>
          </a:p>
          <a:p>
            <a:r>
              <a:rPr lang="nb-NO" dirty="0"/>
              <a:t>HLR-status</a:t>
            </a:r>
          </a:p>
          <a:p>
            <a:pPr lvl="1"/>
            <a:r>
              <a:rPr lang="nb-NO" dirty="0"/>
              <a:t>Skal pasienten ha hjerte – lungeredning ved hjertestans</a:t>
            </a:r>
          </a:p>
          <a:p>
            <a:pPr lvl="1"/>
            <a:r>
              <a:rPr lang="nb-NO" dirty="0"/>
              <a:t>Vurderer grad av alvorlig somatisk og kognitiv sykdom, samt alder</a:t>
            </a:r>
          </a:p>
          <a:p>
            <a:pPr lvl="1"/>
            <a:r>
              <a:rPr lang="nb-NO" dirty="0"/>
              <a:t>Etisk vurdering ved kort forventet levetid</a:t>
            </a:r>
          </a:p>
          <a:p>
            <a:pPr lvl="1"/>
            <a:r>
              <a:rPr lang="nb-NO" dirty="0"/>
              <a:t>Hvis bruker ikke ønsker gjenoppliving, skal det respekteres uavhengig av helsetilstand ellers (samtykkekompetent)</a:t>
            </a:r>
          </a:p>
          <a:p>
            <a:endParaRPr lang="nb-NO" dirty="0"/>
          </a:p>
          <a:p>
            <a:endParaRPr lang="nb-NO" dirty="0"/>
          </a:p>
          <a:p>
            <a:endParaRPr lang="nb-NO" dirty="0"/>
          </a:p>
          <a:p>
            <a:endParaRPr lang="nb-NO" dirty="0"/>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17</a:t>
            </a:fld>
            <a:endParaRPr lang="nb-NO"/>
          </a:p>
        </p:txBody>
      </p:sp>
    </p:spTree>
    <p:extLst>
      <p:ext uri="{BB962C8B-B14F-4D97-AF65-F5344CB8AC3E}">
        <p14:creationId xmlns:p14="http://schemas.microsoft.com/office/powerpoint/2010/main" val="1637539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354AD048-6CB7-97E9-4B3F-1E225A285076}"/>
              </a:ext>
            </a:extLst>
          </p:cNvPr>
          <p:cNvSpPr>
            <a:spLocks noGrp="1"/>
          </p:cNvSpPr>
          <p:nvPr>
            <p:ph type="title"/>
          </p:nvPr>
        </p:nvSpPr>
        <p:spPr>
          <a:xfrm>
            <a:off x="628650" y="365126"/>
            <a:ext cx="7886700" cy="1325563"/>
          </a:xfrm>
        </p:spPr>
        <p:txBody>
          <a:bodyPr/>
          <a:lstStyle/>
          <a:p>
            <a:r>
              <a:rPr lang="en-US" dirty="0" err="1"/>
              <a:t>Veileder</a:t>
            </a:r>
            <a:endParaRPr lang="en-US" dirty="0"/>
          </a:p>
        </p:txBody>
      </p:sp>
      <p:sp>
        <p:nvSpPr>
          <p:cNvPr id="14" name="Content Placeholder 2">
            <a:extLst>
              <a:ext uri="{FF2B5EF4-FFF2-40B4-BE49-F238E27FC236}">
                <a16:creationId xmlns:a16="http://schemas.microsoft.com/office/drawing/2014/main" id="{4282971D-3175-4C0A-D5FD-BBB6323A20BC}"/>
              </a:ext>
            </a:extLst>
          </p:cNvPr>
          <p:cNvSpPr>
            <a:spLocks noGrp="1"/>
          </p:cNvSpPr>
          <p:nvPr>
            <p:ph sz="half" idx="1"/>
          </p:nvPr>
        </p:nvSpPr>
        <p:spPr>
          <a:xfrm>
            <a:off x="628650" y="1825625"/>
            <a:ext cx="3886200" cy="4351338"/>
          </a:xfrm>
        </p:spPr>
        <p:txBody>
          <a:bodyPr>
            <a:normAutofit lnSpcReduction="10000"/>
          </a:bodyPr>
          <a:lstStyle/>
          <a:p>
            <a:r>
              <a:rPr lang="nb-NO" dirty="0"/>
              <a:t>Kvalitetssikre beslutningsprosesser knyttet til det </a:t>
            </a:r>
            <a:r>
              <a:rPr lang="nb-NO" u="sng" dirty="0"/>
              <a:t>å ikke sette i gang </a:t>
            </a:r>
            <a:r>
              <a:rPr lang="nb-NO" dirty="0"/>
              <a:t>eller </a:t>
            </a:r>
            <a:br>
              <a:rPr lang="nb-NO" dirty="0"/>
            </a:br>
            <a:r>
              <a:rPr lang="nb-NO" u="sng" dirty="0"/>
              <a:t>å avslutte </a:t>
            </a:r>
            <a:r>
              <a:rPr lang="nb-NO" dirty="0"/>
              <a:t>livsforlengende behandling av alvorlig syke pasienter med dårlig prognose</a:t>
            </a:r>
          </a:p>
          <a:p>
            <a:r>
              <a:rPr lang="nb-NO" dirty="0"/>
              <a:t>Skal være til støtte for helsepersonell, pasient og pårørende</a:t>
            </a:r>
          </a:p>
          <a:p>
            <a:endParaRPr lang="nb-NO" dirty="0"/>
          </a:p>
          <a:p>
            <a:r>
              <a:rPr lang="nb-NO" dirty="0"/>
              <a:t>Beslutningen er en legeoppgave, men helst som et team med bruker, helsepersonell og pårørende (hvis pasienten ønsker det)</a:t>
            </a:r>
          </a:p>
          <a:p>
            <a:endParaRPr lang="nb-NO" dirty="0"/>
          </a:p>
        </p:txBody>
      </p:sp>
      <p:pic>
        <p:nvPicPr>
          <p:cNvPr id="7" name="Bilde 6">
            <a:extLst>
              <a:ext uri="{FF2B5EF4-FFF2-40B4-BE49-F238E27FC236}">
                <a16:creationId xmlns:a16="http://schemas.microsoft.com/office/drawing/2014/main" id="{CA246779-49A8-3647-5858-48FBE765D23B}"/>
              </a:ext>
            </a:extLst>
          </p:cNvPr>
          <p:cNvPicPr>
            <a:picLocks noChangeAspect="1"/>
          </p:cNvPicPr>
          <p:nvPr/>
        </p:nvPicPr>
        <p:blipFill>
          <a:blip r:embed="rId2"/>
          <a:stretch>
            <a:fillRect/>
          </a:stretch>
        </p:blipFill>
        <p:spPr>
          <a:xfrm>
            <a:off x="4855723" y="1550417"/>
            <a:ext cx="3219990" cy="4351338"/>
          </a:xfrm>
          <a:prstGeom prst="rect">
            <a:avLst/>
          </a:prstGeom>
          <a:noFill/>
        </p:spPr>
      </p:pic>
      <p:sp>
        <p:nvSpPr>
          <p:cNvPr id="16" name="Footer Placeholder 4">
            <a:extLst>
              <a:ext uri="{FF2B5EF4-FFF2-40B4-BE49-F238E27FC236}">
                <a16:creationId xmlns:a16="http://schemas.microsoft.com/office/drawing/2014/main" id="{86E80829-B6BF-225F-1656-1AC80A90D91A}"/>
              </a:ext>
            </a:extLst>
          </p:cNvPr>
          <p:cNvSpPr>
            <a:spLocks noGrp="1"/>
          </p:cNvSpPr>
          <p:nvPr>
            <p:ph type="ftr" sz="quarter" idx="11"/>
          </p:nvPr>
        </p:nvSpPr>
        <p:spPr>
          <a:xfrm>
            <a:off x="3028950" y="6356351"/>
            <a:ext cx="3086100" cy="365125"/>
          </a:xfrm>
        </p:spPr>
        <p:txBody>
          <a:bodyPr/>
          <a:lstStyle/>
          <a:p>
            <a:pPr>
              <a:defRPr/>
            </a:pPr>
            <a:endParaRPr lang="nb-NO"/>
          </a:p>
        </p:txBody>
      </p:sp>
      <p:sp>
        <p:nvSpPr>
          <p:cNvPr id="5" name="Plassholder for lysbildenummer 4">
            <a:extLst>
              <a:ext uri="{FF2B5EF4-FFF2-40B4-BE49-F238E27FC236}">
                <a16:creationId xmlns:a16="http://schemas.microsoft.com/office/drawing/2014/main" id="{734907B3-7315-5E4B-0CEF-BB1AAB753F25}"/>
              </a:ext>
            </a:extLst>
          </p:cNvPr>
          <p:cNvSpPr>
            <a:spLocks noGrp="1"/>
          </p:cNvSpPr>
          <p:nvPr>
            <p:ph type="sldNum" sz="quarter" idx="12"/>
          </p:nvPr>
        </p:nvSpPr>
        <p:spPr>
          <a:xfrm>
            <a:off x="8515350" y="6356351"/>
            <a:ext cx="377130" cy="365125"/>
          </a:xfrm>
        </p:spPr>
        <p:txBody>
          <a:bodyPr anchor="ctr">
            <a:normAutofit/>
          </a:bodyPr>
          <a:lstStyle/>
          <a:p>
            <a:pPr>
              <a:spcAft>
                <a:spcPts val="600"/>
              </a:spcAft>
            </a:pPr>
            <a:fld id="{E09305BD-5F70-424C-81AC-F5FFE723C7D3}" type="slidenum">
              <a:rPr lang="nb-NO" smtClean="0"/>
              <a:pPr>
                <a:spcAft>
                  <a:spcPts val="600"/>
                </a:spcAft>
              </a:pPr>
              <a:t>18</a:t>
            </a:fld>
            <a:endParaRPr lang="nb-NO"/>
          </a:p>
        </p:txBody>
      </p:sp>
    </p:spTree>
    <p:extLst>
      <p:ext uri="{BB962C8B-B14F-4D97-AF65-F5344CB8AC3E}">
        <p14:creationId xmlns:p14="http://schemas.microsoft.com/office/powerpoint/2010/main" val="1759471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28650" y="365126"/>
            <a:ext cx="7886700" cy="1325563"/>
          </a:xfrm>
        </p:spPr>
        <p:txBody>
          <a:bodyPr anchor="ctr">
            <a:normAutofit/>
          </a:bodyPr>
          <a:lstStyle/>
          <a:p>
            <a:r>
              <a:rPr lang="nb-NO" dirty="0"/>
              <a:t>Hvordan gjøre en vurdering?</a:t>
            </a:r>
          </a:p>
        </p:txBody>
      </p:sp>
      <p:pic>
        <p:nvPicPr>
          <p:cNvPr id="12" name="Plassholder for innhold 11" descr="Et bilde som inneholder person, sitter&#10;&#10;Automatisk generert beskrivelse">
            <a:extLst>
              <a:ext uri="{FF2B5EF4-FFF2-40B4-BE49-F238E27FC236}">
                <a16:creationId xmlns:a16="http://schemas.microsoft.com/office/drawing/2014/main" id="{6CADD250-FA08-0905-DBBB-B0E647E24E2A}"/>
              </a:ext>
            </a:extLst>
          </p:cNvPr>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l="20768" r="15373" b="-3"/>
          <a:stretch/>
        </p:blipFill>
        <p:spPr>
          <a:xfrm>
            <a:off x="628650" y="1825625"/>
            <a:ext cx="3886200" cy="4351338"/>
          </a:xfrm>
          <a:noFill/>
        </p:spPr>
      </p:pic>
      <p:sp>
        <p:nvSpPr>
          <p:cNvPr id="6" name="Plassholder for innhold 5">
            <a:extLst>
              <a:ext uri="{FF2B5EF4-FFF2-40B4-BE49-F238E27FC236}">
                <a16:creationId xmlns:a16="http://schemas.microsoft.com/office/drawing/2014/main" id="{1D8CB704-D5E8-8E8C-06C4-17628EC2C7C8}"/>
              </a:ext>
            </a:extLst>
          </p:cNvPr>
          <p:cNvSpPr>
            <a:spLocks noGrp="1"/>
          </p:cNvSpPr>
          <p:nvPr>
            <p:ph sz="half" idx="2"/>
          </p:nvPr>
        </p:nvSpPr>
        <p:spPr>
          <a:xfrm>
            <a:off x="4629150" y="1825625"/>
            <a:ext cx="3886200" cy="4351338"/>
          </a:xfrm>
        </p:spPr>
        <p:txBody>
          <a:bodyPr>
            <a:normAutofit fontScale="85000" lnSpcReduction="10000"/>
          </a:bodyPr>
          <a:lstStyle/>
          <a:p>
            <a:r>
              <a:rPr lang="nb-NO" sz="1900" dirty="0"/>
              <a:t>God og åpen kommunikasjon med bruker og pårørende basert på</a:t>
            </a:r>
          </a:p>
          <a:p>
            <a:endParaRPr lang="nb-NO" sz="1900" dirty="0"/>
          </a:p>
          <a:p>
            <a:r>
              <a:rPr lang="nb-NO" sz="1900" dirty="0"/>
              <a:t>Hvor er brukeren i sitt sykdomsforløp?</a:t>
            </a:r>
          </a:p>
          <a:p>
            <a:pPr lvl="1"/>
            <a:r>
              <a:rPr lang="nb-NO" dirty="0"/>
              <a:t>Forventet levetid?</a:t>
            </a:r>
          </a:p>
          <a:p>
            <a:pPr lvl="1"/>
            <a:r>
              <a:rPr lang="nb-NO" dirty="0"/>
              <a:t>Hva har endret seg den siste tiden? </a:t>
            </a:r>
          </a:p>
          <a:p>
            <a:pPr lvl="1"/>
            <a:r>
              <a:rPr lang="nb-NO" dirty="0"/>
              <a:t>Hva er funksjonsnivået nå?</a:t>
            </a:r>
          </a:p>
          <a:p>
            <a:pPr lvl="1"/>
            <a:r>
              <a:rPr lang="nb-NO" dirty="0"/>
              <a:t>Symptomer? ESAS/Mobid-2?</a:t>
            </a:r>
          </a:p>
          <a:p>
            <a:pPr lvl="1"/>
            <a:r>
              <a:rPr lang="nb-NO" dirty="0"/>
              <a:t>Dialog og samtaler med lege?</a:t>
            </a:r>
          </a:p>
          <a:p>
            <a:pPr lvl="1"/>
            <a:endParaRPr lang="nb-NO" dirty="0"/>
          </a:p>
          <a:p>
            <a:r>
              <a:rPr lang="nb-NO" sz="1900" dirty="0"/>
              <a:t>Hva ønsker brukeren selv? Pårørende?</a:t>
            </a:r>
          </a:p>
          <a:p>
            <a:pPr lvl="1"/>
            <a:r>
              <a:rPr lang="nb-NO" dirty="0"/>
              <a:t>Har brukeren gitt uttrykk for spesielle ønsker?</a:t>
            </a:r>
          </a:p>
          <a:p>
            <a:pPr lvl="1"/>
            <a:r>
              <a:rPr lang="nb-NO" dirty="0"/>
              <a:t>Hvordan ser de på situasjonen og utviklingen</a:t>
            </a:r>
          </a:p>
          <a:p>
            <a:pPr lvl="1"/>
            <a:r>
              <a:rPr lang="nb-NO" dirty="0"/>
              <a:t>Hva er realistisk å forvente?</a:t>
            </a:r>
          </a:p>
          <a:p>
            <a:pPr lvl="1"/>
            <a:r>
              <a:rPr lang="nb-NO" dirty="0"/>
              <a:t>Hva gjør vi hvis..? Hva ville brukeren ønsket?</a:t>
            </a:r>
          </a:p>
          <a:p>
            <a:endParaRPr lang="nb-NO" sz="1900" dirty="0"/>
          </a:p>
          <a:p>
            <a:endParaRPr lang="nb-NO" sz="1900" dirty="0"/>
          </a:p>
        </p:txBody>
      </p:sp>
      <p:sp>
        <p:nvSpPr>
          <p:cNvPr id="5" name="Plassholder for lysbildenummer 4"/>
          <p:cNvSpPr>
            <a:spLocks noGrp="1"/>
          </p:cNvSpPr>
          <p:nvPr>
            <p:ph type="sldNum" sz="quarter" idx="12"/>
          </p:nvPr>
        </p:nvSpPr>
        <p:spPr>
          <a:xfrm>
            <a:off x="8515350" y="6356351"/>
            <a:ext cx="377130" cy="365125"/>
          </a:xfrm>
        </p:spPr>
        <p:txBody>
          <a:bodyPr anchor="ctr">
            <a:normAutofit/>
          </a:bodyPr>
          <a:lstStyle/>
          <a:p>
            <a:pPr>
              <a:spcAft>
                <a:spcPts val="600"/>
              </a:spcAft>
            </a:pPr>
            <a:fld id="{E09305BD-5F70-424C-81AC-F5FFE723C7D3}" type="slidenum">
              <a:rPr lang="nb-NO" smtClean="0"/>
              <a:pPr>
                <a:spcAft>
                  <a:spcPts val="600"/>
                </a:spcAft>
              </a:pPr>
              <a:t>19</a:t>
            </a:fld>
            <a:endParaRPr lang="nb-NO"/>
          </a:p>
        </p:txBody>
      </p:sp>
    </p:spTree>
    <p:extLst>
      <p:ext uri="{BB962C8B-B14F-4D97-AF65-F5344CB8AC3E}">
        <p14:creationId xmlns:p14="http://schemas.microsoft.com/office/powerpoint/2010/main" val="1784540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49564" y="188640"/>
            <a:ext cx="7886700" cy="1325563"/>
          </a:xfrm>
        </p:spPr>
        <p:txBody>
          <a:bodyPr/>
          <a:lstStyle/>
          <a:p>
            <a:r>
              <a:rPr lang="nb-NO"/>
              <a:t>Forslag til tema</a:t>
            </a:r>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2</a:t>
            </a:fld>
            <a:endParaRPr lang="nb-NO"/>
          </a:p>
        </p:txBody>
      </p:sp>
      <p:sp>
        <p:nvSpPr>
          <p:cNvPr id="9" name="Plassholder for innhold 8"/>
          <p:cNvSpPr>
            <a:spLocks noGrp="1"/>
          </p:cNvSpPr>
          <p:nvPr>
            <p:ph idx="1"/>
          </p:nvPr>
        </p:nvSpPr>
        <p:spPr>
          <a:xfrm>
            <a:off x="116740" y="1196752"/>
            <a:ext cx="8775739" cy="5256584"/>
          </a:xfrm>
        </p:spPr>
        <p:txBody>
          <a:bodyPr>
            <a:normAutofit fontScale="25000" lnSpcReduction="20000"/>
          </a:bodyPr>
          <a:lstStyle/>
          <a:p>
            <a:r>
              <a:rPr lang="nb-NO" sz="4000"/>
              <a:t>Førstehjelp/ HLR</a:t>
            </a:r>
          </a:p>
          <a:p>
            <a:r>
              <a:rPr lang="nb-NO" sz="4000"/>
              <a:t>Respirasjonsfrekvens</a:t>
            </a:r>
          </a:p>
          <a:p>
            <a:r>
              <a:rPr lang="nb-NO" sz="4000"/>
              <a:t>ABCDE - observasjon og tiltak. Mer fokus på å behandle pas. der hvor behandlingsavklaringen er klar på at behandlingen skal skje i kommunehelsetjenesten. </a:t>
            </a:r>
          </a:p>
          <a:p>
            <a:r>
              <a:rPr lang="nb-NO" sz="4000"/>
              <a:t>Slag</a:t>
            </a:r>
          </a:p>
          <a:p>
            <a:r>
              <a:rPr lang="nb-NO" sz="4000"/>
              <a:t>Case</a:t>
            </a:r>
          </a:p>
          <a:p>
            <a:r>
              <a:rPr lang="nb-NO" sz="4000"/>
              <a:t>Praktisk gjennomgang av NEWS2 målinger</a:t>
            </a:r>
          </a:p>
          <a:p>
            <a:r>
              <a:rPr lang="nb-NO" sz="4000"/>
              <a:t>Utstyr, stoler man på de. Utskifting, hvor kjøpe nytt. Erfaringer.. </a:t>
            </a:r>
          </a:p>
          <a:p>
            <a:r>
              <a:rPr lang="nb-NO" sz="4000"/>
              <a:t>Utfordringer </a:t>
            </a:r>
            <a:r>
              <a:rPr lang="nb-NO" sz="4000" err="1"/>
              <a:t>ifht</a:t>
            </a:r>
            <a:r>
              <a:rPr lang="nb-NO" sz="4000"/>
              <a:t> målinger av enkelte beboere. </a:t>
            </a:r>
          </a:p>
          <a:p>
            <a:r>
              <a:rPr lang="nb-NO" sz="4000"/>
              <a:t>Kommunikasjon med legevakt</a:t>
            </a:r>
          </a:p>
          <a:p>
            <a:r>
              <a:rPr lang="nb-NO" sz="4000"/>
              <a:t>Når man kun tar f.eks. BT, vil det regnes som score, og skal man da fortsette måling til lege seponerer?</a:t>
            </a:r>
          </a:p>
          <a:p>
            <a:r>
              <a:rPr lang="nb-NO" sz="4000"/>
              <a:t>Rettet mot hjemmesykepleiens vanlige arbeidsdag </a:t>
            </a:r>
          </a:p>
          <a:p>
            <a:r>
              <a:rPr lang="nb-NO" sz="4000"/>
              <a:t>Er det tilpasninger som bør gjøres </a:t>
            </a:r>
            <a:r>
              <a:rPr lang="nb-NO" sz="4000" err="1"/>
              <a:t>ift</a:t>
            </a:r>
            <a:r>
              <a:rPr lang="nb-NO" sz="4000"/>
              <a:t> undervisning av vernepleiere som er i arbeid med utviklingshemmede. </a:t>
            </a:r>
          </a:p>
          <a:p>
            <a:r>
              <a:rPr lang="nb-NO" sz="4000"/>
              <a:t>Sirkulasjons-utfordringer i geriatrien. Hvilke utfordringer skiller seg fra den eldre kontra den yngre pasienten. Hva må vi se etter?</a:t>
            </a:r>
          </a:p>
          <a:p>
            <a:r>
              <a:rPr lang="nb-NO" sz="4000"/>
              <a:t>Oppdateringer News. Faglig råd og veiledning i forhold til HLR-, som hvordan beslutte det, hvem som beslutter det. </a:t>
            </a:r>
          </a:p>
          <a:p>
            <a:r>
              <a:rPr lang="nb-NO" sz="4000"/>
              <a:t>Motivasjon av kolleger til å trene med News2. Feilkilder på målinger. Erfaring fra </a:t>
            </a:r>
            <a:r>
              <a:rPr lang="nb-NO" sz="4000" err="1"/>
              <a:t>f.eks</a:t>
            </a:r>
            <a:r>
              <a:rPr lang="nb-NO" sz="4000"/>
              <a:t> digitale BT- og tempmåling-apparater. Føler de kommer med varierende målinger..... (Pannemål: 35,3 ¤C....)</a:t>
            </a:r>
          </a:p>
          <a:p>
            <a:r>
              <a:rPr lang="nb-NO" sz="4000"/>
              <a:t>Habituell NEWS </a:t>
            </a:r>
          </a:p>
          <a:p>
            <a:r>
              <a:rPr lang="nb-NO" sz="4000"/>
              <a:t>Kan to sykepleiere seponere News. Og hvordan få legene til å ta seg tid til og oppdatere ønsket målinger på NEWS ved legevisitt</a:t>
            </a:r>
          </a:p>
          <a:p>
            <a:r>
              <a:rPr lang="nb-NO" sz="4000"/>
              <a:t>Spo2 og Kols pasienter</a:t>
            </a:r>
          </a:p>
          <a:p>
            <a:r>
              <a:rPr lang="nb-NO" sz="4000"/>
              <a:t> ISBAR</a:t>
            </a:r>
          </a:p>
          <a:p>
            <a:r>
              <a:rPr lang="nb-NO" sz="4000"/>
              <a:t>Motivasjon for brukere innenfor psykisk helse til å ta NEWS score</a:t>
            </a:r>
          </a:p>
          <a:p>
            <a:r>
              <a:rPr lang="nb-NO" sz="4000"/>
              <a:t>Erfaringer og om NEWS følges opp. </a:t>
            </a:r>
            <a:r>
              <a:rPr lang="nb-NO" sz="4000" err="1"/>
              <a:t>Scale</a:t>
            </a:r>
            <a:r>
              <a:rPr lang="nb-NO" sz="4000"/>
              <a:t> 1-2 i spo2, hva gjør andre. NEWS av nye pasienter før helg, hvor målinger er normale målinger, men som gir score</a:t>
            </a:r>
          </a:p>
          <a:p>
            <a:r>
              <a:rPr lang="nb-NO" sz="4000"/>
              <a:t>Hvordan få implementert News rundt på arbeidsplassene slik at det blir en naturlig del av arbeidsoppgavene. Normal News kontra News ved sykdom; individuelle forskjeller på normal News </a:t>
            </a:r>
          </a:p>
          <a:p>
            <a:r>
              <a:rPr lang="nb-NO" sz="4000"/>
              <a:t>Simulering</a:t>
            </a:r>
          </a:p>
          <a:p>
            <a:endParaRPr lang="nb-NO"/>
          </a:p>
          <a:p>
            <a:endParaRPr lang="nb-NO"/>
          </a:p>
          <a:p>
            <a:endParaRPr lang="nb-NO"/>
          </a:p>
          <a:p>
            <a:endParaRPr lang="nb-NO"/>
          </a:p>
          <a:p>
            <a:endParaRPr lang="nb-NO"/>
          </a:p>
        </p:txBody>
      </p:sp>
    </p:spTree>
    <p:extLst>
      <p:ext uri="{BB962C8B-B14F-4D97-AF65-F5344CB8AC3E}">
        <p14:creationId xmlns:p14="http://schemas.microsoft.com/office/powerpoint/2010/main" val="836944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2786DAE-2AC7-FBC0-85A6-0777D3B92E6C}"/>
              </a:ext>
            </a:extLst>
          </p:cNvPr>
          <p:cNvSpPr>
            <a:spLocks noGrp="1"/>
          </p:cNvSpPr>
          <p:nvPr>
            <p:ph type="title"/>
          </p:nvPr>
        </p:nvSpPr>
        <p:spPr/>
        <p:txBody>
          <a:bodyPr/>
          <a:lstStyle/>
          <a:p>
            <a:r>
              <a:rPr lang="nb-NO" dirty="0"/>
              <a:t>Dokumentasjon</a:t>
            </a:r>
          </a:p>
        </p:txBody>
      </p:sp>
      <p:sp>
        <p:nvSpPr>
          <p:cNvPr id="3" name="Plassholder for innhold 2">
            <a:extLst>
              <a:ext uri="{FF2B5EF4-FFF2-40B4-BE49-F238E27FC236}">
                <a16:creationId xmlns:a16="http://schemas.microsoft.com/office/drawing/2014/main" id="{22851250-BE53-6163-F383-D1DA4305D0B9}"/>
              </a:ext>
            </a:extLst>
          </p:cNvPr>
          <p:cNvSpPr>
            <a:spLocks noGrp="1"/>
          </p:cNvSpPr>
          <p:nvPr>
            <p:ph idx="1"/>
          </p:nvPr>
        </p:nvSpPr>
        <p:spPr>
          <a:xfrm>
            <a:off x="555964" y="1612561"/>
            <a:ext cx="7886700" cy="4351338"/>
          </a:xfrm>
        </p:spPr>
        <p:txBody>
          <a:bodyPr/>
          <a:lstStyle/>
          <a:p>
            <a:r>
              <a:rPr lang="nb-NO" dirty="0"/>
              <a:t>Behandlingsavklaringen må være tydelig på hva lege/teamet har kommet fram til</a:t>
            </a:r>
          </a:p>
          <a:p>
            <a:r>
              <a:rPr lang="nb-NO" dirty="0"/>
              <a:t>Beslutninger og avklaringer gjort i samtaler, må komme tydelig fram</a:t>
            </a:r>
          </a:p>
          <a:p>
            <a:r>
              <a:rPr lang="nb-NO" dirty="0"/>
              <a:t>Viktig å ha en god rutine på hvor dette dokumenteres</a:t>
            </a:r>
          </a:p>
          <a:p>
            <a:pPr lvl="1"/>
            <a:r>
              <a:rPr lang="nb-NO" dirty="0"/>
              <a:t>Vet dere hvor dere skulle lett i pasientjournalen?</a:t>
            </a:r>
          </a:p>
          <a:p>
            <a:pPr lvl="1"/>
            <a:endParaRPr lang="nb-NO" dirty="0"/>
          </a:p>
          <a:p>
            <a:r>
              <a:rPr lang="nb-NO" dirty="0"/>
              <a:t>Gjennomføring av Forhåndssamtaler anbefales tidlig i forløpene</a:t>
            </a:r>
          </a:p>
        </p:txBody>
      </p:sp>
      <p:sp>
        <p:nvSpPr>
          <p:cNvPr id="4" name="Plassholder for bunntekst 3">
            <a:extLst>
              <a:ext uri="{FF2B5EF4-FFF2-40B4-BE49-F238E27FC236}">
                <a16:creationId xmlns:a16="http://schemas.microsoft.com/office/drawing/2014/main" id="{A309390B-D268-6ADF-36DE-E15CEE025C79}"/>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D391412B-C958-26E3-FE2E-5C1612C48A3E}"/>
              </a:ext>
            </a:extLst>
          </p:cNvPr>
          <p:cNvSpPr>
            <a:spLocks noGrp="1"/>
          </p:cNvSpPr>
          <p:nvPr>
            <p:ph type="sldNum" sz="quarter" idx="12"/>
          </p:nvPr>
        </p:nvSpPr>
        <p:spPr/>
        <p:txBody>
          <a:bodyPr/>
          <a:lstStyle/>
          <a:p>
            <a:fld id="{E09305BD-5F70-424C-81AC-F5FFE723C7D3}" type="slidenum">
              <a:rPr lang="nb-NO" smtClean="0"/>
              <a:pPr/>
              <a:t>20</a:t>
            </a:fld>
            <a:endParaRPr lang="nb-NO"/>
          </a:p>
        </p:txBody>
      </p:sp>
      <p:pic>
        <p:nvPicPr>
          <p:cNvPr id="6" name="Bilde 5">
            <a:extLst>
              <a:ext uri="{FF2B5EF4-FFF2-40B4-BE49-F238E27FC236}">
                <a16:creationId xmlns:a16="http://schemas.microsoft.com/office/drawing/2014/main" id="{BF0E4EB3-5874-8B11-7643-D939D80BEC08}"/>
              </a:ext>
            </a:extLst>
          </p:cNvPr>
          <p:cNvPicPr>
            <a:picLocks noChangeAspect="1"/>
          </p:cNvPicPr>
          <p:nvPr/>
        </p:nvPicPr>
        <p:blipFill>
          <a:blip r:embed="rId2"/>
          <a:stretch>
            <a:fillRect/>
          </a:stretch>
        </p:blipFill>
        <p:spPr>
          <a:xfrm>
            <a:off x="659449" y="4186576"/>
            <a:ext cx="6008074" cy="2306298"/>
          </a:xfrm>
          <a:prstGeom prst="rect">
            <a:avLst/>
          </a:prstGeom>
        </p:spPr>
      </p:pic>
    </p:spTree>
    <p:extLst>
      <p:ext uri="{BB962C8B-B14F-4D97-AF65-F5344CB8AC3E}">
        <p14:creationId xmlns:p14="http://schemas.microsoft.com/office/powerpoint/2010/main" val="19437018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311474C-9237-0E40-A56C-9D8EA376C0C3}"/>
              </a:ext>
            </a:extLst>
          </p:cNvPr>
          <p:cNvSpPr>
            <a:spLocks noGrp="1"/>
          </p:cNvSpPr>
          <p:nvPr>
            <p:ph type="ctrTitle"/>
          </p:nvPr>
        </p:nvSpPr>
        <p:spPr/>
        <p:txBody>
          <a:bodyPr/>
          <a:lstStyle/>
          <a:p>
            <a:r>
              <a:rPr lang="nb-NO" dirty="0">
                <a:latin typeface="Arial"/>
                <a:cs typeface="Arial"/>
              </a:rPr>
              <a:t> </a:t>
            </a:r>
            <a:r>
              <a:rPr lang="nb-NO" sz="4000" dirty="0">
                <a:latin typeface="Arial"/>
                <a:cs typeface="Arial"/>
              </a:rPr>
              <a:t>Refleksjonsoppgaver</a:t>
            </a:r>
          </a:p>
        </p:txBody>
      </p:sp>
      <p:sp>
        <p:nvSpPr>
          <p:cNvPr id="3" name="Undertittel 2">
            <a:extLst>
              <a:ext uri="{FF2B5EF4-FFF2-40B4-BE49-F238E27FC236}">
                <a16:creationId xmlns:a16="http://schemas.microsoft.com/office/drawing/2014/main" id="{01E53EA0-7FD7-864B-A4CB-A23378C8290E}"/>
              </a:ext>
            </a:extLst>
          </p:cNvPr>
          <p:cNvSpPr>
            <a:spLocks noGrp="1"/>
          </p:cNvSpPr>
          <p:nvPr>
            <p:ph type="subTitle" idx="1"/>
          </p:nvPr>
        </p:nvSpPr>
        <p:spPr/>
        <p:txBody>
          <a:bodyPr vert="horz" lIns="68580" tIns="34290" rIns="68580" bIns="34290" rtlCol="0" anchor="t">
            <a:normAutofit/>
          </a:bodyPr>
          <a:lstStyle/>
          <a:p>
            <a:endParaRPr lang="nb-NO" dirty="0">
              <a:latin typeface="Arial"/>
              <a:cs typeface="Arial"/>
            </a:endParaRPr>
          </a:p>
        </p:txBody>
      </p:sp>
    </p:spTree>
    <p:extLst>
      <p:ext uri="{BB962C8B-B14F-4D97-AF65-F5344CB8AC3E}">
        <p14:creationId xmlns:p14="http://schemas.microsoft.com/office/powerpoint/2010/main" val="2980067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0" y="320674"/>
            <a:ext cx="7886700" cy="1325563"/>
          </a:xfrm>
        </p:spPr>
        <p:txBody>
          <a:bodyPr/>
          <a:lstStyle/>
          <a:p>
            <a:r>
              <a:rPr lang="nb-NO"/>
              <a:t>Rollen som observasjons- og NEWS instruktør</a:t>
            </a:r>
          </a:p>
        </p:txBody>
      </p:sp>
      <p:sp>
        <p:nvSpPr>
          <p:cNvPr id="3" name="Plassholder for innhold 2"/>
          <p:cNvSpPr>
            <a:spLocks noGrp="1"/>
          </p:cNvSpPr>
          <p:nvPr>
            <p:ph idx="1"/>
          </p:nvPr>
        </p:nvSpPr>
        <p:spPr>
          <a:xfrm>
            <a:off x="184513" y="1555750"/>
            <a:ext cx="7886700" cy="4351338"/>
          </a:xfrm>
        </p:spPr>
        <p:txBody>
          <a:bodyPr>
            <a:normAutofit/>
          </a:bodyPr>
          <a:lstStyle/>
          <a:p>
            <a:pPr marL="0" indent="0">
              <a:buNone/>
            </a:pPr>
            <a:r>
              <a:rPr lang="nb-NO" dirty="0"/>
              <a:t>Bruk av </a:t>
            </a:r>
            <a:r>
              <a:rPr lang="nb-NO" dirty="0" err="1"/>
              <a:t>Menti</a:t>
            </a:r>
            <a:r>
              <a:rPr lang="nb-NO" dirty="0"/>
              <a:t> til å reflektere over rollen som observasjons- og NEWS  instruktør.</a:t>
            </a:r>
          </a:p>
          <a:p>
            <a:pPr marL="0" indent="0">
              <a:buNone/>
            </a:pPr>
            <a:endParaRPr lang="nb-NO" dirty="0"/>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22</a:t>
            </a:fld>
            <a:endParaRPr lang="nb-NO"/>
          </a:p>
        </p:txBody>
      </p:sp>
      <p:pic>
        <p:nvPicPr>
          <p:cNvPr id="7" name="Bilde 6"/>
          <p:cNvPicPr>
            <a:picLocks noChangeAspect="1"/>
          </p:cNvPicPr>
          <p:nvPr/>
        </p:nvPicPr>
        <p:blipFill>
          <a:blip r:embed="rId3"/>
          <a:stretch>
            <a:fillRect/>
          </a:stretch>
        </p:blipFill>
        <p:spPr>
          <a:xfrm>
            <a:off x="3124200" y="1890169"/>
            <a:ext cx="4762500" cy="4762500"/>
          </a:xfrm>
          <a:prstGeom prst="rect">
            <a:avLst/>
          </a:prstGeom>
        </p:spPr>
      </p:pic>
    </p:spTree>
    <p:extLst>
      <p:ext uri="{BB962C8B-B14F-4D97-AF65-F5344CB8AC3E}">
        <p14:creationId xmlns:p14="http://schemas.microsoft.com/office/powerpoint/2010/main" val="39951157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err="1"/>
              <a:t>Menti</a:t>
            </a:r>
            <a:r>
              <a:rPr lang="nb-NO"/>
              <a:t> spørsmål- bruk kode: </a:t>
            </a:r>
          </a:p>
        </p:txBody>
      </p:sp>
      <p:sp>
        <p:nvSpPr>
          <p:cNvPr id="3" name="Plassholder for innhold 2"/>
          <p:cNvSpPr>
            <a:spLocks noGrp="1"/>
          </p:cNvSpPr>
          <p:nvPr>
            <p:ph idx="1"/>
          </p:nvPr>
        </p:nvSpPr>
        <p:spPr/>
        <p:txBody>
          <a:bodyPr/>
          <a:lstStyle/>
          <a:p>
            <a:r>
              <a:rPr lang="nb-NO"/>
              <a:t>Hva har du som instruktør brukt av fagstoffet som ble delt på forrige samling 3.mai 2021?  Erfaringsdeling, Sepsis, forskning på TILT, Respirasjon og Spo2,</a:t>
            </a:r>
          </a:p>
          <a:p>
            <a:r>
              <a:rPr lang="nb-NO"/>
              <a:t>Reflekter for deg selv</a:t>
            </a:r>
          </a:p>
          <a:p>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23</a:t>
            </a:fld>
            <a:endParaRPr lang="nb-NO"/>
          </a:p>
        </p:txBody>
      </p:sp>
    </p:spTree>
    <p:extLst>
      <p:ext uri="{BB962C8B-B14F-4D97-AF65-F5344CB8AC3E}">
        <p14:creationId xmlns:p14="http://schemas.microsoft.com/office/powerpoint/2010/main" val="10099583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err="1"/>
              <a:t>Menti</a:t>
            </a:r>
            <a:r>
              <a:rPr lang="nb-NO"/>
              <a:t> spørsmål- bruk kode: </a:t>
            </a:r>
          </a:p>
        </p:txBody>
      </p:sp>
      <p:sp>
        <p:nvSpPr>
          <p:cNvPr id="3" name="Plassholder for innhold 2"/>
          <p:cNvSpPr>
            <a:spLocks noGrp="1"/>
          </p:cNvSpPr>
          <p:nvPr>
            <p:ph idx="1"/>
          </p:nvPr>
        </p:nvSpPr>
        <p:spPr/>
        <p:txBody>
          <a:bodyPr/>
          <a:lstStyle/>
          <a:p>
            <a:r>
              <a:rPr lang="nb-NO"/>
              <a:t>Hvilke tema  planlegger du og ha undervisning i  for dine kollegaer ?</a:t>
            </a:r>
          </a:p>
          <a:p>
            <a:r>
              <a:rPr lang="nb-NO"/>
              <a:t>Reflekter for deg selv</a:t>
            </a:r>
          </a:p>
          <a:p>
            <a:r>
              <a:rPr lang="nb-NO"/>
              <a:t> </a:t>
            </a:r>
          </a:p>
          <a:p>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24</a:t>
            </a:fld>
            <a:endParaRPr lang="nb-NO"/>
          </a:p>
        </p:txBody>
      </p:sp>
    </p:spTree>
    <p:extLst>
      <p:ext uri="{BB962C8B-B14F-4D97-AF65-F5344CB8AC3E}">
        <p14:creationId xmlns:p14="http://schemas.microsoft.com/office/powerpoint/2010/main" val="33982888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err="1"/>
              <a:t>Menti</a:t>
            </a:r>
            <a:r>
              <a:rPr lang="nb-NO"/>
              <a:t> spørsmål- bruk kode: </a:t>
            </a:r>
          </a:p>
        </p:txBody>
      </p:sp>
      <p:sp>
        <p:nvSpPr>
          <p:cNvPr id="3" name="Plassholder for innhold 2"/>
          <p:cNvSpPr>
            <a:spLocks noGrp="1"/>
          </p:cNvSpPr>
          <p:nvPr>
            <p:ph idx="1"/>
          </p:nvPr>
        </p:nvSpPr>
        <p:spPr/>
        <p:txBody>
          <a:bodyPr/>
          <a:lstStyle/>
          <a:p>
            <a:r>
              <a:rPr lang="nb-NO"/>
              <a:t>Hva er den viktigste oppgaven du har som instruktør slik du ser det?</a:t>
            </a:r>
          </a:p>
          <a:p>
            <a:r>
              <a:rPr lang="nb-NO"/>
              <a:t>Reflekter sammen med sidepersonen. </a:t>
            </a:r>
          </a:p>
          <a:p>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25</a:t>
            </a:fld>
            <a:endParaRPr lang="nb-NO"/>
          </a:p>
        </p:txBody>
      </p:sp>
    </p:spTree>
    <p:extLst>
      <p:ext uri="{BB962C8B-B14F-4D97-AF65-F5344CB8AC3E}">
        <p14:creationId xmlns:p14="http://schemas.microsoft.com/office/powerpoint/2010/main" val="41729193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37652" y="365127"/>
            <a:ext cx="8377698" cy="922900"/>
          </a:xfrm>
        </p:spPr>
        <p:txBody>
          <a:bodyPr>
            <a:normAutofit fontScale="90000"/>
          </a:bodyPr>
          <a:lstStyle/>
          <a:p>
            <a:r>
              <a:rPr lang="nb-NO" dirty="0"/>
              <a:t>Forventinger til observasjons- og NEWS instruktører:</a:t>
            </a:r>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26</a:t>
            </a:fld>
            <a:endParaRPr lang="nb-NO"/>
          </a:p>
        </p:txBody>
      </p:sp>
      <p:sp>
        <p:nvSpPr>
          <p:cNvPr id="7" name="TekstSylinder 6"/>
          <p:cNvSpPr txBox="1"/>
          <p:nvPr/>
        </p:nvSpPr>
        <p:spPr>
          <a:xfrm>
            <a:off x="628650" y="1412777"/>
            <a:ext cx="8119814" cy="5078313"/>
          </a:xfrm>
          <a:prstGeom prst="rect">
            <a:avLst/>
          </a:prstGeom>
          <a:noFill/>
        </p:spPr>
        <p:txBody>
          <a:bodyPr wrap="square" rtlCol="0">
            <a:spAutoFit/>
          </a:bodyPr>
          <a:lstStyle/>
          <a:p>
            <a:pPr marL="285750" indent="-285750">
              <a:buFont typeface="Wingdings" panose="05000000000000000000" pitchFamily="2" charset="2"/>
              <a:buChar char="q"/>
            </a:pPr>
            <a:r>
              <a:rPr lang="nb-NO" sz="1600" dirty="0"/>
              <a:t>Har vi utstyret som trengs for å utføre NEWS målinger?</a:t>
            </a:r>
          </a:p>
          <a:p>
            <a:endParaRPr lang="nb-NO" sz="1600" dirty="0"/>
          </a:p>
          <a:p>
            <a:pPr marL="285750" indent="-285750">
              <a:buFont typeface="Wingdings" panose="05000000000000000000" pitchFamily="2" charset="2"/>
              <a:buChar char="q"/>
            </a:pPr>
            <a:r>
              <a:rPr lang="nb-NO" sz="1600" dirty="0"/>
              <a:t>Videresend  lenke til NEWS2 opplæringspakken til nye kollegaer. </a:t>
            </a:r>
          </a:p>
          <a:p>
            <a:endParaRPr lang="nb-NO" sz="1600" dirty="0"/>
          </a:p>
          <a:p>
            <a:pPr marL="285750" indent="-285750">
              <a:buFont typeface="Wingdings" panose="05000000000000000000" pitchFamily="2" charset="2"/>
              <a:buChar char="q"/>
            </a:pPr>
            <a:r>
              <a:rPr lang="nb-NO" sz="1600" dirty="0"/>
              <a:t>Oppfordrer til å ha undervisning for dine  kollegaer etter hver samling</a:t>
            </a:r>
          </a:p>
          <a:p>
            <a:endParaRPr lang="nb-NO" sz="1600" dirty="0"/>
          </a:p>
          <a:p>
            <a:pPr marL="285750" indent="-285750">
              <a:buFont typeface="Wingdings" panose="05000000000000000000" pitchFamily="2" charset="2"/>
              <a:buChar char="q"/>
            </a:pPr>
            <a:r>
              <a:rPr lang="nb-NO" sz="1600" dirty="0"/>
              <a:t>Er det tomt for NEWS2 kort &amp; ISBAR  blokker er det informasjon på nettsiden hvor det kan trykkes opp flere.</a:t>
            </a:r>
          </a:p>
          <a:p>
            <a:pPr marL="285750" indent="-285750">
              <a:buFont typeface="Wingdings" panose="05000000000000000000" pitchFamily="2" charset="2"/>
              <a:buChar char="q"/>
            </a:pPr>
            <a:endParaRPr lang="nb-NO" sz="1600" dirty="0"/>
          </a:p>
          <a:p>
            <a:pPr marL="285750" indent="-285750">
              <a:buFont typeface="Wingdings" panose="05000000000000000000" pitchFamily="2" charset="2"/>
              <a:buChar char="q"/>
            </a:pPr>
            <a:r>
              <a:rPr lang="nb-NO" sz="1600" dirty="0"/>
              <a:t>Diskuter gjerne NEWS2 case på fiktive pasienter i pausen. Hva er score, hvilken respons bør vi gi.  Øv på bruk av ISBAR skjema på test brukere</a:t>
            </a:r>
          </a:p>
          <a:p>
            <a:endParaRPr lang="nb-NO" sz="1600" dirty="0"/>
          </a:p>
          <a:p>
            <a:pPr marL="285750" indent="-285750">
              <a:buFont typeface="Wingdings" panose="05000000000000000000" pitchFamily="2" charset="2"/>
              <a:buChar char="q"/>
            </a:pPr>
            <a:r>
              <a:rPr lang="nb-NO" sz="1600" dirty="0"/>
              <a:t>Foreta gjerne journalgranskning/målinger på pasienter i din avdeling. Er NEWS2 implementert? Brukes  NEWS2 i oppfølging av pasienter som har endret somatisk helsetilstand og er det tatt habituell NEWS2?</a:t>
            </a:r>
          </a:p>
          <a:p>
            <a:pPr marL="285750" indent="-285750">
              <a:buFont typeface="Wingdings" panose="05000000000000000000" pitchFamily="2" charset="2"/>
              <a:buChar char="q"/>
            </a:pPr>
            <a:endParaRPr lang="nb-NO" sz="1600" dirty="0"/>
          </a:p>
          <a:p>
            <a:pPr marL="285750" indent="-285750">
              <a:buFont typeface="Wingdings" panose="05000000000000000000" pitchFamily="2" charset="2"/>
              <a:buChar char="q"/>
            </a:pPr>
            <a:r>
              <a:rPr lang="nb-NO" sz="1600" dirty="0"/>
              <a:t>Vi anbefaler å møtes på tvers av enheter innad i kommunen for å dele erfaringer med hverandre (gjerne via teams).</a:t>
            </a:r>
          </a:p>
          <a:p>
            <a:pPr marL="285750" indent="-285750">
              <a:buFont typeface="Wingdings" panose="05000000000000000000" pitchFamily="2" charset="2"/>
              <a:buChar char="q"/>
            </a:pPr>
            <a:endParaRPr lang="nb-NO" dirty="0"/>
          </a:p>
          <a:p>
            <a:endParaRPr lang="nb-NO" dirty="0"/>
          </a:p>
        </p:txBody>
      </p:sp>
    </p:spTree>
    <p:extLst>
      <p:ext uri="{BB962C8B-B14F-4D97-AF65-F5344CB8AC3E}">
        <p14:creationId xmlns:p14="http://schemas.microsoft.com/office/powerpoint/2010/main" val="35335567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p:txBody>
          <a:bodyPr/>
          <a:lstStyle/>
          <a:p>
            <a:r>
              <a:rPr lang="nb-NO"/>
              <a:t>Hva er den største utfordringen du opplever med å være instruktør?</a:t>
            </a:r>
          </a:p>
          <a:p>
            <a:r>
              <a:rPr lang="nb-NO"/>
              <a:t>Reflekter sammen med sidepersonen.</a:t>
            </a:r>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27</a:t>
            </a:fld>
            <a:endParaRPr lang="nb-NO"/>
          </a:p>
        </p:txBody>
      </p:sp>
    </p:spTree>
    <p:extLst>
      <p:ext uri="{BB962C8B-B14F-4D97-AF65-F5344CB8AC3E}">
        <p14:creationId xmlns:p14="http://schemas.microsoft.com/office/powerpoint/2010/main" val="3195069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Lunsj kl. 11.15- 12.00</a:t>
            </a:r>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28</a:t>
            </a:fld>
            <a:endParaRPr lang="nb-NO"/>
          </a:p>
        </p:txBody>
      </p:sp>
      <p:pic>
        <p:nvPicPr>
          <p:cNvPr id="2050" name="Picture 2" descr="Closeup of fresh display of stacked pile of panini bread, mozzarella melted cheese, vegetarian italian tomatoes, basil lettuce in store, shop, cafe buffet catering sandwiches Closeup of fresh display of stacked pile of panini bread, mozzarella melted cheese, vegetarian italian tomatoes, basil lettuce in store, shop, cafe buffet catering sandwiches Sandwich Stock Photo"/>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2" y="1772816"/>
            <a:ext cx="6192688" cy="4130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1545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311474C-9237-0E40-A56C-9D8EA376C0C3}"/>
              </a:ext>
            </a:extLst>
          </p:cNvPr>
          <p:cNvSpPr>
            <a:spLocks noGrp="1"/>
          </p:cNvSpPr>
          <p:nvPr>
            <p:ph type="ctrTitle"/>
          </p:nvPr>
        </p:nvSpPr>
        <p:spPr/>
        <p:txBody>
          <a:bodyPr/>
          <a:lstStyle/>
          <a:p>
            <a:r>
              <a:rPr lang="nb-NO" dirty="0">
                <a:latin typeface="Arial"/>
                <a:cs typeface="Arial"/>
              </a:rPr>
              <a:t> Erfaringsdeling førstehjelp og HLR</a:t>
            </a:r>
          </a:p>
        </p:txBody>
      </p:sp>
      <p:sp>
        <p:nvSpPr>
          <p:cNvPr id="3" name="Undertittel 2">
            <a:extLst>
              <a:ext uri="{FF2B5EF4-FFF2-40B4-BE49-F238E27FC236}">
                <a16:creationId xmlns:a16="http://schemas.microsoft.com/office/drawing/2014/main" id="{01E53EA0-7FD7-864B-A4CB-A23378C8290E}"/>
              </a:ext>
            </a:extLst>
          </p:cNvPr>
          <p:cNvSpPr>
            <a:spLocks noGrp="1"/>
          </p:cNvSpPr>
          <p:nvPr>
            <p:ph type="subTitle" idx="1"/>
          </p:nvPr>
        </p:nvSpPr>
        <p:spPr/>
        <p:txBody>
          <a:bodyPr vert="horz" lIns="68580" tIns="34290" rIns="68580" bIns="34290" rtlCol="0" anchor="t">
            <a:normAutofit/>
          </a:bodyPr>
          <a:lstStyle/>
          <a:p>
            <a:r>
              <a:rPr lang="nb-NO" dirty="0">
                <a:latin typeface="Arial"/>
                <a:cs typeface="Arial"/>
              </a:rPr>
              <a:t>Evje og Hornnes kommune</a:t>
            </a:r>
          </a:p>
          <a:p>
            <a:r>
              <a:rPr lang="nb-NO" dirty="0">
                <a:latin typeface="Arial"/>
                <a:cs typeface="Arial"/>
              </a:rPr>
              <a:t>Grimstad kommune</a:t>
            </a:r>
          </a:p>
        </p:txBody>
      </p:sp>
    </p:spTree>
    <p:extLst>
      <p:ext uri="{BB962C8B-B14F-4D97-AF65-F5344CB8AC3E}">
        <p14:creationId xmlns:p14="http://schemas.microsoft.com/office/powerpoint/2010/main" val="3589971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Program</a:t>
            </a:r>
          </a:p>
        </p:txBody>
      </p:sp>
      <p:sp>
        <p:nvSpPr>
          <p:cNvPr id="3" name="Plassholder for innhold 2"/>
          <p:cNvSpPr>
            <a:spLocks noGrp="1"/>
          </p:cNvSpPr>
          <p:nvPr>
            <p:ph idx="1"/>
          </p:nvPr>
        </p:nvSpPr>
        <p:spPr/>
        <p:txBody>
          <a:bodyPr>
            <a:normAutofit fontScale="92500" lnSpcReduction="10000"/>
          </a:bodyPr>
          <a:lstStyle/>
          <a:p>
            <a:r>
              <a:rPr lang="nb-NO" dirty="0"/>
              <a:t>09:00- 09:10 Velkommen</a:t>
            </a:r>
          </a:p>
          <a:p>
            <a:r>
              <a:rPr lang="nb-NO" dirty="0"/>
              <a:t>09.10- 09.30 Observasjonskompetanse på Agder v / Merethe A. Land</a:t>
            </a:r>
          </a:p>
          <a:p>
            <a:r>
              <a:rPr lang="nb-NO" dirty="0"/>
              <a:t>09.30- 09.55 Erfaringsdeling fra NEWS instruktører </a:t>
            </a:r>
          </a:p>
          <a:p>
            <a:r>
              <a:rPr lang="nb-NO" dirty="0"/>
              <a:t>09.55- 10.10 Pause</a:t>
            </a:r>
          </a:p>
          <a:p>
            <a:r>
              <a:rPr lang="nb-NO" dirty="0"/>
              <a:t>10.10- 10.40 Smertekartlegging v/ Pia Sætra</a:t>
            </a:r>
          </a:p>
          <a:p>
            <a:r>
              <a:rPr lang="nb-NO" dirty="0"/>
              <a:t>10.40- 11.00 Behandlingsavklaring </a:t>
            </a:r>
            <a:r>
              <a:rPr lang="nb-NO" dirty="0" err="1"/>
              <a:t>vs</a:t>
            </a:r>
            <a:r>
              <a:rPr lang="nb-NO" dirty="0"/>
              <a:t> lindring v/ Cathrine H Ruud</a:t>
            </a:r>
          </a:p>
          <a:p>
            <a:r>
              <a:rPr lang="nb-NO" dirty="0"/>
              <a:t>11.00- 11.15 Refleksjonsoppgaver</a:t>
            </a:r>
          </a:p>
          <a:p>
            <a:r>
              <a:rPr lang="nb-NO" dirty="0"/>
              <a:t>11.15- 12.00 Lunsj</a:t>
            </a:r>
          </a:p>
          <a:p>
            <a:r>
              <a:rPr lang="nb-NO" dirty="0"/>
              <a:t>12.00- 12.20 Erfaringsdeling førstehjelp/ HLR</a:t>
            </a:r>
          </a:p>
          <a:p>
            <a:r>
              <a:rPr lang="nb-NO" dirty="0"/>
              <a:t>12.20- 12.50 Utstyr i NEWS bag- kan vi stole på utstyret v/ Nor Engros</a:t>
            </a:r>
          </a:p>
          <a:p>
            <a:r>
              <a:rPr lang="nb-NO" dirty="0"/>
              <a:t>12.50- 13.05 Pause</a:t>
            </a:r>
          </a:p>
          <a:p>
            <a:r>
              <a:rPr lang="nb-NO" dirty="0"/>
              <a:t>13.05- 13.50 Simulering v/ Richard Skåra</a:t>
            </a:r>
          </a:p>
          <a:p>
            <a:r>
              <a:rPr lang="nb-NO" dirty="0"/>
              <a:t>13.50- 14.00 Avslutning</a:t>
            </a:r>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3</a:t>
            </a:fld>
            <a:endParaRPr lang="nb-NO"/>
          </a:p>
        </p:txBody>
      </p:sp>
    </p:spTree>
    <p:extLst>
      <p:ext uri="{BB962C8B-B14F-4D97-AF65-F5344CB8AC3E}">
        <p14:creationId xmlns:p14="http://schemas.microsoft.com/office/powerpoint/2010/main" val="23870330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Erfaringsdeling førstehjelp/ HLR- sett inn bilde</a:t>
            </a:r>
          </a:p>
        </p:txBody>
      </p:sp>
      <p:sp>
        <p:nvSpPr>
          <p:cNvPr id="3" name="Plassholder for innhold 2"/>
          <p:cNvSpPr>
            <a:spLocks noGrp="1"/>
          </p:cNvSpPr>
          <p:nvPr>
            <p:ph idx="1"/>
          </p:nvPr>
        </p:nvSpPr>
        <p:spPr/>
        <p:txBody>
          <a:bodyPr/>
          <a:lstStyle/>
          <a:p>
            <a:r>
              <a:rPr lang="nb-NO"/>
              <a:t>Grimstad kommune</a:t>
            </a:r>
          </a:p>
          <a:p>
            <a:r>
              <a:rPr lang="nb-NO"/>
              <a:t>Evje og Hornes kommune</a:t>
            </a:r>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30</a:t>
            </a:fld>
            <a:endParaRPr lang="nb-NO"/>
          </a:p>
        </p:txBody>
      </p:sp>
      <p:pic>
        <p:nvPicPr>
          <p:cNvPr id="1026" name="Picture 2" descr="Førstehjelp, Redde, Offer, Frelser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9090" y="2111619"/>
            <a:ext cx="4314825" cy="3238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64771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311474C-9237-0E40-A56C-9D8EA376C0C3}"/>
              </a:ext>
            </a:extLst>
          </p:cNvPr>
          <p:cNvSpPr>
            <a:spLocks noGrp="1"/>
          </p:cNvSpPr>
          <p:nvPr>
            <p:ph type="ctrTitle"/>
          </p:nvPr>
        </p:nvSpPr>
        <p:spPr/>
        <p:txBody>
          <a:bodyPr/>
          <a:lstStyle/>
          <a:p>
            <a:r>
              <a:rPr lang="nb-NO">
                <a:latin typeface="Arial"/>
                <a:cs typeface="Arial"/>
              </a:rPr>
              <a:t> Førstehjelp og HLR </a:t>
            </a:r>
          </a:p>
        </p:txBody>
      </p:sp>
      <p:sp>
        <p:nvSpPr>
          <p:cNvPr id="3" name="Undertittel 2">
            <a:extLst>
              <a:ext uri="{FF2B5EF4-FFF2-40B4-BE49-F238E27FC236}">
                <a16:creationId xmlns:a16="http://schemas.microsoft.com/office/drawing/2014/main" id="{01E53EA0-7FD7-864B-A4CB-A23378C8290E}"/>
              </a:ext>
            </a:extLst>
          </p:cNvPr>
          <p:cNvSpPr>
            <a:spLocks noGrp="1"/>
          </p:cNvSpPr>
          <p:nvPr>
            <p:ph type="subTitle" idx="1"/>
          </p:nvPr>
        </p:nvSpPr>
        <p:spPr/>
        <p:txBody>
          <a:bodyPr vert="horz" lIns="68580" tIns="34290" rIns="68580" bIns="34290" rtlCol="0" anchor="t">
            <a:normAutofit/>
          </a:bodyPr>
          <a:lstStyle/>
          <a:p>
            <a:r>
              <a:rPr lang="nb-NO" dirty="0">
                <a:latin typeface="Arial"/>
                <a:cs typeface="Arial"/>
              </a:rPr>
              <a:t>Grimstad kommune</a:t>
            </a:r>
            <a:endParaRPr lang="nb-NO" dirty="0"/>
          </a:p>
          <a:p>
            <a:r>
              <a:rPr lang="nb-NO" dirty="0">
                <a:latin typeface="Arial"/>
                <a:cs typeface="Arial"/>
              </a:rPr>
              <a:t>Merethe A. Land, </a:t>
            </a:r>
          </a:p>
        </p:txBody>
      </p:sp>
    </p:spTree>
    <p:extLst>
      <p:ext uri="{BB962C8B-B14F-4D97-AF65-F5344CB8AC3E}">
        <p14:creationId xmlns:p14="http://schemas.microsoft.com/office/powerpoint/2010/main" val="13623656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BB9DE16-0357-E043-A179-5A3425F6540A}"/>
              </a:ext>
            </a:extLst>
          </p:cNvPr>
          <p:cNvSpPr>
            <a:spLocks noGrp="1"/>
          </p:cNvSpPr>
          <p:nvPr>
            <p:ph type="title"/>
          </p:nvPr>
        </p:nvSpPr>
        <p:spPr/>
        <p:txBody>
          <a:bodyPr>
            <a:normAutofit/>
          </a:bodyPr>
          <a:lstStyle/>
          <a:p>
            <a:r>
              <a:rPr lang="nb-NO">
                <a:latin typeface="Arial"/>
                <a:cs typeface="Arial"/>
              </a:rPr>
              <a:t>Bakgrunn for prosjektet</a:t>
            </a:r>
            <a:endParaRPr lang="nb-NO"/>
          </a:p>
        </p:txBody>
      </p:sp>
      <p:sp>
        <p:nvSpPr>
          <p:cNvPr id="3" name="Plassholder for innhold 2">
            <a:extLst>
              <a:ext uri="{FF2B5EF4-FFF2-40B4-BE49-F238E27FC236}">
                <a16:creationId xmlns:a16="http://schemas.microsoft.com/office/drawing/2014/main" id="{9E3FAC84-FC02-B845-B50C-F6E5B4964C50}"/>
              </a:ext>
            </a:extLst>
          </p:cNvPr>
          <p:cNvSpPr>
            <a:spLocks noGrp="1"/>
          </p:cNvSpPr>
          <p:nvPr>
            <p:ph idx="1"/>
          </p:nvPr>
        </p:nvSpPr>
        <p:spPr>
          <a:xfrm>
            <a:off x="737575" y="2226469"/>
            <a:ext cx="5073290" cy="3033175"/>
          </a:xfrm>
        </p:spPr>
        <p:txBody>
          <a:bodyPr vert="horz" lIns="68580" tIns="34290" rIns="68580" bIns="34290" rtlCol="0" anchor="t">
            <a:normAutofit fontScale="77500" lnSpcReduction="20000"/>
          </a:bodyPr>
          <a:lstStyle/>
          <a:p>
            <a:r>
              <a:rPr lang="nb-NO">
                <a:latin typeface="Arial"/>
                <a:cs typeface="Arial"/>
              </a:rPr>
              <a:t>Grimstad kommune har tidligere ikke hatt systematisk opplæring i førstehjelp og HLR. Det er behov for å organisere en systematisk opplæring for hele helse- og omsorgs sektoren. Målet er å sertifisere helsepersonell i hver enhet som kan gi opplæring til sine kollegaer. </a:t>
            </a:r>
            <a:endParaRPr lang="nb-NO"/>
          </a:p>
          <a:p>
            <a:r>
              <a:rPr lang="nb-NO">
                <a:latin typeface="Arial"/>
                <a:cs typeface="Arial"/>
              </a:rPr>
              <a:t>Jamfør </a:t>
            </a:r>
            <a:r>
              <a:rPr lang="nb-NO" err="1">
                <a:latin typeface="Arial"/>
                <a:cs typeface="Arial"/>
              </a:rPr>
              <a:t>helsepersonelloven</a:t>
            </a:r>
            <a:r>
              <a:rPr lang="nb-NO">
                <a:latin typeface="Arial"/>
                <a:cs typeface="Arial"/>
              </a:rPr>
              <a:t> har helsepersonell plikt til å yte førstehjelp og HLR ut ifra sin kompetanse.  I forskrift for kvalitet og ledelse beskrives behovet for å ansvarliggjøring for slik kompetanse. </a:t>
            </a:r>
            <a:endParaRPr lang="nb-NO"/>
          </a:p>
          <a:p>
            <a:r>
              <a:rPr lang="nb-NO">
                <a:latin typeface="Arial"/>
                <a:cs typeface="Arial"/>
              </a:rPr>
              <a:t>Ekstern kursleverandør vil bli benyttet for sertifisering av helsepersonell/ instruktører innen førstehjelp og HLR</a:t>
            </a:r>
          </a:p>
          <a:p>
            <a:r>
              <a:rPr lang="nb-NO">
                <a:latin typeface="Arial"/>
                <a:cs typeface="Arial"/>
              </a:rPr>
              <a:t>Grimstad kommunen følger retningslinjer for anbud og tilbud fra eksterne kurs leverandører </a:t>
            </a:r>
            <a:endParaRPr lang="nb-NO"/>
          </a:p>
          <a:p>
            <a:endParaRPr lang="nb-NO"/>
          </a:p>
        </p:txBody>
      </p:sp>
      <p:pic>
        <p:nvPicPr>
          <p:cNvPr id="4" name="Bilde 3"/>
          <p:cNvPicPr>
            <a:picLocks noChangeAspect="1"/>
          </p:cNvPicPr>
          <p:nvPr/>
        </p:nvPicPr>
        <p:blipFill>
          <a:blip r:embed="rId3"/>
          <a:stretch>
            <a:fillRect/>
          </a:stretch>
        </p:blipFill>
        <p:spPr>
          <a:xfrm>
            <a:off x="6256354" y="2128345"/>
            <a:ext cx="2284463" cy="3229421"/>
          </a:xfrm>
          <a:prstGeom prst="rect">
            <a:avLst/>
          </a:prstGeom>
        </p:spPr>
      </p:pic>
    </p:spTree>
    <p:extLst>
      <p:ext uri="{BB962C8B-B14F-4D97-AF65-F5344CB8AC3E}">
        <p14:creationId xmlns:p14="http://schemas.microsoft.com/office/powerpoint/2010/main" val="16858755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E657B46-FE46-56AD-CCE2-4F8B2697A74E}"/>
              </a:ext>
            </a:extLst>
          </p:cNvPr>
          <p:cNvSpPr>
            <a:spLocks noGrp="1"/>
          </p:cNvSpPr>
          <p:nvPr>
            <p:ph type="title"/>
          </p:nvPr>
        </p:nvSpPr>
        <p:spPr/>
        <p:txBody>
          <a:bodyPr/>
          <a:lstStyle/>
          <a:p>
            <a:r>
              <a:rPr lang="nb-NO">
                <a:latin typeface="Arial"/>
                <a:cs typeface="Arial"/>
              </a:rPr>
              <a:t>Søknad på midler </a:t>
            </a:r>
            <a:endParaRPr lang="nb-NO"/>
          </a:p>
        </p:txBody>
      </p:sp>
      <p:pic>
        <p:nvPicPr>
          <p:cNvPr id="4" name="Plassholder for innhold 3"/>
          <p:cNvPicPr>
            <a:picLocks noGrp="1" noChangeAspect="1"/>
          </p:cNvPicPr>
          <p:nvPr>
            <p:ph idx="1"/>
          </p:nvPr>
        </p:nvPicPr>
        <p:blipFill>
          <a:blip r:embed="rId3"/>
          <a:stretch>
            <a:fillRect/>
          </a:stretch>
        </p:blipFill>
        <p:spPr>
          <a:xfrm>
            <a:off x="4284048" y="2261497"/>
            <a:ext cx="3510553" cy="3146822"/>
          </a:xfrm>
          <a:prstGeom prst="rect">
            <a:avLst/>
          </a:prstGeom>
        </p:spPr>
      </p:pic>
      <p:sp>
        <p:nvSpPr>
          <p:cNvPr id="3" name="TekstSylinder 2"/>
          <p:cNvSpPr txBox="1"/>
          <p:nvPr/>
        </p:nvSpPr>
        <p:spPr>
          <a:xfrm>
            <a:off x="831273" y="2353542"/>
            <a:ext cx="2750127" cy="2585323"/>
          </a:xfrm>
          <a:prstGeom prst="rect">
            <a:avLst/>
          </a:prstGeom>
          <a:noFill/>
        </p:spPr>
        <p:txBody>
          <a:bodyPr wrap="square" rtlCol="0">
            <a:spAutoFit/>
          </a:bodyPr>
          <a:lstStyle/>
          <a:p>
            <a:pPr marL="214313" indent="-214313">
              <a:buFont typeface="Arial" panose="020B0604020202020204" pitchFamily="34" charset="0"/>
              <a:buChar char="•"/>
            </a:pPr>
            <a:r>
              <a:rPr lang="nb-NO" sz="1350"/>
              <a:t>Sendt inn søknad på midler til prosjektet på Kommunalt kompetanse- og innovasjonstilskudd</a:t>
            </a:r>
          </a:p>
          <a:p>
            <a:pPr marL="214313" indent="-214313">
              <a:buFont typeface="Arial" panose="020B0604020202020204" pitchFamily="34" charset="0"/>
              <a:buChar char="•"/>
            </a:pPr>
            <a:r>
              <a:rPr lang="nb-NO" sz="1350"/>
              <a:t>Midler skal gå til sertifisering av ansatte som skal ha videre undervisning med kollegaene sine</a:t>
            </a:r>
          </a:p>
          <a:p>
            <a:pPr marL="214313" indent="-214313">
              <a:buFont typeface="Arial" panose="020B0604020202020204" pitchFamily="34" charset="0"/>
              <a:buChar char="•"/>
            </a:pPr>
            <a:r>
              <a:rPr lang="nb-NO" sz="1350"/>
              <a:t>Mulighet for egne sertifiserte «instruktører» internt i sektoren</a:t>
            </a:r>
          </a:p>
          <a:p>
            <a:pPr marL="214313" indent="-214313">
              <a:buFont typeface="Arial" panose="020B0604020202020204" pitchFamily="34" charset="0"/>
              <a:buChar char="•"/>
            </a:pPr>
            <a:r>
              <a:rPr lang="nb-NO" sz="1350"/>
              <a:t>Totalsum på søknad 250 000,-</a:t>
            </a:r>
          </a:p>
          <a:p>
            <a:pPr marL="214313" indent="-214313">
              <a:buFont typeface="Arial" panose="020B0604020202020204" pitchFamily="34" charset="0"/>
              <a:buChar char="•"/>
            </a:pPr>
            <a:endParaRPr lang="nb-NO" sz="1350"/>
          </a:p>
        </p:txBody>
      </p:sp>
    </p:spTree>
    <p:extLst>
      <p:ext uri="{BB962C8B-B14F-4D97-AF65-F5344CB8AC3E}">
        <p14:creationId xmlns:p14="http://schemas.microsoft.com/office/powerpoint/2010/main" val="1550293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6087" y="1116278"/>
            <a:ext cx="7614846" cy="478464"/>
          </a:xfrm>
        </p:spPr>
        <p:txBody>
          <a:bodyPr>
            <a:normAutofit fontScale="90000"/>
          </a:bodyPr>
          <a:lstStyle/>
          <a:p>
            <a:r>
              <a:rPr lang="nb-NO">
                <a:latin typeface="Arial"/>
                <a:cs typeface="Arial"/>
              </a:rPr>
              <a:t>Gjennomføring  </a:t>
            </a:r>
            <a:endParaRPr lang="nb-NO"/>
          </a:p>
        </p:txBody>
      </p:sp>
      <p:sp>
        <p:nvSpPr>
          <p:cNvPr id="3" name="Plassholder for innhold 2"/>
          <p:cNvSpPr>
            <a:spLocks noGrp="1"/>
          </p:cNvSpPr>
          <p:nvPr>
            <p:ph idx="1"/>
          </p:nvPr>
        </p:nvSpPr>
        <p:spPr>
          <a:xfrm>
            <a:off x="56087" y="1594742"/>
            <a:ext cx="7614846" cy="3146747"/>
          </a:xfrm>
        </p:spPr>
        <p:txBody>
          <a:bodyPr vert="horz" lIns="68580" tIns="34290" rIns="68580" bIns="34290" rtlCol="0" anchor="t">
            <a:normAutofit/>
          </a:bodyPr>
          <a:lstStyle/>
          <a:p>
            <a:r>
              <a:rPr lang="nb-NO">
                <a:latin typeface="Arial"/>
                <a:cs typeface="Arial"/>
              </a:rPr>
              <a:t>Prosjektstart: Oktober 2022. Prosjektslutt september 2022 Kravspekk på anbud</a:t>
            </a:r>
            <a:endParaRPr lang="nb-NO"/>
          </a:p>
          <a:p>
            <a:r>
              <a:rPr lang="nb-NO">
                <a:latin typeface="Arial"/>
                <a:cs typeface="Arial"/>
              </a:rPr>
              <a:t>Involvering av Åse Liv Bjønnum, HMS rådgiver </a:t>
            </a:r>
          </a:p>
          <a:p>
            <a:r>
              <a:rPr lang="nb-NO">
                <a:latin typeface="Arial"/>
                <a:cs typeface="Arial"/>
              </a:rPr>
              <a:t>Kravspesifikasjon av 3 tilbydere innen oktober 2022</a:t>
            </a:r>
          </a:p>
          <a:p>
            <a:r>
              <a:rPr lang="nb-NO">
                <a:latin typeface="Arial"/>
                <a:cs typeface="Arial"/>
              </a:rPr>
              <a:t>Sertifisering av instruktører i enhetene av eksternt selskap</a:t>
            </a:r>
          </a:p>
          <a:p>
            <a:r>
              <a:rPr lang="nb-NO">
                <a:latin typeface="Arial"/>
                <a:cs typeface="Arial"/>
              </a:rPr>
              <a:t>Instruktører støttes av prosjektgruppe for planlegging av undervisning</a:t>
            </a:r>
          </a:p>
          <a:p>
            <a:r>
              <a:rPr lang="nb-NO">
                <a:latin typeface="Arial"/>
                <a:cs typeface="Arial"/>
              </a:rPr>
              <a:t>Instruktører inviteres inni nettverk for deling av erfaringer </a:t>
            </a:r>
          </a:p>
          <a:p>
            <a:endParaRPr lang="nb-NO">
              <a:latin typeface="Arial"/>
              <a:cs typeface="Arial"/>
            </a:endParaRPr>
          </a:p>
          <a:p>
            <a:endParaRPr lang="nb-NO" b="1">
              <a:solidFill>
                <a:srgbClr val="FF0000"/>
              </a:solidFill>
              <a:latin typeface="Arial"/>
              <a:cs typeface="Arial"/>
            </a:endParaRPr>
          </a:p>
          <a:p>
            <a:endParaRPr lang="nb-NO"/>
          </a:p>
        </p:txBody>
      </p:sp>
      <p:pic>
        <p:nvPicPr>
          <p:cNvPr id="4" name="Plassholder for innhold 2"/>
          <p:cNvPicPr>
            <a:picLocks noChangeAspect="1"/>
          </p:cNvPicPr>
          <p:nvPr/>
        </p:nvPicPr>
        <p:blipFill>
          <a:blip r:embed="rId3"/>
          <a:stretch>
            <a:fillRect/>
          </a:stretch>
        </p:blipFill>
        <p:spPr>
          <a:xfrm>
            <a:off x="4731589" y="2935030"/>
            <a:ext cx="4494362" cy="3065720"/>
          </a:xfrm>
          <a:prstGeom prst="rect">
            <a:avLst/>
          </a:prstGeom>
        </p:spPr>
      </p:pic>
    </p:spTree>
    <p:extLst>
      <p:ext uri="{BB962C8B-B14F-4D97-AF65-F5344CB8AC3E}">
        <p14:creationId xmlns:p14="http://schemas.microsoft.com/office/powerpoint/2010/main" val="7154926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Avhengighet til andre prosjekter </a:t>
            </a:r>
          </a:p>
        </p:txBody>
      </p:sp>
      <p:pic>
        <p:nvPicPr>
          <p:cNvPr id="4" name="Plassholder for innhold 3"/>
          <p:cNvPicPr>
            <a:picLocks noGrp="1" noChangeAspect="1"/>
          </p:cNvPicPr>
          <p:nvPr>
            <p:ph idx="1"/>
          </p:nvPr>
        </p:nvPicPr>
        <p:blipFill>
          <a:blip r:embed="rId3"/>
          <a:stretch>
            <a:fillRect/>
          </a:stretch>
        </p:blipFill>
        <p:spPr>
          <a:xfrm>
            <a:off x="1209361" y="2226469"/>
            <a:ext cx="6992338" cy="3298646"/>
          </a:xfrm>
          <a:prstGeom prst="rect">
            <a:avLst/>
          </a:prstGeom>
        </p:spPr>
      </p:pic>
    </p:spTree>
    <p:extLst>
      <p:ext uri="{BB962C8B-B14F-4D97-AF65-F5344CB8AC3E}">
        <p14:creationId xmlns:p14="http://schemas.microsoft.com/office/powerpoint/2010/main" val="11483381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21455" y="1182258"/>
            <a:ext cx="1971022" cy="500902"/>
          </a:xfrm>
        </p:spPr>
        <p:txBody>
          <a:bodyPr>
            <a:normAutofit fontScale="90000"/>
          </a:bodyPr>
          <a:lstStyle/>
          <a:p>
            <a:r>
              <a:rPr lang="nb-NO"/>
              <a:t>Budsjett</a:t>
            </a:r>
          </a:p>
        </p:txBody>
      </p:sp>
      <p:graphicFrame>
        <p:nvGraphicFramePr>
          <p:cNvPr id="3" name="Tabell 2"/>
          <p:cNvGraphicFramePr>
            <a:graphicFrameLocks noGrp="1"/>
          </p:cNvGraphicFramePr>
          <p:nvPr/>
        </p:nvGraphicFramePr>
        <p:xfrm>
          <a:off x="1743076" y="3732609"/>
          <a:ext cx="5603082" cy="134541"/>
        </p:xfrm>
        <a:graphic>
          <a:graphicData uri="http://schemas.openxmlformats.org/drawingml/2006/table">
            <a:tbl>
              <a:tblPr firstRow="1" firstCol="1" bandRow="1">
                <a:tableStyleId>{5C22544A-7EE6-4342-B048-85BDC9FD1C3A}</a:tableStyleId>
              </a:tblPr>
              <a:tblGrid>
                <a:gridCol w="471011">
                  <a:extLst>
                    <a:ext uri="{9D8B030D-6E8A-4147-A177-3AD203B41FA5}">
                      <a16:colId xmlns:a16="http://schemas.microsoft.com/office/drawing/2014/main" val="193126882"/>
                    </a:ext>
                  </a:extLst>
                </a:gridCol>
                <a:gridCol w="538639">
                  <a:extLst>
                    <a:ext uri="{9D8B030D-6E8A-4147-A177-3AD203B41FA5}">
                      <a16:colId xmlns:a16="http://schemas.microsoft.com/office/drawing/2014/main" val="2356724660"/>
                    </a:ext>
                  </a:extLst>
                </a:gridCol>
                <a:gridCol w="471488">
                  <a:extLst>
                    <a:ext uri="{9D8B030D-6E8A-4147-A177-3AD203B41FA5}">
                      <a16:colId xmlns:a16="http://schemas.microsoft.com/office/drawing/2014/main" val="1096880498"/>
                    </a:ext>
                  </a:extLst>
                </a:gridCol>
                <a:gridCol w="538639">
                  <a:extLst>
                    <a:ext uri="{9D8B030D-6E8A-4147-A177-3AD203B41FA5}">
                      <a16:colId xmlns:a16="http://schemas.microsoft.com/office/drawing/2014/main" val="4023224998"/>
                    </a:ext>
                  </a:extLst>
                </a:gridCol>
                <a:gridCol w="471011">
                  <a:extLst>
                    <a:ext uri="{9D8B030D-6E8A-4147-A177-3AD203B41FA5}">
                      <a16:colId xmlns:a16="http://schemas.microsoft.com/office/drawing/2014/main" val="1354893728"/>
                    </a:ext>
                  </a:extLst>
                </a:gridCol>
                <a:gridCol w="471011">
                  <a:extLst>
                    <a:ext uri="{9D8B030D-6E8A-4147-A177-3AD203B41FA5}">
                      <a16:colId xmlns:a16="http://schemas.microsoft.com/office/drawing/2014/main" val="1936118068"/>
                    </a:ext>
                  </a:extLst>
                </a:gridCol>
                <a:gridCol w="471011">
                  <a:extLst>
                    <a:ext uri="{9D8B030D-6E8A-4147-A177-3AD203B41FA5}">
                      <a16:colId xmlns:a16="http://schemas.microsoft.com/office/drawing/2014/main" val="2573349348"/>
                    </a:ext>
                  </a:extLst>
                </a:gridCol>
                <a:gridCol w="538639">
                  <a:extLst>
                    <a:ext uri="{9D8B030D-6E8A-4147-A177-3AD203B41FA5}">
                      <a16:colId xmlns:a16="http://schemas.microsoft.com/office/drawing/2014/main" val="3302534195"/>
                    </a:ext>
                  </a:extLst>
                </a:gridCol>
                <a:gridCol w="471488">
                  <a:extLst>
                    <a:ext uri="{9D8B030D-6E8A-4147-A177-3AD203B41FA5}">
                      <a16:colId xmlns:a16="http://schemas.microsoft.com/office/drawing/2014/main" val="1275364887"/>
                    </a:ext>
                  </a:extLst>
                </a:gridCol>
                <a:gridCol w="538639">
                  <a:extLst>
                    <a:ext uri="{9D8B030D-6E8A-4147-A177-3AD203B41FA5}">
                      <a16:colId xmlns:a16="http://schemas.microsoft.com/office/drawing/2014/main" val="2203470390"/>
                    </a:ext>
                  </a:extLst>
                </a:gridCol>
                <a:gridCol w="621506">
                  <a:extLst>
                    <a:ext uri="{9D8B030D-6E8A-4147-A177-3AD203B41FA5}">
                      <a16:colId xmlns:a16="http://schemas.microsoft.com/office/drawing/2014/main" val="2337563641"/>
                    </a:ext>
                  </a:extLst>
                </a:gridCol>
              </a:tblGrid>
              <a:tr h="134541">
                <a:tc>
                  <a:txBody>
                    <a:bodyPr/>
                    <a:lstStyle/>
                    <a:p>
                      <a:pPr>
                        <a:lnSpc>
                          <a:spcPct val="107000"/>
                        </a:lnSpc>
                        <a:spcAft>
                          <a:spcPts val="0"/>
                        </a:spcAft>
                      </a:pPr>
                      <a:r>
                        <a:rPr lang="nb-NO" sz="800">
                          <a:effectLst/>
                        </a:rPr>
                        <a:t>ÅR 1</a:t>
                      </a:r>
                      <a:endParaRPr lang="nb-NO"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nb-NO" sz="800">
                          <a:effectLst/>
                        </a:rPr>
                        <a:t>ÅR 2</a:t>
                      </a:r>
                      <a:endParaRPr lang="nb-NO"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nb-NO" sz="800">
                          <a:effectLst/>
                        </a:rPr>
                        <a:t>ÅR 3</a:t>
                      </a:r>
                      <a:endParaRPr lang="nb-NO"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nb-NO" sz="800">
                          <a:effectLst/>
                        </a:rPr>
                        <a:t>ÅR 4</a:t>
                      </a:r>
                      <a:endParaRPr lang="nb-NO"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nb-NO" sz="800">
                          <a:effectLst/>
                        </a:rPr>
                        <a:t>ÅR 5</a:t>
                      </a:r>
                      <a:endParaRPr lang="nb-NO"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nb-NO" sz="800">
                          <a:effectLst/>
                        </a:rPr>
                        <a:t>ÅR 6</a:t>
                      </a:r>
                      <a:endParaRPr lang="nb-NO"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nb-NO" sz="800">
                          <a:effectLst/>
                        </a:rPr>
                        <a:t>ÅR 7</a:t>
                      </a:r>
                      <a:endParaRPr lang="nb-NO"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nb-NO" sz="800">
                          <a:effectLst/>
                        </a:rPr>
                        <a:t>ÅR 8</a:t>
                      </a:r>
                      <a:endParaRPr lang="nb-NO"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nb-NO" sz="800">
                          <a:effectLst/>
                        </a:rPr>
                        <a:t>ÅR 9</a:t>
                      </a:r>
                      <a:endParaRPr lang="nb-NO"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nb-NO" sz="800">
                          <a:effectLst/>
                        </a:rPr>
                        <a:t>ÅR 10</a:t>
                      </a:r>
                      <a:endParaRPr lang="nb-NO"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nb-NO" sz="800">
                          <a:effectLst/>
                        </a:rPr>
                        <a:t>Total sum</a:t>
                      </a:r>
                      <a:endParaRPr lang="nb-NO"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426823351"/>
                  </a:ext>
                </a:extLst>
              </a:tr>
            </a:tbl>
          </a:graphicData>
        </a:graphic>
      </p:graphicFrame>
      <p:graphicFrame>
        <p:nvGraphicFramePr>
          <p:cNvPr id="4" name="Tabell 3"/>
          <p:cNvGraphicFramePr>
            <a:graphicFrameLocks noGrp="1"/>
          </p:cNvGraphicFramePr>
          <p:nvPr/>
        </p:nvGraphicFramePr>
        <p:xfrm>
          <a:off x="521456" y="2118236"/>
          <a:ext cx="6748463" cy="2139146"/>
        </p:xfrm>
        <a:graphic>
          <a:graphicData uri="http://schemas.openxmlformats.org/drawingml/2006/table">
            <a:tbl>
              <a:tblPr firstRow="1" firstCol="1" bandRow="1">
                <a:tableStyleId>{5C22544A-7EE6-4342-B048-85BDC9FD1C3A}</a:tableStyleId>
              </a:tblPr>
              <a:tblGrid>
                <a:gridCol w="1133951">
                  <a:extLst>
                    <a:ext uri="{9D8B030D-6E8A-4147-A177-3AD203B41FA5}">
                      <a16:colId xmlns:a16="http://schemas.microsoft.com/office/drawing/2014/main" val="1750536486"/>
                    </a:ext>
                  </a:extLst>
                </a:gridCol>
                <a:gridCol w="502444">
                  <a:extLst>
                    <a:ext uri="{9D8B030D-6E8A-4147-A177-3AD203B41FA5}">
                      <a16:colId xmlns:a16="http://schemas.microsoft.com/office/drawing/2014/main" val="916850137"/>
                    </a:ext>
                  </a:extLst>
                </a:gridCol>
                <a:gridCol w="502444">
                  <a:extLst>
                    <a:ext uri="{9D8B030D-6E8A-4147-A177-3AD203B41FA5}">
                      <a16:colId xmlns:a16="http://schemas.microsoft.com/office/drawing/2014/main" val="774584790"/>
                    </a:ext>
                  </a:extLst>
                </a:gridCol>
                <a:gridCol w="502444">
                  <a:extLst>
                    <a:ext uri="{9D8B030D-6E8A-4147-A177-3AD203B41FA5}">
                      <a16:colId xmlns:a16="http://schemas.microsoft.com/office/drawing/2014/main" val="2222289440"/>
                    </a:ext>
                  </a:extLst>
                </a:gridCol>
                <a:gridCol w="502920">
                  <a:extLst>
                    <a:ext uri="{9D8B030D-6E8A-4147-A177-3AD203B41FA5}">
                      <a16:colId xmlns:a16="http://schemas.microsoft.com/office/drawing/2014/main" val="453524751"/>
                    </a:ext>
                  </a:extLst>
                </a:gridCol>
                <a:gridCol w="502920">
                  <a:extLst>
                    <a:ext uri="{9D8B030D-6E8A-4147-A177-3AD203B41FA5}">
                      <a16:colId xmlns:a16="http://schemas.microsoft.com/office/drawing/2014/main" val="2393489670"/>
                    </a:ext>
                  </a:extLst>
                </a:gridCol>
                <a:gridCol w="502920">
                  <a:extLst>
                    <a:ext uri="{9D8B030D-6E8A-4147-A177-3AD203B41FA5}">
                      <a16:colId xmlns:a16="http://schemas.microsoft.com/office/drawing/2014/main" val="4249479018"/>
                    </a:ext>
                  </a:extLst>
                </a:gridCol>
                <a:gridCol w="502920">
                  <a:extLst>
                    <a:ext uri="{9D8B030D-6E8A-4147-A177-3AD203B41FA5}">
                      <a16:colId xmlns:a16="http://schemas.microsoft.com/office/drawing/2014/main" val="3329389716"/>
                    </a:ext>
                  </a:extLst>
                </a:gridCol>
                <a:gridCol w="502920">
                  <a:extLst>
                    <a:ext uri="{9D8B030D-6E8A-4147-A177-3AD203B41FA5}">
                      <a16:colId xmlns:a16="http://schemas.microsoft.com/office/drawing/2014/main" val="1412355052"/>
                    </a:ext>
                  </a:extLst>
                </a:gridCol>
                <a:gridCol w="502920">
                  <a:extLst>
                    <a:ext uri="{9D8B030D-6E8A-4147-A177-3AD203B41FA5}">
                      <a16:colId xmlns:a16="http://schemas.microsoft.com/office/drawing/2014/main" val="450893382"/>
                    </a:ext>
                  </a:extLst>
                </a:gridCol>
                <a:gridCol w="502920">
                  <a:extLst>
                    <a:ext uri="{9D8B030D-6E8A-4147-A177-3AD203B41FA5}">
                      <a16:colId xmlns:a16="http://schemas.microsoft.com/office/drawing/2014/main" val="978572199"/>
                    </a:ext>
                  </a:extLst>
                </a:gridCol>
                <a:gridCol w="586740">
                  <a:extLst>
                    <a:ext uri="{9D8B030D-6E8A-4147-A177-3AD203B41FA5}">
                      <a16:colId xmlns:a16="http://schemas.microsoft.com/office/drawing/2014/main" val="2186895873"/>
                    </a:ext>
                  </a:extLst>
                </a:gridCol>
              </a:tblGrid>
              <a:tr h="390118">
                <a:tc>
                  <a:txBody>
                    <a:bodyPr/>
                    <a:lstStyle/>
                    <a:p>
                      <a:pPr>
                        <a:lnSpc>
                          <a:spcPct val="107000"/>
                        </a:lnSpc>
                        <a:spcAft>
                          <a:spcPts val="0"/>
                        </a:spcAft>
                      </a:pPr>
                      <a:r>
                        <a:rPr lang="nb-NO" sz="800">
                          <a:effectLst/>
                        </a:rPr>
                        <a:t>Bedriftshelsetjenesten</a:t>
                      </a:r>
                    </a:p>
                    <a:p>
                      <a:pPr>
                        <a:lnSpc>
                          <a:spcPct val="107000"/>
                        </a:lnSpc>
                        <a:spcAft>
                          <a:spcPts val="0"/>
                        </a:spcAft>
                      </a:pPr>
                      <a:r>
                        <a:rPr lang="nb-NO" sz="800">
                          <a:effectLst/>
                        </a:rPr>
                        <a:t> </a:t>
                      </a:r>
                      <a:endParaRPr lang="nb-NO"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nb-NO" sz="800">
                          <a:effectLst/>
                        </a:rPr>
                        <a:t>225 000</a:t>
                      </a:r>
                      <a:endParaRPr lang="nb-NO"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nb-NO" sz="800">
                          <a:effectLst/>
                        </a:rPr>
                        <a:t>225 000</a:t>
                      </a:r>
                      <a:endParaRPr lang="nb-NO"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nb-NO" sz="800">
                          <a:effectLst/>
                        </a:rPr>
                        <a:t>225 000</a:t>
                      </a:r>
                      <a:endParaRPr lang="nb-NO"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nb-NO" sz="800">
                          <a:effectLst/>
                        </a:rPr>
                        <a:t>225 000</a:t>
                      </a:r>
                      <a:endParaRPr lang="nb-NO"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nb-NO" sz="800">
                          <a:effectLst/>
                        </a:rPr>
                        <a:t>225 000</a:t>
                      </a:r>
                      <a:endParaRPr lang="nb-NO"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nb-NO" sz="800">
                          <a:effectLst/>
                        </a:rPr>
                        <a:t>225 000</a:t>
                      </a:r>
                      <a:endParaRPr lang="nb-NO"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nb-NO" sz="800">
                          <a:effectLst/>
                        </a:rPr>
                        <a:t>225 000</a:t>
                      </a:r>
                      <a:endParaRPr lang="nb-NO"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nb-NO" sz="800">
                          <a:effectLst/>
                        </a:rPr>
                        <a:t>225 000</a:t>
                      </a:r>
                      <a:endParaRPr lang="nb-NO"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nb-NO" sz="800">
                          <a:effectLst/>
                        </a:rPr>
                        <a:t>225 000</a:t>
                      </a:r>
                      <a:endParaRPr lang="nb-NO"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nb-NO" sz="800">
                          <a:effectLst/>
                        </a:rPr>
                        <a:t>225 000</a:t>
                      </a:r>
                      <a:endParaRPr lang="nb-NO"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nb-NO" sz="800">
                          <a:effectLst/>
                          <a:highlight>
                            <a:srgbClr val="FFFF00"/>
                          </a:highlight>
                        </a:rPr>
                        <a:t>2 250 000</a:t>
                      </a:r>
                      <a:endParaRPr lang="nb-NO"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426782953"/>
                  </a:ext>
                </a:extLst>
              </a:tr>
              <a:tr h="269081">
                <a:tc>
                  <a:txBody>
                    <a:bodyPr/>
                    <a:lstStyle/>
                    <a:p>
                      <a:pPr>
                        <a:lnSpc>
                          <a:spcPct val="107000"/>
                        </a:lnSpc>
                        <a:spcAft>
                          <a:spcPts val="0"/>
                        </a:spcAft>
                      </a:pPr>
                      <a:r>
                        <a:rPr lang="nb-NO" sz="800">
                          <a:effectLst/>
                        </a:rPr>
                        <a:t> </a:t>
                      </a:r>
                    </a:p>
                    <a:p>
                      <a:pPr>
                        <a:lnSpc>
                          <a:spcPct val="107000"/>
                        </a:lnSpc>
                        <a:spcAft>
                          <a:spcPts val="0"/>
                        </a:spcAft>
                      </a:pPr>
                      <a:r>
                        <a:rPr lang="nb-NO" sz="800">
                          <a:effectLst/>
                        </a:rPr>
                        <a:t>Røde kors</a:t>
                      </a:r>
                      <a:endParaRPr lang="nb-NO"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nb-NO" sz="800">
                          <a:effectLst/>
                        </a:rPr>
                        <a:t>36000</a:t>
                      </a:r>
                      <a:endParaRPr lang="nb-NO"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nb-NO" sz="800">
                          <a:effectLst/>
                        </a:rPr>
                        <a:t> </a:t>
                      </a:r>
                      <a:endParaRPr lang="nb-NO"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nb-NO" sz="800">
                          <a:effectLst/>
                        </a:rPr>
                        <a:t>29 000</a:t>
                      </a:r>
                      <a:endParaRPr lang="nb-NO"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nb-NO" sz="800">
                          <a:effectLst/>
                        </a:rPr>
                        <a:t> </a:t>
                      </a:r>
                      <a:endParaRPr lang="nb-NO"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nb-NO" sz="800">
                          <a:effectLst/>
                        </a:rPr>
                        <a:t>29 000</a:t>
                      </a:r>
                      <a:endParaRPr lang="nb-NO"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nb-NO" sz="800">
                          <a:effectLst/>
                        </a:rPr>
                        <a:t> </a:t>
                      </a:r>
                      <a:endParaRPr lang="nb-NO"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nb-NO" sz="800">
                          <a:effectLst/>
                        </a:rPr>
                        <a:t>29 000</a:t>
                      </a:r>
                      <a:endParaRPr lang="nb-NO"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nb-NO" sz="800">
                          <a:effectLst/>
                        </a:rPr>
                        <a:t> </a:t>
                      </a:r>
                      <a:endParaRPr lang="nb-NO"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nb-NO" sz="800">
                          <a:effectLst/>
                        </a:rPr>
                        <a:t>29 000 </a:t>
                      </a:r>
                      <a:endParaRPr lang="nb-NO"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nb-NO" sz="800">
                          <a:effectLst/>
                        </a:rPr>
                        <a:t> </a:t>
                      </a:r>
                      <a:endParaRPr lang="nb-NO"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nb-NO" sz="800">
                          <a:effectLst/>
                        </a:rPr>
                        <a:t>152 000</a:t>
                      </a:r>
                      <a:endParaRPr lang="nb-NO"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988557329"/>
                  </a:ext>
                </a:extLst>
              </a:tr>
              <a:tr h="403622">
                <a:tc>
                  <a:txBody>
                    <a:bodyPr/>
                    <a:lstStyle/>
                    <a:p>
                      <a:pPr>
                        <a:lnSpc>
                          <a:spcPct val="107000"/>
                        </a:lnSpc>
                        <a:spcAft>
                          <a:spcPts val="0"/>
                        </a:spcAft>
                      </a:pPr>
                      <a:r>
                        <a:rPr lang="nb-NO" sz="800">
                          <a:effectLst/>
                        </a:rPr>
                        <a:t> </a:t>
                      </a:r>
                    </a:p>
                    <a:p>
                      <a:pPr>
                        <a:lnSpc>
                          <a:spcPct val="107000"/>
                        </a:lnSpc>
                        <a:spcAft>
                          <a:spcPts val="0"/>
                        </a:spcAft>
                      </a:pPr>
                      <a:r>
                        <a:rPr lang="nb-NO" sz="800">
                          <a:effectLst/>
                        </a:rPr>
                        <a:t>Frikjøp for sertifiseringskurs</a:t>
                      </a:r>
                      <a:endParaRPr lang="nb-NO"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nb-NO" sz="800">
                          <a:effectLst/>
                        </a:rPr>
                        <a:t>54 000</a:t>
                      </a:r>
                      <a:endParaRPr lang="nb-NO"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nb-NO" sz="800">
                          <a:effectLst/>
                        </a:rPr>
                        <a:t> </a:t>
                      </a:r>
                      <a:endParaRPr lang="nb-NO"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nb-NO" sz="800">
                          <a:effectLst/>
                        </a:rPr>
                        <a:t>27 000</a:t>
                      </a:r>
                      <a:endParaRPr lang="nb-NO"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nb-NO" sz="800">
                          <a:effectLst/>
                        </a:rPr>
                        <a:t> </a:t>
                      </a:r>
                      <a:endParaRPr lang="nb-NO"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nb-NO" sz="800">
                          <a:effectLst/>
                        </a:rPr>
                        <a:t>27 000</a:t>
                      </a:r>
                      <a:endParaRPr lang="nb-NO"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nb-NO" sz="800">
                          <a:effectLst/>
                        </a:rPr>
                        <a:t> </a:t>
                      </a:r>
                      <a:endParaRPr lang="nb-NO"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nb-NO" sz="800">
                          <a:effectLst/>
                        </a:rPr>
                        <a:t>27 000</a:t>
                      </a:r>
                      <a:endParaRPr lang="nb-NO"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nb-NO" sz="800">
                          <a:effectLst/>
                        </a:rPr>
                        <a:t> </a:t>
                      </a:r>
                      <a:endParaRPr lang="nb-NO"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nb-NO" sz="800">
                          <a:effectLst/>
                        </a:rPr>
                        <a:t>27 000</a:t>
                      </a:r>
                      <a:endParaRPr lang="nb-NO"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nb-NO" sz="800">
                          <a:effectLst/>
                        </a:rPr>
                        <a:t> </a:t>
                      </a:r>
                      <a:endParaRPr lang="nb-NO"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nb-NO" sz="800">
                          <a:effectLst/>
                        </a:rPr>
                        <a:t>162 000</a:t>
                      </a:r>
                      <a:endParaRPr lang="nb-NO"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749841831"/>
                  </a:ext>
                </a:extLst>
              </a:tr>
              <a:tr h="269081">
                <a:tc>
                  <a:txBody>
                    <a:bodyPr/>
                    <a:lstStyle/>
                    <a:p>
                      <a:pPr>
                        <a:lnSpc>
                          <a:spcPct val="107000"/>
                        </a:lnSpc>
                        <a:spcAft>
                          <a:spcPts val="0"/>
                        </a:spcAft>
                      </a:pPr>
                      <a:r>
                        <a:rPr lang="nb-NO" sz="800">
                          <a:effectLst/>
                        </a:rPr>
                        <a:t> </a:t>
                      </a:r>
                    </a:p>
                    <a:p>
                      <a:pPr>
                        <a:lnSpc>
                          <a:spcPct val="107000"/>
                        </a:lnSpc>
                        <a:spcAft>
                          <a:spcPts val="0"/>
                        </a:spcAft>
                      </a:pPr>
                      <a:r>
                        <a:rPr lang="nb-NO" sz="800">
                          <a:effectLst/>
                        </a:rPr>
                        <a:t>Frikjøp for å holde kurs</a:t>
                      </a:r>
                      <a:endParaRPr lang="nb-NO"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nb-NO" sz="800">
                          <a:effectLst/>
                        </a:rPr>
                        <a:t>81 000</a:t>
                      </a:r>
                      <a:endParaRPr lang="nb-NO"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nb-NO" sz="800">
                          <a:effectLst/>
                        </a:rPr>
                        <a:t>81 000</a:t>
                      </a:r>
                      <a:endParaRPr lang="nb-NO"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nb-NO" sz="800">
                          <a:effectLst/>
                        </a:rPr>
                        <a:t>81 000</a:t>
                      </a:r>
                      <a:endParaRPr lang="nb-NO"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nb-NO" sz="800">
                          <a:effectLst/>
                        </a:rPr>
                        <a:t>81 000</a:t>
                      </a:r>
                      <a:endParaRPr lang="nb-NO"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nb-NO" sz="800">
                          <a:effectLst/>
                        </a:rPr>
                        <a:t>81 000</a:t>
                      </a:r>
                      <a:endParaRPr lang="nb-NO"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nb-NO" sz="800">
                          <a:effectLst/>
                        </a:rPr>
                        <a:t>81 000</a:t>
                      </a:r>
                      <a:endParaRPr lang="nb-NO"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nb-NO" sz="800">
                          <a:effectLst/>
                        </a:rPr>
                        <a:t>81 000</a:t>
                      </a:r>
                      <a:endParaRPr lang="nb-NO"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nb-NO" sz="800">
                          <a:effectLst/>
                        </a:rPr>
                        <a:t>81 000</a:t>
                      </a:r>
                      <a:endParaRPr lang="nb-NO"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nb-NO" sz="800">
                          <a:effectLst/>
                        </a:rPr>
                        <a:t>81 000</a:t>
                      </a:r>
                      <a:endParaRPr lang="nb-NO"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nb-NO" sz="800">
                          <a:effectLst/>
                        </a:rPr>
                        <a:t>81 000</a:t>
                      </a:r>
                      <a:endParaRPr lang="nb-NO"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nb-NO" sz="800">
                          <a:effectLst/>
                        </a:rPr>
                        <a:t>810 000</a:t>
                      </a:r>
                      <a:endParaRPr lang="nb-NO"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93766554"/>
                  </a:ext>
                </a:extLst>
              </a:tr>
              <a:tr h="403622">
                <a:tc>
                  <a:txBody>
                    <a:bodyPr/>
                    <a:lstStyle/>
                    <a:p>
                      <a:pPr>
                        <a:lnSpc>
                          <a:spcPct val="107000"/>
                        </a:lnSpc>
                        <a:spcAft>
                          <a:spcPts val="0"/>
                        </a:spcAft>
                      </a:pPr>
                      <a:r>
                        <a:rPr lang="nb-NO" sz="800">
                          <a:effectLst/>
                        </a:rPr>
                        <a:t> </a:t>
                      </a:r>
                    </a:p>
                    <a:p>
                      <a:pPr>
                        <a:lnSpc>
                          <a:spcPct val="107000"/>
                        </a:lnSpc>
                        <a:spcAft>
                          <a:spcPts val="0"/>
                        </a:spcAft>
                      </a:pPr>
                      <a:r>
                        <a:rPr lang="nb-NO" sz="800">
                          <a:effectLst/>
                        </a:rPr>
                        <a:t>Sertifisere egne kursholdere</a:t>
                      </a:r>
                      <a:endParaRPr lang="nb-NO"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nb-NO" sz="800">
                          <a:effectLst/>
                        </a:rPr>
                        <a:t> </a:t>
                      </a:r>
                      <a:endParaRPr lang="nb-NO"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nb-NO" sz="800">
                          <a:effectLst/>
                        </a:rPr>
                        <a:t> </a:t>
                      </a:r>
                      <a:endParaRPr lang="nb-NO"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nb-NO" sz="800">
                          <a:effectLst/>
                        </a:rPr>
                        <a:t> </a:t>
                      </a:r>
                      <a:endParaRPr lang="nb-NO"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nb-NO" sz="800">
                          <a:effectLst/>
                        </a:rPr>
                        <a:t> </a:t>
                      </a:r>
                      <a:endParaRPr lang="nb-NO"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nb-NO" sz="800">
                          <a:effectLst/>
                        </a:rPr>
                        <a:t> </a:t>
                      </a:r>
                      <a:endParaRPr lang="nb-NO"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nb-NO" sz="800">
                          <a:effectLst/>
                        </a:rPr>
                        <a:t> </a:t>
                      </a:r>
                      <a:endParaRPr lang="nb-NO"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nb-NO" sz="800">
                          <a:effectLst/>
                        </a:rPr>
                        <a:t> </a:t>
                      </a:r>
                      <a:endParaRPr lang="nb-NO"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nb-NO" sz="800">
                          <a:effectLst/>
                        </a:rPr>
                        <a:t> </a:t>
                      </a:r>
                      <a:endParaRPr lang="nb-NO"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nb-NO" sz="800">
                          <a:effectLst/>
                        </a:rPr>
                        <a:t> </a:t>
                      </a:r>
                      <a:endParaRPr lang="nb-NO"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nb-NO" sz="800">
                          <a:effectLst/>
                        </a:rPr>
                        <a:t> </a:t>
                      </a:r>
                      <a:endParaRPr lang="nb-NO"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nb-NO" sz="800">
                          <a:effectLst/>
                          <a:highlight>
                            <a:srgbClr val="FFFF00"/>
                          </a:highlight>
                        </a:rPr>
                        <a:t>1 124 000</a:t>
                      </a:r>
                      <a:endParaRPr lang="nb-NO"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897220299"/>
                  </a:ext>
                </a:extLst>
              </a:tr>
              <a:tr h="403622">
                <a:tc>
                  <a:txBody>
                    <a:bodyPr/>
                    <a:lstStyle/>
                    <a:p>
                      <a:pPr>
                        <a:lnSpc>
                          <a:spcPct val="107000"/>
                        </a:lnSpc>
                        <a:spcAft>
                          <a:spcPts val="0"/>
                        </a:spcAft>
                      </a:pPr>
                      <a:r>
                        <a:rPr lang="nb-NO" sz="800">
                          <a:effectLst/>
                        </a:rPr>
                        <a:t> </a:t>
                      </a:r>
                    </a:p>
                    <a:p>
                      <a:pPr>
                        <a:lnSpc>
                          <a:spcPct val="107000"/>
                        </a:lnSpc>
                        <a:spcAft>
                          <a:spcPts val="0"/>
                        </a:spcAft>
                      </a:pPr>
                      <a:r>
                        <a:rPr lang="nb-NO" sz="800">
                          <a:effectLst/>
                        </a:rPr>
                        <a:t>Frikjøp av deltakere til begge kurs</a:t>
                      </a:r>
                      <a:endParaRPr lang="nb-NO"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nb-NO" sz="800">
                          <a:effectLst/>
                        </a:rPr>
                        <a:t>518 400</a:t>
                      </a:r>
                      <a:endParaRPr lang="nb-NO"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nb-NO" sz="800">
                          <a:effectLst/>
                        </a:rPr>
                        <a:t>518 400</a:t>
                      </a:r>
                      <a:endParaRPr lang="nb-NO"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nb-NO" sz="800">
                          <a:effectLst/>
                        </a:rPr>
                        <a:t>518 400</a:t>
                      </a:r>
                      <a:endParaRPr lang="nb-NO"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nb-NO" sz="800">
                          <a:effectLst/>
                        </a:rPr>
                        <a:t>518 400</a:t>
                      </a:r>
                      <a:endParaRPr lang="nb-NO"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nb-NO" sz="800">
                          <a:effectLst/>
                        </a:rPr>
                        <a:t>518 400</a:t>
                      </a:r>
                      <a:endParaRPr lang="nb-NO"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nb-NO" sz="800">
                          <a:effectLst/>
                        </a:rPr>
                        <a:t>518 400</a:t>
                      </a:r>
                      <a:endParaRPr lang="nb-NO"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nb-NO" sz="800">
                          <a:effectLst/>
                        </a:rPr>
                        <a:t>518 400</a:t>
                      </a:r>
                      <a:endParaRPr lang="nb-NO"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nb-NO" sz="800">
                          <a:effectLst/>
                        </a:rPr>
                        <a:t>518 400</a:t>
                      </a:r>
                      <a:endParaRPr lang="nb-NO"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nb-NO" sz="800">
                          <a:effectLst/>
                        </a:rPr>
                        <a:t>518 400</a:t>
                      </a:r>
                      <a:endParaRPr lang="nb-NO"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nb-NO" sz="800">
                          <a:effectLst/>
                        </a:rPr>
                        <a:t>518 400</a:t>
                      </a:r>
                      <a:endParaRPr lang="nb-NO"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nb-NO" sz="800">
                          <a:effectLst/>
                          <a:highlight>
                            <a:srgbClr val="FFFF00"/>
                          </a:highlight>
                        </a:rPr>
                        <a:t> </a:t>
                      </a:r>
                      <a:endParaRPr lang="nb-NO"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684756737"/>
                  </a:ext>
                </a:extLst>
              </a:tr>
            </a:tbl>
          </a:graphicData>
        </a:graphic>
      </p:graphicFrame>
      <p:graphicFrame>
        <p:nvGraphicFramePr>
          <p:cNvPr id="6" name="Tabell 5"/>
          <p:cNvGraphicFramePr>
            <a:graphicFrameLocks noGrp="1"/>
          </p:cNvGraphicFramePr>
          <p:nvPr/>
        </p:nvGraphicFramePr>
        <p:xfrm>
          <a:off x="1666838" y="1967759"/>
          <a:ext cx="5603082" cy="134541"/>
        </p:xfrm>
        <a:graphic>
          <a:graphicData uri="http://schemas.openxmlformats.org/drawingml/2006/table">
            <a:tbl>
              <a:tblPr firstRow="1" firstCol="1" bandRow="1">
                <a:tableStyleId>{5C22544A-7EE6-4342-B048-85BDC9FD1C3A}</a:tableStyleId>
              </a:tblPr>
              <a:tblGrid>
                <a:gridCol w="471011">
                  <a:extLst>
                    <a:ext uri="{9D8B030D-6E8A-4147-A177-3AD203B41FA5}">
                      <a16:colId xmlns:a16="http://schemas.microsoft.com/office/drawing/2014/main" val="1917432169"/>
                    </a:ext>
                  </a:extLst>
                </a:gridCol>
                <a:gridCol w="538639">
                  <a:extLst>
                    <a:ext uri="{9D8B030D-6E8A-4147-A177-3AD203B41FA5}">
                      <a16:colId xmlns:a16="http://schemas.microsoft.com/office/drawing/2014/main" val="3755204469"/>
                    </a:ext>
                  </a:extLst>
                </a:gridCol>
                <a:gridCol w="471488">
                  <a:extLst>
                    <a:ext uri="{9D8B030D-6E8A-4147-A177-3AD203B41FA5}">
                      <a16:colId xmlns:a16="http://schemas.microsoft.com/office/drawing/2014/main" val="1241565081"/>
                    </a:ext>
                  </a:extLst>
                </a:gridCol>
                <a:gridCol w="538639">
                  <a:extLst>
                    <a:ext uri="{9D8B030D-6E8A-4147-A177-3AD203B41FA5}">
                      <a16:colId xmlns:a16="http://schemas.microsoft.com/office/drawing/2014/main" val="3518413151"/>
                    </a:ext>
                  </a:extLst>
                </a:gridCol>
                <a:gridCol w="471011">
                  <a:extLst>
                    <a:ext uri="{9D8B030D-6E8A-4147-A177-3AD203B41FA5}">
                      <a16:colId xmlns:a16="http://schemas.microsoft.com/office/drawing/2014/main" val="1990321661"/>
                    </a:ext>
                  </a:extLst>
                </a:gridCol>
                <a:gridCol w="471011">
                  <a:extLst>
                    <a:ext uri="{9D8B030D-6E8A-4147-A177-3AD203B41FA5}">
                      <a16:colId xmlns:a16="http://schemas.microsoft.com/office/drawing/2014/main" val="3094380464"/>
                    </a:ext>
                  </a:extLst>
                </a:gridCol>
                <a:gridCol w="471011">
                  <a:extLst>
                    <a:ext uri="{9D8B030D-6E8A-4147-A177-3AD203B41FA5}">
                      <a16:colId xmlns:a16="http://schemas.microsoft.com/office/drawing/2014/main" val="3428057127"/>
                    </a:ext>
                  </a:extLst>
                </a:gridCol>
                <a:gridCol w="538639">
                  <a:extLst>
                    <a:ext uri="{9D8B030D-6E8A-4147-A177-3AD203B41FA5}">
                      <a16:colId xmlns:a16="http://schemas.microsoft.com/office/drawing/2014/main" val="1504512439"/>
                    </a:ext>
                  </a:extLst>
                </a:gridCol>
                <a:gridCol w="471488">
                  <a:extLst>
                    <a:ext uri="{9D8B030D-6E8A-4147-A177-3AD203B41FA5}">
                      <a16:colId xmlns:a16="http://schemas.microsoft.com/office/drawing/2014/main" val="3405197602"/>
                    </a:ext>
                  </a:extLst>
                </a:gridCol>
                <a:gridCol w="538639">
                  <a:extLst>
                    <a:ext uri="{9D8B030D-6E8A-4147-A177-3AD203B41FA5}">
                      <a16:colId xmlns:a16="http://schemas.microsoft.com/office/drawing/2014/main" val="240432003"/>
                    </a:ext>
                  </a:extLst>
                </a:gridCol>
                <a:gridCol w="621506">
                  <a:extLst>
                    <a:ext uri="{9D8B030D-6E8A-4147-A177-3AD203B41FA5}">
                      <a16:colId xmlns:a16="http://schemas.microsoft.com/office/drawing/2014/main" val="1318154997"/>
                    </a:ext>
                  </a:extLst>
                </a:gridCol>
              </a:tblGrid>
              <a:tr h="134541">
                <a:tc>
                  <a:txBody>
                    <a:bodyPr/>
                    <a:lstStyle/>
                    <a:p>
                      <a:pPr>
                        <a:lnSpc>
                          <a:spcPct val="107000"/>
                        </a:lnSpc>
                        <a:spcAft>
                          <a:spcPts val="0"/>
                        </a:spcAft>
                      </a:pPr>
                      <a:r>
                        <a:rPr lang="nb-NO" sz="800">
                          <a:effectLst/>
                        </a:rPr>
                        <a:t>ÅR 1</a:t>
                      </a:r>
                      <a:endParaRPr lang="nb-NO"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nb-NO" sz="800">
                          <a:effectLst/>
                        </a:rPr>
                        <a:t>ÅR 2</a:t>
                      </a:r>
                      <a:endParaRPr lang="nb-NO"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nb-NO" sz="800">
                          <a:effectLst/>
                        </a:rPr>
                        <a:t>ÅR 3</a:t>
                      </a:r>
                      <a:endParaRPr lang="nb-NO"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nb-NO" sz="800">
                          <a:effectLst/>
                        </a:rPr>
                        <a:t>ÅR 4</a:t>
                      </a:r>
                      <a:endParaRPr lang="nb-NO"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nb-NO" sz="800">
                          <a:effectLst/>
                        </a:rPr>
                        <a:t>ÅR 5</a:t>
                      </a:r>
                      <a:endParaRPr lang="nb-NO"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nb-NO" sz="800">
                          <a:effectLst/>
                        </a:rPr>
                        <a:t>ÅR 6</a:t>
                      </a:r>
                      <a:endParaRPr lang="nb-NO"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nb-NO" sz="800">
                          <a:effectLst/>
                        </a:rPr>
                        <a:t>ÅR 7</a:t>
                      </a:r>
                      <a:endParaRPr lang="nb-NO"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nb-NO" sz="800">
                          <a:effectLst/>
                        </a:rPr>
                        <a:t>ÅR 8</a:t>
                      </a:r>
                      <a:endParaRPr lang="nb-NO"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nb-NO" sz="800">
                          <a:effectLst/>
                        </a:rPr>
                        <a:t>ÅR 9</a:t>
                      </a:r>
                      <a:endParaRPr lang="nb-NO"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nb-NO" sz="800">
                          <a:effectLst/>
                        </a:rPr>
                        <a:t>ÅR 10</a:t>
                      </a:r>
                      <a:endParaRPr lang="nb-NO"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nb-NO" sz="800">
                          <a:effectLst/>
                        </a:rPr>
                        <a:t>Total sum</a:t>
                      </a:r>
                      <a:endParaRPr lang="nb-NO"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495450949"/>
                  </a:ext>
                </a:extLst>
              </a:tr>
            </a:tbl>
          </a:graphicData>
        </a:graphic>
      </p:graphicFrame>
      <p:sp>
        <p:nvSpPr>
          <p:cNvPr id="7" name="Rektangel 6"/>
          <p:cNvSpPr/>
          <p:nvPr/>
        </p:nvSpPr>
        <p:spPr>
          <a:xfrm>
            <a:off x="521457" y="4527085"/>
            <a:ext cx="7582783" cy="1135439"/>
          </a:xfrm>
          <a:prstGeom prst="rect">
            <a:avLst/>
          </a:prstGeom>
        </p:spPr>
        <p:txBody>
          <a:bodyPr wrap="square">
            <a:spAutoFit/>
          </a:bodyPr>
          <a:lstStyle/>
          <a:p>
            <a:pPr>
              <a:lnSpc>
                <a:spcPct val="107000"/>
              </a:lnSpc>
              <a:spcAft>
                <a:spcPts val="600"/>
              </a:spcAft>
            </a:pPr>
            <a:r>
              <a:rPr lang="nb-NO" sz="1350">
                <a:latin typeface="Arial" panose="020B0604020202020204" pitchFamily="34" charset="0"/>
                <a:ea typeface="Calibri" panose="020F0502020204030204" pitchFamily="34" charset="0"/>
                <a:cs typeface="Times New Roman" panose="02020603050405020304" pitchFamily="18" charset="0"/>
              </a:rPr>
              <a:t>Bedriftshelsetjeneste: 12 per / kurs à 3 timer = 6000 kroner / kurs</a:t>
            </a:r>
            <a:endParaRPr lang="nb-NO" sz="135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nb-NO" sz="1350">
                <a:latin typeface="Arial" panose="020B0604020202020204" pitchFamily="34" charset="0"/>
                <a:ea typeface="Calibri" panose="020F0502020204030204" pitchFamily="34" charset="0"/>
                <a:cs typeface="Times New Roman" panose="02020603050405020304" pitchFamily="18" charset="0"/>
              </a:rPr>
              <a:t>Røde Kors: 30 000 kr for sertifisere 15 kursholdere + reisekostnader </a:t>
            </a:r>
            <a:r>
              <a:rPr lang="nb-NO" sz="1350" err="1">
                <a:latin typeface="Arial" panose="020B0604020202020204" pitchFamily="34" charset="0"/>
                <a:ea typeface="Calibri" panose="020F0502020204030204" pitchFamily="34" charset="0"/>
                <a:cs typeface="Times New Roman" panose="02020603050405020304" pitchFamily="18" charset="0"/>
              </a:rPr>
              <a:t>ca</a:t>
            </a:r>
            <a:r>
              <a:rPr lang="nb-NO" sz="1350">
                <a:latin typeface="Arial" panose="020B0604020202020204" pitchFamily="34" charset="0"/>
                <a:ea typeface="Calibri" panose="020F0502020204030204" pitchFamily="34" charset="0"/>
                <a:cs typeface="Times New Roman" panose="02020603050405020304" pitchFamily="18" charset="0"/>
              </a:rPr>
              <a:t> 6 000kr. Re sertifisering hvert 2. år: 23 000 kr + reisekostnader</a:t>
            </a:r>
            <a:endParaRPr lang="nb-NO" sz="135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nb-NO" sz="1350">
                <a:latin typeface="Arial" panose="020B0604020202020204" pitchFamily="34" charset="0"/>
                <a:ea typeface="Calibri" panose="020F0502020204030204" pitchFamily="34" charset="0"/>
                <a:cs typeface="Times New Roman" panose="02020603050405020304" pitchFamily="18" charset="0"/>
              </a:rPr>
              <a:t>Frikjøp  til deltakelse: 12 deltakere à 3 timer à 400 kr / time i 14 400 timer = 518 400</a:t>
            </a:r>
            <a:endParaRPr lang="nb-NO" sz="135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019251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2597" y="1209280"/>
            <a:ext cx="7614846" cy="478464"/>
          </a:xfrm>
        </p:spPr>
        <p:txBody>
          <a:bodyPr>
            <a:normAutofit fontScale="90000"/>
          </a:bodyPr>
          <a:lstStyle/>
          <a:p>
            <a:r>
              <a:rPr lang="nb-NO">
                <a:cs typeface="Arial" panose="020B0604020202020204"/>
              </a:rPr>
              <a:t>Førstehjelps- og HLR koordinator </a:t>
            </a:r>
          </a:p>
        </p:txBody>
      </p:sp>
      <p:sp>
        <p:nvSpPr>
          <p:cNvPr id="3" name="TekstSylinder 2">
            <a:extLst>
              <a:ext uri="{FF2B5EF4-FFF2-40B4-BE49-F238E27FC236}">
                <a16:creationId xmlns:a16="http://schemas.microsoft.com/office/drawing/2014/main" id="{2EFABA6A-9489-A1A1-4EF2-F95CEBD2C1DD}"/>
              </a:ext>
            </a:extLst>
          </p:cNvPr>
          <p:cNvSpPr txBox="1"/>
          <p:nvPr/>
        </p:nvSpPr>
        <p:spPr>
          <a:xfrm>
            <a:off x="472349" y="1928640"/>
            <a:ext cx="8240615" cy="2562240"/>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nb-NO" sz="1350" b="1">
                <a:cs typeface="Arial" panose="020B0604020202020204"/>
              </a:rPr>
              <a:t>Førstehjelps- og HLR koordinator sin oppgave:</a:t>
            </a:r>
          </a:p>
          <a:p>
            <a:endParaRPr lang="nb-NO" sz="1350">
              <a:cs typeface="Arial" panose="020B0604020202020204"/>
            </a:endParaRPr>
          </a:p>
          <a:p>
            <a:pPr marL="214313" indent="-214313">
              <a:buFont typeface="Arial"/>
              <a:buChar char="•"/>
            </a:pPr>
            <a:r>
              <a:rPr lang="nb-NO" sz="1350">
                <a:cs typeface="Arial" panose="020B0604020202020204"/>
              </a:rPr>
              <a:t>Ha oversikt over sertifiserte instruktører i GK</a:t>
            </a:r>
          </a:p>
          <a:p>
            <a:pPr marL="214313" indent="-214313">
              <a:buFont typeface="Arial"/>
              <a:buChar char="•"/>
            </a:pPr>
            <a:r>
              <a:rPr lang="nb-NO" sz="1350">
                <a:cs typeface="Arial" panose="020B0604020202020204"/>
              </a:rPr>
              <a:t>Ha oversikt på resertifisering av instruktørene og organisere/melde opp til dette</a:t>
            </a:r>
          </a:p>
          <a:p>
            <a:pPr marL="214313" indent="-214313">
              <a:buFont typeface="Arial"/>
              <a:buChar char="•"/>
            </a:pPr>
            <a:r>
              <a:rPr lang="nb-NO" sz="1350">
                <a:cs typeface="Arial" panose="020B0604020202020204"/>
              </a:rPr>
              <a:t>Kalle inn til årlige/halvårlige møtepunkter for instruktørene - erfaringsutveksling </a:t>
            </a:r>
          </a:p>
          <a:p>
            <a:pPr marL="214313" indent="-214313">
              <a:buFont typeface="Arial"/>
              <a:buChar char="•"/>
            </a:pPr>
            <a:r>
              <a:rPr lang="nb-NO" sz="1350">
                <a:cs typeface="Arial" panose="020B0604020202020204"/>
              </a:rPr>
              <a:t>Få tilbakemelding fra enheten om evt. instruktører slutter, få innmelding på nytt navn og melde opp til sertifisering</a:t>
            </a:r>
          </a:p>
          <a:p>
            <a:pPr marL="214313" indent="-214313">
              <a:buFont typeface="Arial"/>
              <a:buChar char="•"/>
            </a:pPr>
            <a:r>
              <a:rPr lang="nb-NO" sz="1350">
                <a:ea typeface="+mn-lt"/>
                <a:cs typeface="+mn-lt"/>
              </a:rPr>
              <a:t>Undervisningsmateriellet oppbevares/lagres og vedlikeholdes av instruktørene. Førstehjelpskoordinator bistår med innkjøp og supplering</a:t>
            </a:r>
            <a:endParaRPr lang="nb-NO" sz="1350">
              <a:cs typeface="Arial" panose="020B0604020202020204"/>
            </a:endParaRPr>
          </a:p>
          <a:p>
            <a:pPr marL="214313" indent="-214313">
              <a:buFont typeface="Arial"/>
              <a:buChar char="•"/>
            </a:pPr>
            <a:r>
              <a:rPr lang="nb-NO" sz="1350">
                <a:cs typeface="Arial" panose="020B0604020202020204"/>
              </a:rPr>
              <a:t>Timer bruk hvert år antas å bli 2-3 arbeidsuker (</a:t>
            </a:r>
            <a:r>
              <a:rPr lang="nb-NO" sz="1350" err="1">
                <a:cs typeface="Arial" panose="020B0604020202020204"/>
              </a:rPr>
              <a:t>ref</a:t>
            </a:r>
            <a:r>
              <a:rPr lang="nb-NO" sz="1350">
                <a:cs typeface="Arial" panose="020B0604020202020204"/>
              </a:rPr>
              <a:t> HUA)</a:t>
            </a:r>
            <a:endParaRPr lang="nb-NO" sz="1350"/>
          </a:p>
          <a:p>
            <a:endParaRPr lang="nb-NO" sz="1350">
              <a:cs typeface="Arial" panose="020B0604020202020204"/>
            </a:endParaRPr>
          </a:p>
          <a:p>
            <a:endParaRPr lang="nb-NO" sz="1350">
              <a:cs typeface="Arial" panose="020B0604020202020204"/>
            </a:endParaRPr>
          </a:p>
        </p:txBody>
      </p:sp>
    </p:spTree>
    <p:extLst>
      <p:ext uri="{BB962C8B-B14F-4D97-AF65-F5344CB8AC3E}">
        <p14:creationId xmlns:p14="http://schemas.microsoft.com/office/powerpoint/2010/main" val="41349221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311474C-9237-0E40-A56C-9D8EA376C0C3}"/>
              </a:ext>
            </a:extLst>
          </p:cNvPr>
          <p:cNvSpPr>
            <a:spLocks noGrp="1"/>
          </p:cNvSpPr>
          <p:nvPr>
            <p:ph type="ctrTitle"/>
          </p:nvPr>
        </p:nvSpPr>
        <p:spPr/>
        <p:txBody>
          <a:bodyPr>
            <a:normAutofit/>
          </a:bodyPr>
          <a:lstStyle/>
          <a:p>
            <a:r>
              <a:rPr lang="nb-NO" dirty="0">
                <a:latin typeface="Arial"/>
                <a:cs typeface="Arial"/>
              </a:rPr>
              <a:t> Utstyret i </a:t>
            </a:r>
            <a:br>
              <a:rPr lang="nb-NO" dirty="0">
                <a:latin typeface="Arial"/>
                <a:cs typeface="Arial"/>
              </a:rPr>
            </a:br>
            <a:r>
              <a:rPr lang="nb-NO" dirty="0">
                <a:latin typeface="Arial"/>
                <a:cs typeface="Arial"/>
              </a:rPr>
              <a:t>NEWS-baggen</a:t>
            </a:r>
            <a:br>
              <a:rPr lang="nb-NO" dirty="0">
                <a:latin typeface="Arial"/>
                <a:cs typeface="Arial"/>
              </a:rPr>
            </a:br>
            <a:r>
              <a:rPr lang="nb-NO" sz="4000" dirty="0">
                <a:latin typeface="Arial"/>
                <a:cs typeface="Arial"/>
              </a:rPr>
              <a:t>- kan vi stole på det?</a:t>
            </a:r>
          </a:p>
        </p:txBody>
      </p:sp>
      <p:sp>
        <p:nvSpPr>
          <p:cNvPr id="3" name="Undertittel 2">
            <a:extLst>
              <a:ext uri="{FF2B5EF4-FFF2-40B4-BE49-F238E27FC236}">
                <a16:creationId xmlns:a16="http://schemas.microsoft.com/office/drawing/2014/main" id="{01E53EA0-7FD7-864B-A4CB-A23378C8290E}"/>
              </a:ext>
            </a:extLst>
          </p:cNvPr>
          <p:cNvSpPr>
            <a:spLocks noGrp="1"/>
          </p:cNvSpPr>
          <p:nvPr>
            <p:ph type="subTitle" idx="1"/>
          </p:nvPr>
        </p:nvSpPr>
        <p:spPr/>
        <p:txBody>
          <a:bodyPr vert="horz" lIns="68580" tIns="34290" rIns="68580" bIns="34290" rtlCol="0" anchor="t">
            <a:normAutofit/>
          </a:bodyPr>
          <a:lstStyle/>
          <a:p>
            <a:r>
              <a:rPr lang="nb-NO" dirty="0">
                <a:latin typeface="Arial"/>
                <a:cs typeface="Arial"/>
              </a:rPr>
              <a:t>Nor Engros</a:t>
            </a:r>
          </a:p>
        </p:txBody>
      </p:sp>
    </p:spTree>
    <p:extLst>
      <p:ext uri="{BB962C8B-B14F-4D97-AF65-F5344CB8AC3E}">
        <p14:creationId xmlns:p14="http://schemas.microsoft.com/office/powerpoint/2010/main" val="30857682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Pause til 13.05</a:t>
            </a:r>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39</a:t>
            </a:fld>
            <a:endParaRPr lang="nb-NO"/>
          </a:p>
        </p:txBody>
      </p:sp>
      <p:pic>
        <p:nvPicPr>
          <p:cNvPr id="6" name="Picture 2" descr="Kermit, Kopp, Drikke Kaffe, Gå I Stykker, Kaffepaus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63688" y="1988840"/>
            <a:ext cx="5184576" cy="3348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09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VR brukt som kompetanseheving</a:t>
            </a:r>
          </a:p>
        </p:txBody>
      </p:sp>
      <p:sp>
        <p:nvSpPr>
          <p:cNvPr id="3" name="Plassholder for innhold 2"/>
          <p:cNvSpPr>
            <a:spLocks noGrp="1"/>
          </p:cNvSpPr>
          <p:nvPr>
            <p:ph idx="1"/>
          </p:nvPr>
        </p:nvSpPr>
        <p:spPr/>
        <p:txBody>
          <a:bodyPr/>
          <a:lstStyle/>
          <a:p>
            <a:r>
              <a:rPr lang="nb-NO" dirty="0"/>
              <a:t>I alle pauser vil det være mulighet for å øve på ABCDE metodikk ved bruk av VR briller. </a:t>
            </a:r>
          </a:p>
          <a:p>
            <a:r>
              <a:rPr lang="nb-NO" dirty="0"/>
              <a:t>En morsom og lærerik måte å øve på ABCDE! </a:t>
            </a:r>
          </a:p>
          <a:p>
            <a:endParaRPr lang="nb-NO" dirty="0"/>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4</a:t>
            </a:fld>
            <a:endParaRPr lang="nb-NO"/>
          </a:p>
        </p:txBody>
      </p:sp>
      <p:pic>
        <p:nvPicPr>
          <p:cNvPr id="6" name="Bild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82" y="2906224"/>
            <a:ext cx="4360985" cy="3270739"/>
          </a:xfrm>
          <a:prstGeom prst="rect">
            <a:avLst/>
          </a:prstGeom>
        </p:spPr>
      </p:pic>
      <p:pic>
        <p:nvPicPr>
          <p:cNvPr id="7" name="Bilde 6"/>
          <p:cNvPicPr>
            <a:picLocks noChangeAspect="1"/>
          </p:cNvPicPr>
          <p:nvPr/>
        </p:nvPicPr>
        <p:blipFill>
          <a:blip r:embed="rId3"/>
          <a:stretch>
            <a:fillRect/>
          </a:stretch>
        </p:blipFill>
        <p:spPr>
          <a:xfrm>
            <a:off x="4380767" y="2992316"/>
            <a:ext cx="4529733" cy="2546838"/>
          </a:xfrm>
          <a:prstGeom prst="rect">
            <a:avLst/>
          </a:prstGeom>
        </p:spPr>
      </p:pic>
    </p:spTree>
    <p:extLst>
      <p:ext uri="{BB962C8B-B14F-4D97-AF65-F5344CB8AC3E}">
        <p14:creationId xmlns:p14="http://schemas.microsoft.com/office/powerpoint/2010/main" val="10775532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311474C-9237-0E40-A56C-9D8EA376C0C3}"/>
              </a:ext>
            </a:extLst>
          </p:cNvPr>
          <p:cNvSpPr>
            <a:spLocks noGrp="1"/>
          </p:cNvSpPr>
          <p:nvPr>
            <p:ph type="ctrTitle"/>
          </p:nvPr>
        </p:nvSpPr>
        <p:spPr/>
        <p:txBody>
          <a:bodyPr/>
          <a:lstStyle/>
          <a:p>
            <a:r>
              <a:rPr lang="nb-NO" dirty="0">
                <a:latin typeface="Arial"/>
                <a:cs typeface="Arial"/>
              </a:rPr>
              <a:t> Simulering</a:t>
            </a:r>
          </a:p>
        </p:txBody>
      </p:sp>
      <p:sp>
        <p:nvSpPr>
          <p:cNvPr id="3" name="Undertittel 2">
            <a:extLst>
              <a:ext uri="{FF2B5EF4-FFF2-40B4-BE49-F238E27FC236}">
                <a16:creationId xmlns:a16="http://schemas.microsoft.com/office/drawing/2014/main" id="{01E53EA0-7FD7-864B-A4CB-A23378C8290E}"/>
              </a:ext>
            </a:extLst>
          </p:cNvPr>
          <p:cNvSpPr>
            <a:spLocks noGrp="1"/>
          </p:cNvSpPr>
          <p:nvPr>
            <p:ph type="subTitle" idx="1"/>
          </p:nvPr>
        </p:nvSpPr>
        <p:spPr/>
        <p:txBody>
          <a:bodyPr vert="horz" lIns="68580" tIns="34290" rIns="68580" bIns="34290" rtlCol="0" anchor="t">
            <a:normAutofit/>
          </a:bodyPr>
          <a:lstStyle/>
          <a:p>
            <a:r>
              <a:rPr lang="nb-NO" dirty="0">
                <a:latin typeface="Arial"/>
                <a:cs typeface="Arial"/>
              </a:rPr>
              <a:t>Richard Hardeland Skåra</a:t>
            </a:r>
          </a:p>
          <a:p>
            <a:r>
              <a:rPr lang="nb-NO" dirty="0">
                <a:latin typeface="Arial"/>
                <a:cs typeface="Arial"/>
              </a:rPr>
              <a:t>Koordinator for simulering, USHT Agder Vest</a:t>
            </a:r>
          </a:p>
        </p:txBody>
      </p:sp>
    </p:spTree>
    <p:extLst>
      <p:ext uri="{BB962C8B-B14F-4D97-AF65-F5344CB8AC3E}">
        <p14:creationId xmlns:p14="http://schemas.microsoft.com/office/powerpoint/2010/main" val="32043064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Avslutning</a:t>
            </a:r>
          </a:p>
        </p:txBody>
      </p:sp>
      <p:sp>
        <p:nvSpPr>
          <p:cNvPr id="3" name="Plassholder for innhold 2"/>
          <p:cNvSpPr>
            <a:spLocks noGrp="1"/>
          </p:cNvSpPr>
          <p:nvPr>
            <p:ph idx="1"/>
          </p:nvPr>
        </p:nvSpPr>
        <p:spPr/>
        <p:txBody>
          <a:bodyPr/>
          <a:lstStyle/>
          <a:p>
            <a:r>
              <a:rPr lang="nb-NO" dirty="0"/>
              <a:t>Neste fagdag blir digital høsten 2022</a:t>
            </a:r>
          </a:p>
          <a:p>
            <a:r>
              <a:rPr lang="nb-NO" dirty="0"/>
              <a:t>Evaluering: </a:t>
            </a:r>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41</a:t>
            </a:fld>
            <a:endParaRPr lang="nb-NO"/>
          </a:p>
        </p:txBody>
      </p:sp>
      <p:pic>
        <p:nvPicPr>
          <p:cNvPr id="6" name="Bilde 5"/>
          <p:cNvPicPr>
            <a:picLocks noChangeAspect="1"/>
          </p:cNvPicPr>
          <p:nvPr/>
        </p:nvPicPr>
        <p:blipFill>
          <a:blip r:embed="rId3"/>
          <a:stretch>
            <a:fillRect/>
          </a:stretch>
        </p:blipFill>
        <p:spPr>
          <a:xfrm>
            <a:off x="4622103" y="2304484"/>
            <a:ext cx="4416991" cy="4416991"/>
          </a:xfrm>
          <a:prstGeom prst="rect">
            <a:avLst/>
          </a:prstGeom>
        </p:spPr>
      </p:pic>
    </p:spTree>
    <p:extLst>
      <p:ext uri="{BB962C8B-B14F-4D97-AF65-F5344CB8AC3E}">
        <p14:creationId xmlns:p14="http://schemas.microsoft.com/office/powerpoint/2010/main" val="2528210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Takk for i dag</a:t>
            </a:r>
            <a:r>
              <a:rPr lang="nb-NO" dirty="0">
                <a:sym typeface="Wingdings" panose="05000000000000000000" pitchFamily="2" charset="2"/>
              </a:rPr>
              <a:t>!</a:t>
            </a:r>
            <a:endParaRPr lang="nb-NO" dirty="0"/>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42</a:t>
            </a:fld>
            <a:endParaRPr lang="nb-NO"/>
          </a:p>
        </p:txBody>
      </p:sp>
      <p:pic>
        <p:nvPicPr>
          <p:cNvPr id="6" name="Picture 4" descr="Thumb Images and Stock Photos. 335,066 Thumb photography and royalty free  pictures available to download from thousands of stock photo provider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4269" y="1746100"/>
            <a:ext cx="3870542" cy="3932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4474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2771800" y="1122363"/>
            <a:ext cx="6372200" cy="2387600"/>
          </a:xfrm>
        </p:spPr>
        <p:txBody>
          <a:bodyPr/>
          <a:lstStyle/>
          <a:p>
            <a:r>
              <a:rPr lang="nb-NO" dirty="0"/>
              <a:t>Observasjonskompetanse på Agder</a:t>
            </a:r>
          </a:p>
        </p:txBody>
      </p:sp>
      <p:sp>
        <p:nvSpPr>
          <p:cNvPr id="3" name="Undertittel 2"/>
          <p:cNvSpPr>
            <a:spLocks noGrp="1"/>
          </p:cNvSpPr>
          <p:nvPr>
            <p:ph type="subTitle" idx="1"/>
          </p:nvPr>
        </p:nvSpPr>
        <p:spPr/>
        <p:txBody>
          <a:bodyPr/>
          <a:lstStyle/>
          <a:p>
            <a:r>
              <a:rPr lang="nb-NO" dirty="0"/>
              <a:t>Merethe A. Land</a:t>
            </a:r>
          </a:p>
          <a:p>
            <a:r>
              <a:rPr lang="nb-NO" dirty="0"/>
              <a:t>Fagkoordinator USHT Agder øst</a:t>
            </a:r>
          </a:p>
        </p:txBody>
      </p:sp>
    </p:spTree>
    <p:extLst>
      <p:ext uri="{BB962C8B-B14F-4D97-AF65-F5344CB8AC3E}">
        <p14:creationId xmlns:p14="http://schemas.microsoft.com/office/powerpoint/2010/main" val="3710076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30038" y="28484"/>
            <a:ext cx="7886700" cy="1325563"/>
          </a:xfrm>
        </p:spPr>
        <p:txBody>
          <a:bodyPr>
            <a:normAutofit fontScale="90000"/>
          </a:bodyPr>
          <a:lstStyle/>
          <a:p>
            <a:br>
              <a:rPr lang="nb-NO" dirty="0"/>
            </a:br>
            <a:r>
              <a:rPr lang="nb-NO" dirty="0"/>
              <a:t>Nasjonale faglige råd: tidlig oppdagelse og rask respons ved forverret somatisk helsetilstand</a:t>
            </a:r>
            <a:br>
              <a:rPr lang="nb-NO" dirty="0"/>
            </a:br>
            <a:endParaRPr lang="nb-NO" dirty="0"/>
          </a:p>
        </p:txBody>
      </p:sp>
      <p:sp>
        <p:nvSpPr>
          <p:cNvPr id="3" name="Plassholder for innhold 2"/>
          <p:cNvSpPr>
            <a:spLocks noGrp="1"/>
          </p:cNvSpPr>
          <p:nvPr>
            <p:ph idx="1"/>
          </p:nvPr>
        </p:nvSpPr>
        <p:spPr>
          <a:xfrm>
            <a:off x="230038" y="1354047"/>
            <a:ext cx="7888497" cy="5184776"/>
          </a:xfrm>
        </p:spPr>
        <p:txBody>
          <a:bodyPr>
            <a:normAutofit/>
          </a:bodyPr>
          <a:lstStyle/>
          <a:p>
            <a:r>
              <a:rPr lang="nb-NO" dirty="0"/>
              <a:t>Utdanning og opplæring som sikrer rett kompetanse hos helsepersonell</a:t>
            </a:r>
          </a:p>
          <a:p>
            <a:r>
              <a:rPr lang="nb-NO" dirty="0" err="1"/>
              <a:t>Monitorering</a:t>
            </a:r>
            <a:r>
              <a:rPr lang="nb-NO" dirty="0"/>
              <a:t> av pasientenes vitale funksjoner </a:t>
            </a:r>
          </a:p>
          <a:p>
            <a:r>
              <a:rPr lang="nb-NO" dirty="0"/>
              <a:t>Gjenkjenning av forverret tilstand og adekvat respons </a:t>
            </a:r>
          </a:p>
          <a:p>
            <a:r>
              <a:rPr lang="nb-NO" dirty="0"/>
              <a:t>Rutiner som sikrer tydelig kommunikasjon og rask hjelp ved mistanke om en forverret tilstand </a:t>
            </a:r>
          </a:p>
          <a:p>
            <a:pPr marL="0" indent="0">
              <a:buNone/>
            </a:pPr>
            <a:endParaRPr lang="nb-NO" dirty="0"/>
          </a:p>
          <a:p>
            <a:pPr marL="0" indent="0">
              <a:buNone/>
            </a:pPr>
            <a:r>
              <a:rPr lang="nb-NO" dirty="0"/>
              <a:t>De faglige rådene har best effekt dersom alle rådene implementeres og ses i sammenheng.</a:t>
            </a:r>
          </a:p>
          <a:p>
            <a:pPr marL="0" indent="0">
              <a:buNone/>
            </a:pPr>
            <a:br>
              <a:rPr lang="nb-NO" dirty="0"/>
            </a:br>
            <a:endParaRPr lang="nb-NO" dirty="0"/>
          </a:p>
          <a:p>
            <a:r>
              <a:rPr lang="nb-NO" dirty="0">
                <a:hlinkClick r:id="rId3"/>
              </a:rPr>
              <a:t>Tidlig oppdagelse og rask respons ved forverret somatisk tilstand - Helsedirektoratet</a:t>
            </a:r>
            <a:endParaRPr lang="nb-NO" dirty="0"/>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6</a:t>
            </a:fld>
            <a:endParaRPr lang="nb-NO"/>
          </a:p>
        </p:txBody>
      </p:sp>
    </p:spTree>
    <p:extLst>
      <p:ext uri="{BB962C8B-B14F-4D97-AF65-F5344CB8AC3E}">
        <p14:creationId xmlns:p14="http://schemas.microsoft.com/office/powerpoint/2010/main" val="1327826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a:t>Klinobskommune</a:t>
            </a:r>
            <a:br>
              <a:rPr lang="nb-NO" dirty="0"/>
            </a:br>
            <a:endParaRPr lang="nb-NO" dirty="0"/>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7</a:t>
            </a:fld>
            <a:endParaRPr lang="nb-NO"/>
          </a:p>
        </p:txBody>
      </p:sp>
      <p:sp>
        <p:nvSpPr>
          <p:cNvPr id="3" name="AutoShape 2" descr="Klinisk observasjonskompetanse i kommunehelsetjenesten"/>
          <p:cNvSpPr>
            <a:spLocks noChangeAspect="1" noChangeArrowheads="1"/>
          </p:cNvSpPr>
          <p:nvPr/>
        </p:nvSpPr>
        <p:spPr bwMode="auto">
          <a:xfrm>
            <a:off x="1007345" y="1090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pic>
        <p:nvPicPr>
          <p:cNvPr id="1030" name="Picture 6" descr="Klinisk observasjonskompetanse i kommunehelsetjenest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039" y="1830887"/>
            <a:ext cx="8343311" cy="2791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37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53921" y="366710"/>
            <a:ext cx="7886700" cy="1325563"/>
          </a:xfrm>
        </p:spPr>
        <p:txBody>
          <a:bodyPr/>
          <a:lstStyle/>
          <a:p>
            <a:r>
              <a:rPr lang="nb-NO" dirty="0"/>
              <a:t>Observasjonskompetanse på Agder</a:t>
            </a:r>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8</a:t>
            </a:fld>
            <a:endParaRPr lang="nb-NO"/>
          </a:p>
        </p:txBody>
      </p:sp>
      <p:sp>
        <p:nvSpPr>
          <p:cNvPr id="7" name="Rektangel 6"/>
          <p:cNvSpPr/>
          <p:nvPr/>
        </p:nvSpPr>
        <p:spPr>
          <a:xfrm>
            <a:off x="153921" y="3539039"/>
            <a:ext cx="2673350" cy="2844800"/>
          </a:xfrm>
          <a:prstGeom prst="rect">
            <a:avLst/>
          </a:prstGeom>
          <a:solidFill>
            <a:schemeClr val="accent6">
              <a:lumMod val="40000"/>
              <a:lumOff val="60000"/>
            </a:schemeClr>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nb-NO" sz="1400" b="1" u="sng" dirty="0">
                <a:solidFill>
                  <a:srgbClr val="000000"/>
                </a:solidFill>
                <a:effectLst/>
                <a:ea typeface="Calibri" panose="020F0502020204030204" pitchFamily="34" charset="0"/>
                <a:cs typeface="Times New Roman" panose="02020603050405020304" pitchFamily="18" charset="0"/>
              </a:rPr>
              <a:t>Trinn 1</a:t>
            </a:r>
            <a:r>
              <a:rPr lang="nb-NO" sz="1400" u="sng" dirty="0">
                <a:solidFill>
                  <a:srgbClr val="000000"/>
                </a:solidFill>
                <a:effectLst/>
                <a:ea typeface="Calibri" panose="020F0502020204030204" pitchFamily="34" charset="0"/>
                <a:cs typeface="Times New Roman" panose="02020603050405020304" pitchFamily="18" charset="0"/>
              </a:rPr>
              <a:t> </a:t>
            </a:r>
            <a:endParaRPr lang="nb-NO" sz="1100" u="sng" dirty="0">
              <a:effectLst/>
              <a:ea typeface="Calibri" panose="020F0502020204030204" pitchFamily="34" charset="0"/>
              <a:cs typeface="Times New Roman" panose="02020603050405020304" pitchFamily="18" charset="0"/>
            </a:endParaRPr>
          </a:p>
          <a:p>
            <a:pPr algn="ctr">
              <a:lnSpc>
                <a:spcPct val="107000"/>
              </a:lnSpc>
              <a:spcAft>
                <a:spcPts val="800"/>
              </a:spcAft>
            </a:pPr>
            <a:r>
              <a:rPr lang="nb-NO" sz="1400" b="1" dirty="0">
                <a:solidFill>
                  <a:srgbClr val="000000"/>
                </a:solidFill>
                <a:effectLst/>
                <a:ea typeface="Calibri" panose="020F0502020204030204" pitchFamily="34" charset="0"/>
                <a:cs typeface="Times New Roman" panose="02020603050405020304" pitchFamily="18" charset="0"/>
              </a:rPr>
              <a:t>Observasjonskompetanse</a:t>
            </a:r>
            <a:endParaRPr lang="nb-NO"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nb-NO" sz="1100" dirty="0">
                <a:solidFill>
                  <a:srgbClr val="000000"/>
                </a:solidFill>
                <a:effectLst/>
                <a:ea typeface="Calibri" panose="020F0502020204030204" pitchFamily="34" charset="0"/>
                <a:cs typeface="Times New Roman" panose="02020603050405020304" pitchFamily="18" charset="0"/>
              </a:rPr>
              <a:t>Teoretisk ABCDE grunnopplæring fra NEWS </a:t>
            </a:r>
            <a:r>
              <a:rPr lang="nb-NO" sz="1100" u="sng" dirty="0">
                <a:solidFill>
                  <a:srgbClr val="000000"/>
                </a:solidFill>
                <a:effectLst/>
                <a:ea typeface="Calibri" panose="020F0502020204030204" pitchFamily="34" charset="0"/>
                <a:cs typeface="Times New Roman" panose="02020603050405020304" pitchFamily="18" charset="0"/>
                <a:hlinkClick r:id="rId3"/>
              </a:rPr>
              <a:t>nettside</a:t>
            </a:r>
            <a:r>
              <a:rPr lang="nb-NO" sz="1100" dirty="0">
                <a:solidFill>
                  <a:srgbClr val="000000"/>
                </a:solidFill>
                <a:effectLst/>
                <a:ea typeface="Calibri" panose="020F0502020204030204" pitchFamily="34" charset="0"/>
                <a:cs typeface="Times New Roman" panose="02020603050405020304" pitchFamily="18" charset="0"/>
              </a:rPr>
              <a:t> til faglærte</a:t>
            </a:r>
            <a:endParaRPr lang="nb-NO"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nb-NO" sz="1100" dirty="0">
                <a:solidFill>
                  <a:srgbClr val="000000"/>
                </a:solidFill>
                <a:effectLst/>
                <a:ea typeface="Calibri" panose="020F0502020204030204" pitchFamily="34" charset="0"/>
                <a:cs typeface="Times New Roman" panose="02020603050405020304" pitchFamily="18" charset="0"/>
              </a:rPr>
              <a:t>Ufaglærte får opplæringsmateriell hentet fra Aldring og helse</a:t>
            </a:r>
            <a:endParaRPr lang="nb-NO" sz="1100" dirty="0">
              <a:effectLst/>
              <a:ea typeface="Calibri" panose="020F0502020204030204" pitchFamily="34" charset="0"/>
              <a:cs typeface="Times New Roman" panose="02020603050405020304" pitchFamily="18" charset="0"/>
            </a:endParaRPr>
          </a:p>
          <a:p>
            <a:pPr>
              <a:lnSpc>
                <a:spcPct val="107000"/>
              </a:lnSpc>
              <a:spcAft>
                <a:spcPts val="800"/>
              </a:spcAft>
            </a:pPr>
            <a:r>
              <a:rPr lang="nb-NO" sz="1100" dirty="0">
                <a:solidFill>
                  <a:srgbClr val="000000"/>
                </a:solidFill>
                <a:effectLst/>
                <a:ea typeface="Calibri" panose="020F0502020204030204" pitchFamily="34" charset="0"/>
                <a:cs typeface="Times New Roman" panose="02020603050405020304" pitchFamily="18" charset="0"/>
              </a:rPr>
              <a:t>Instruktører får tilsendt </a:t>
            </a:r>
            <a:r>
              <a:rPr lang="nb-NO" sz="1100" dirty="0" err="1">
                <a:solidFill>
                  <a:srgbClr val="000000"/>
                </a:solidFill>
                <a:effectLst/>
                <a:ea typeface="Calibri" panose="020F0502020204030204" pitchFamily="34" charset="0"/>
                <a:cs typeface="Times New Roman" panose="02020603050405020304" pitchFamily="18" charset="0"/>
              </a:rPr>
              <a:t>pp</a:t>
            </a:r>
            <a:r>
              <a:rPr lang="nb-NO" sz="1100" dirty="0">
                <a:solidFill>
                  <a:srgbClr val="000000"/>
                </a:solidFill>
                <a:effectLst/>
                <a:ea typeface="Calibri" panose="020F0502020204030204" pitchFamily="34" charset="0"/>
                <a:cs typeface="Times New Roman" panose="02020603050405020304" pitchFamily="18" charset="0"/>
              </a:rPr>
              <a:t> utarbeidet av USHT Agder for bruk i undervisning.</a:t>
            </a:r>
            <a:endParaRPr lang="nb-NO" sz="1100" dirty="0">
              <a:effectLst/>
              <a:ea typeface="Calibri" panose="020F0502020204030204" pitchFamily="34" charset="0"/>
              <a:cs typeface="Times New Roman" panose="02020603050405020304" pitchFamily="18" charset="0"/>
            </a:endParaRPr>
          </a:p>
          <a:p>
            <a:pPr>
              <a:lnSpc>
                <a:spcPct val="107000"/>
              </a:lnSpc>
              <a:spcAft>
                <a:spcPts val="800"/>
              </a:spcAft>
            </a:pPr>
            <a:r>
              <a:rPr lang="nb-NO" sz="1100" dirty="0">
                <a:solidFill>
                  <a:srgbClr val="000000"/>
                </a:solidFill>
                <a:effectLst/>
                <a:ea typeface="Calibri" panose="020F0502020204030204" pitchFamily="34" charset="0"/>
                <a:cs typeface="Times New Roman" panose="02020603050405020304" pitchFamily="18" charset="0"/>
              </a:rPr>
              <a:t>Observasjonskompetanse og ABCDE er tema på fagdager for observasjons- og News instruktører</a:t>
            </a:r>
            <a:endParaRPr lang="nb-NO"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nb-NO" sz="1100" dirty="0">
                <a:effectLst/>
                <a:ea typeface="Calibri" panose="020F0502020204030204" pitchFamily="34" charset="0"/>
                <a:cs typeface="Times New Roman" panose="02020603050405020304" pitchFamily="18" charset="0"/>
              </a:rPr>
              <a:t> </a:t>
            </a:r>
          </a:p>
        </p:txBody>
      </p:sp>
      <p:sp>
        <p:nvSpPr>
          <p:cNvPr id="8" name="Rektangel 7"/>
          <p:cNvSpPr/>
          <p:nvPr/>
        </p:nvSpPr>
        <p:spPr>
          <a:xfrm>
            <a:off x="2827271" y="2523876"/>
            <a:ext cx="3867150" cy="2908300"/>
          </a:xfrm>
          <a:prstGeom prst="rect">
            <a:avLst/>
          </a:prstGeom>
          <a:solidFill>
            <a:schemeClr val="accent6">
              <a:lumMod val="40000"/>
              <a:lumOff val="60000"/>
            </a:schemeClr>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nb-NO" sz="1400" b="1" u="sng" dirty="0">
                <a:solidFill>
                  <a:srgbClr val="000000"/>
                </a:solidFill>
                <a:effectLst/>
                <a:ea typeface="Calibri" panose="020F0502020204030204" pitchFamily="34" charset="0"/>
                <a:cs typeface="Times New Roman" panose="02020603050405020304" pitchFamily="18" charset="0"/>
              </a:rPr>
              <a:t>Trinn 2</a:t>
            </a:r>
            <a:endParaRPr lang="nb-NO" sz="1100" u="sng" dirty="0">
              <a:effectLst/>
              <a:ea typeface="Calibri" panose="020F0502020204030204" pitchFamily="34" charset="0"/>
              <a:cs typeface="Times New Roman" panose="02020603050405020304" pitchFamily="18" charset="0"/>
            </a:endParaRPr>
          </a:p>
          <a:p>
            <a:pPr algn="ctr">
              <a:lnSpc>
                <a:spcPct val="107000"/>
              </a:lnSpc>
              <a:spcAft>
                <a:spcPts val="800"/>
              </a:spcAft>
            </a:pPr>
            <a:r>
              <a:rPr lang="nb-NO" sz="1400" b="1" dirty="0">
                <a:solidFill>
                  <a:srgbClr val="000000"/>
                </a:solidFill>
                <a:effectLst/>
                <a:ea typeface="Calibri" panose="020F0502020204030204" pitchFamily="34" charset="0"/>
                <a:cs typeface="Times New Roman" panose="02020603050405020304" pitchFamily="18" charset="0"/>
              </a:rPr>
              <a:t>NEWS2 / ISBAR</a:t>
            </a:r>
            <a:endParaRPr lang="nb-NO" sz="1100" dirty="0">
              <a:effectLst/>
              <a:ea typeface="Calibri" panose="020F0502020204030204" pitchFamily="34" charset="0"/>
              <a:cs typeface="Times New Roman" panose="02020603050405020304" pitchFamily="18" charset="0"/>
            </a:endParaRPr>
          </a:p>
          <a:p>
            <a:pPr>
              <a:lnSpc>
                <a:spcPct val="107000"/>
              </a:lnSpc>
              <a:spcAft>
                <a:spcPts val="800"/>
              </a:spcAft>
            </a:pPr>
            <a:r>
              <a:rPr lang="nb-NO" sz="1100" dirty="0">
                <a:solidFill>
                  <a:srgbClr val="000000"/>
                </a:solidFill>
                <a:effectLst/>
                <a:ea typeface="Calibri" panose="020F0502020204030204" pitchFamily="34" charset="0"/>
                <a:cs typeface="Times New Roman" panose="02020603050405020304" pitchFamily="18" charset="0"/>
              </a:rPr>
              <a:t>Alle ansatte går i gjennom opplæringspakken som ligger tilgjengelig på </a:t>
            </a:r>
            <a:r>
              <a:rPr lang="nb-NO" sz="1100" u="sng" dirty="0">
                <a:solidFill>
                  <a:srgbClr val="000000"/>
                </a:solidFill>
                <a:effectLst/>
                <a:ea typeface="Calibri" panose="020F0502020204030204" pitchFamily="34" charset="0"/>
                <a:cs typeface="Times New Roman" panose="02020603050405020304" pitchFamily="18" charset="0"/>
                <a:hlinkClick r:id="rId4"/>
              </a:rPr>
              <a:t>nettsiden</a:t>
            </a:r>
            <a:endParaRPr lang="nb-NO" sz="1100" dirty="0">
              <a:effectLst/>
              <a:ea typeface="Calibri" panose="020F0502020204030204" pitchFamily="34" charset="0"/>
              <a:cs typeface="Times New Roman" panose="02020603050405020304" pitchFamily="18" charset="0"/>
            </a:endParaRPr>
          </a:p>
          <a:p>
            <a:pPr>
              <a:lnSpc>
                <a:spcPct val="107000"/>
              </a:lnSpc>
              <a:spcAft>
                <a:spcPts val="800"/>
              </a:spcAft>
            </a:pPr>
            <a:r>
              <a:rPr lang="nb-NO" sz="1100" dirty="0">
                <a:solidFill>
                  <a:srgbClr val="000000"/>
                </a:solidFill>
                <a:effectLst/>
                <a:ea typeface="Calibri" panose="020F0502020204030204" pitchFamily="34" charset="0"/>
                <a:cs typeface="Times New Roman" panose="02020603050405020304" pitchFamily="18" charset="0"/>
              </a:rPr>
              <a:t>Instruktører får tilsendt </a:t>
            </a:r>
            <a:r>
              <a:rPr lang="nb-NO" sz="1100" dirty="0" err="1">
                <a:solidFill>
                  <a:srgbClr val="000000"/>
                </a:solidFill>
                <a:effectLst/>
                <a:ea typeface="Calibri" panose="020F0502020204030204" pitchFamily="34" charset="0"/>
                <a:cs typeface="Times New Roman" panose="02020603050405020304" pitchFamily="18" charset="0"/>
              </a:rPr>
              <a:t>pp</a:t>
            </a:r>
            <a:r>
              <a:rPr lang="nb-NO" sz="1100" dirty="0">
                <a:solidFill>
                  <a:srgbClr val="000000"/>
                </a:solidFill>
                <a:effectLst/>
                <a:ea typeface="Calibri" panose="020F0502020204030204" pitchFamily="34" charset="0"/>
                <a:cs typeface="Times New Roman" panose="02020603050405020304" pitchFamily="18" charset="0"/>
              </a:rPr>
              <a:t> utarbeidet av USHT Agder for bruk i undervisning.</a:t>
            </a:r>
            <a:endParaRPr lang="nb-NO" sz="1100" dirty="0">
              <a:effectLst/>
              <a:ea typeface="Calibri" panose="020F0502020204030204" pitchFamily="34" charset="0"/>
              <a:cs typeface="Times New Roman" panose="02020603050405020304" pitchFamily="18" charset="0"/>
            </a:endParaRPr>
          </a:p>
          <a:p>
            <a:pPr>
              <a:lnSpc>
                <a:spcPct val="107000"/>
              </a:lnSpc>
              <a:spcAft>
                <a:spcPts val="800"/>
              </a:spcAft>
            </a:pPr>
            <a:r>
              <a:rPr lang="nb-NO" sz="1100" dirty="0">
                <a:solidFill>
                  <a:srgbClr val="000000"/>
                </a:solidFill>
                <a:effectLst/>
                <a:ea typeface="Calibri" panose="020F0502020204030204" pitchFamily="34" charset="0"/>
                <a:cs typeface="Times New Roman" panose="02020603050405020304" pitchFamily="18" charset="0"/>
              </a:rPr>
              <a:t>NEWS2 og ISBAR er tema på fagdager for observasjons- og News instruktører</a:t>
            </a:r>
            <a:endParaRPr lang="nb-NO" sz="1100" dirty="0">
              <a:effectLst/>
              <a:ea typeface="Calibri" panose="020F0502020204030204" pitchFamily="34" charset="0"/>
              <a:cs typeface="Times New Roman" panose="02020603050405020304" pitchFamily="18" charset="0"/>
            </a:endParaRPr>
          </a:p>
          <a:p>
            <a:pPr>
              <a:lnSpc>
                <a:spcPct val="107000"/>
              </a:lnSpc>
              <a:spcAft>
                <a:spcPts val="800"/>
              </a:spcAft>
            </a:pPr>
            <a:r>
              <a:rPr lang="nb-NO" sz="1100" dirty="0">
                <a:solidFill>
                  <a:srgbClr val="000000"/>
                </a:solidFill>
                <a:effectLst/>
                <a:ea typeface="Calibri" panose="020F0502020204030204" pitchFamily="34" charset="0"/>
                <a:cs typeface="Times New Roman" panose="02020603050405020304" pitchFamily="18" charset="0"/>
              </a:rPr>
              <a:t>Nye instruktører blir invitert til oppstartsmøte og får tilsendt informasjonsmail</a:t>
            </a:r>
            <a:endParaRPr lang="nb-NO" sz="1100" dirty="0">
              <a:effectLst/>
              <a:ea typeface="Calibri" panose="020F0502020204030204" pitchFamily="34" charset="0"/>
              <a:cs typeface="Times New Roman" panose="02020603050405020304" pitchFamily="18" charset="0"/>
            </a:endParaRPr>
          </a:p>
        </p:txBody>
      </p:sp>
      <p:sp>
        <p:nvSpPr>
          <p:cNvPr id="9" name="Rektangel 8"/>
          <p:cNvSpPr/>
          <p:nvPr/>
        </p:nvSpPr>
        <p:spPr>
          <a:xfrm>
            <a:off x="6694421" y="909885"/>
            <a:ext cx="2571750" cy="3289300"/>
          </a:xfrm>
          <a:prstGeom prst="rect">
            <a:avLst/>
          </a:prstGeom>
          <a:solidFill>
            <a:schemeClr val="accent6">
              <a:lumMod val="40000"/>
              <a:lumOff val="60000"/>
            </a:schemeClr>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nb-NO" sz="1400" b="1" u="sng" dirty="0">
                <a:solidFill>
                  <a:srgbClr val="000000"/>
                </a:solidFill>
                <a:effectLst/>
                <a:ea typeface="Calibri" panose="020F0502020204030204" pitchFamily="34" charset="0"/>
                <a:cs typeface="Times New Roman" panose="02020603050405020304" pitchFamily="18" charset="0"/>
              </a:rPr>
              <a:t>Trinn 3</a:t>
            </a:r>
            <a:endParaRPr lang="nb-NO" sz="1100" u="sng" dirty="0">
              <a:effectLst/>
              <a:ea typeface="Calibri" panose="020F0502020204030204" pitchFamily="34" charset="0"/>
              <a:cs typeface="Times New Roman" panose="02020603050405020304" pitchFamily="18" charset="0"/>
            </a:endParaRPr>
          </a:p>
          <a:p>
            <a:pPr algn="ctr">
              <a:lnSpc>
                <a:spcPct val="107000"/>
              </a:lnSpc>
              <a:spcAft>
                <a:spcPts val="800"/>
              </a:spcAft>
            </a:pPr>
            <a:r>
              <a:rPr lang="nb-NO" sz="1400" b="1" dirty="0">
                <a:solidFill>
                  <a:srgbClr val="000000"/>
                </a:solidFill>
                <a:effectLst/>
                <a:ea typeface="Calibri" panose="020F0502020204030204" pitchFamily="34" charset="0"/>
                <a:cs typeface="Times New Roman" panose="02020603050405020304" pitchFamily="18" charset="0"/>
              </a:rPr>
              <a:t>Simulering </a:t>
            </a:r>
            <a:endParaRPr lang="nb-NO"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nb-NO" sz="1100" dirty="0">
                <a:solidFill>
                  <a:srgbClr val="000000"/>
                </a:solidFill>
                <a:effectLst/>
                <a:ea typeface="Calibri" panose="020F0502020204030204" pitchFamily="34" charset="0"/>
                <a:cs typeface="Times New Roman" panose="02020603050405020304" pitchFamily="18" charset="0"/>
              </a:rPr>
              <a:t>Fagdag for observasjons- og News instruktører med simulering som metode </a:t>
            </a:r>
            <a:endParaRPr lang="nb-NO"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nb-NO" sz="1100" dirty="0">
                <a:solidFill>
                  <a:srgbClr val="000000"/>
                </a:solidFill>
                <a:effectLst/>
                <a:ea typeface="Calibri" panose="020F0502020204030204" pitchFamily="34" charset="0"/>
                <a:cs typeface="Times New Roman" panose="02020603050405020304" pitchFamily="18" charset="0"/>
              </a:rPr>
              <a:t>Instruktører blir tilbudt </a:t>
            </a:r>
            <a:r>
              <a:rPr lang="nb-NO" sz="1100" dirty="0" err="1">
                <a:solidFill>
                  <a:srgbClr val="000000"/>
                </a:solidFill>
                <a:effectLst/>
                <a:ea typeface="Calibri" panose="020F0502020204030204" pitchFamily="34" charset="0"/>
                <a:cs typeface="Times New Roman" panose="02020603050405020304" pitchFamily="18" charset="0"/>
              </a:rPr>
              <a:t>fasilitatorkurs</a:t>
            </a:r>
            <a:r>
              <a:rPr lang="nb-NO" sz="1100" dirty="0">
                <a:solidFill>
                  <a:srgbClr val="000000"/>
                </a:solidFill>
                <a:effectLst/>
                <a:ea typeface="Calibri" panose="020F0502020204030204" pitchFamily="34" charset="0"/>
                <a:cs typeface="Times New Roman" panose="02020603050405020304" pitchFamily="18" charset="0"/>
              </a:rPr>
              <a:t>, deltakelse i </a:t>
            </a:r>
            <a:r>
              <a:rPr lang="nb-NO" sz="1100" dirty="0" err="1">
                <a:solidFill>
                  <a:srgbClr val="000000"/>
                </a:solidFill>
                <a:effectLst/>
                <a:ea typeface="Calibri" panose="020F0502020204030204" pitchFamily="34" charset="0"/>
                <a:cs typeface="Times New Roman" panose="02020603050405020304" pitchFamily="18" charset="0"/>
              </a:rPr>
              <a:t>fasiltatornettverk</a:t>
            </a:r>
            <a:r>
              <a:rPr lang="nb-NO" sz="1100" dirty="0">
                <a:solidFill>
                  <a:srgbClr val="000000"/>
                </a:solidFill>
                <a:effectLst/>
                <a:ea typeface="Calibri" panose="020F0502020204030204" pitchFamily="34" charset="0"/>
                <a:cs typeface="Times New Roman" panose="02020603050405020304" pitchFamily="18" charset="0"/>
              </a:rPr>
              <a:t> og tilgang til scenariobank på </a:t>
            </a:r>
            <a:r>
              <a:rPr lang="nb-NO" sz="1100" u="sng" dirty="0">
                <a:solidFill>
                  <a:srgbClr val="000000"/>
                </a:solidFill>
                <a:effectLst/>
                <a:ea typeface="Calibri" panose="020F0502020204030204" pitchFamily="34" charset="0"/>
                <a:cs typeface="Times New Roman" panose="02020603050405020304" pitchFamily="18" charset="0"/>
                <a:hlinkClick r:id="rId5"/>
              </a:rPr>
              <a:t>nettside</a:t>
            </a:r>
            <a:endParaRPr lang="nb-NO" sz="1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7978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15083" y="132750"/>
            <a:ext cx="7886700" cy="1325563"/>
          </a:xfrm>
        </p:spPr>
        <p:txBody>
          <a:bodyPr/>
          <a:lstStyle/>
          <a:p>
            <a:r>
              <a:rPr lang="nb-NO" dirty="0"/>
              <a:t>Observasjonskompetanse og NEWS2 på Agder</a:t>
            </a:r>
          </a:p>
        </p:txBody>
      </p:sp>
      <p:sp>
        <p:nvSpPr>
          <p:cNvPr id="3" name="Plassholder for innhold 2"/>
          <p:cNvSpPr>
            <a:spLocks noGrp="1"/>
          </p:cNvSpPr>
          <p:nvPr>
            <p:ph idx="1"/>
          </p:nvPr>
        </p:nvSpPr>
        <p:spPr/>
        <p:txBody>
          <a:bodyPr/>
          <a:lstStyle/>
          <a:p>
            <a:pPr marL="0" indent="0">
              <a:buNone/>
            </a:pPr>
            <a:endParaRPr lang="nb-NO" dirty="0">
              <a:hlinkClick r:id="rId3"/>
            </a:endParaRPr>
          </a:p>
          <a:p>
            <a:pPr marL="0" indent="0">
              <a:buNone/>
            </a:pPr>
            <a:r>
              <a:rPr lang="nb-NO" dirty="0">
                <a:hlinkClick r:id="rId4"/>
              </a:rPr>
              <a:t>Kristiansand kommune - NEWS2</a:t>
            </a:r>
            <a:endParaRPr lang="nb-NO" dirty="0">
              <a:hlinkClick r:id="rId3"/>
            </a:endParaRPr>
          </a:p>
          <a:p>
            <a:r>
              <a:rPr lang="nb-NO" dirty="0">
                <a:hlinkClick r:id="rId3"/>
              </a:rPr>
              <a:t>NEWS2 Agder øst - Grimstad kommune</a:t>
            </a:r>
            <a:endParaRPr lang="nb-NO" dirty="0"/>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09305BD-5F70-424C-81AC-F5FFE723C7D3}" type="slidenum">
              <a:rPr lang="nb-NO" smtClean="0"/>
              <a:pPr/>
              <a:t>9</a:t>
            </a:fld>
            <a:endParaRPr lang="nb-NO"/>
          </a:p>
        </p:txBody>
      </p:sp>
      <p:pic>
        <p:nvPicPr>
          <p:cNvPr id="6" name="Bilde 5"/>
          <p:cNvPicPr>
            <a:picLocks noChangeAspect="1"/>
          </p:cNvPicPr>
          <p:nvPr/>
        </p:nvPicPr>
        <p:blipFill>
          <a:blip r:embed="rId5"/>
          <a:stretch>
            <a:fillRect/>
          </a:stretch>
        </p:blipFill>
        <p:spPr>
          <a:xfrm>
            <a:off x="5969165" y="1189217"/>
            <a:ext cx="3318294" cy="4987746"/>
          </a:xfrm>
          <a:prstGeom prst="rect">
            <a:avLst/>
          </a:prstGeom>
        </p:spPr>
      </p:pic>
    </p:spTree>
    <p:extLst>
      <p:ext uri="{BB962C8B-B14F-4D97-AF65-F5344CB8AC3E}">
        <p14:creationId xmlns:p14="http://schemas.microsoft.com/office/powerpoint/2010/main" val="1252467756"/>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l USHT 2020 ny logo [Skrivebeskyttet]" id="{D51FB295-8125-4B86-A82E-3944E8DB0FEB}" vid="{0FD0350A-6059-4483-AF4C-48B29FDBCF6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4AB28F5D6109043A371D76DDCE5F4A3" ma:contentTypeVersion="9" ma:contentTypeDescription="Create a new document." ma:contentTypeScope="" ma:versionID="d7788bb777d1a10fe89264dc4f6a781c">
  <xsd:schema xmlns:xsd="http://www.w3.org/2001/XMLSchema" xmlns:xs="http://www.w3.org/2001/XMLSchema" xmlns:p="http://schemas.microsoft.com/office/2006/metadata/properties" xmlns:ns2="5a8e2673-320a-4353-8df9-b9109451eda4" targetNamespace="http://schemas.microsoft.com/office/2006/metadata/properties" ma:root="true" ma:fieldsID="d322fda73d94cf65a05087e487179c14" ns2:_="">
    <xsd:import namespace="5a8e2673-320a-4353-8df9-b9109451eda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8e2673-320a-4353-8df9-b9109451ed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2AF33C5-5729-4C73-9D7E-A1AD5BF0ECD8}">
  <ds:schemaRefs>
    <ds:schemaRef ds:uri="http://schemas.microsoft.com/sharepoint/v3/contenttype/forms"/>
  </ds:schemaRefs>
</ds:datastoreItem>
</file>

<file path=customXml/itemProps2.xml><?xml version="1.0" encoding="utf-8"?>
<ds:datastoreItem xmlns:ds="http://schemas.openxmlformats.org/officeDocument/2006/customXml" ds:itemID="{21862F15-397B-4486-8C4F-6E3B8FC4935C}">
  <ds:schemaRefs>
    <ds:schemaRef ds:uri="5a8e2673-320a-4353-8df9-b9109451eda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398FA19-95AC-4E67-AB44-C265A8F4BCE7}">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5a8e2673-320a-4353-8df9-b9109451eda4"/>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Mal USHT 2020 ny logo</Template>
  <TotalTime>1132</TotalTime>
  <Words>2546</Words>
  <Application>Microsoft Office PowerPoint</Application>
  <PresentationFormat>Skjermfremvisning (4:3)</PresentationFormat>
  <Paragraphs>429</Paragraphs>
  <Slides>42</Slides>
  <Notes>28</Notes>
  <HiddenSlides>4</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42</vt:i4>
      </vt:variant>
    </vt:vector>
  </HeadingPairs>
  <TitlesOfParts>
    <vt:vector size="48" baseType="lpstr">
      <vt:lpstr>Arial</vt:lpstr>
      <vt:lpstr>Calibri</vt:lpstr>
      <vt:lpstr>Calibri Light</vt:lpstr>
      <vt:lpstr>Courier New</vt:lpstr>
      <vt:lpstr>Wingdings</vt:lpstr>
      <vt:lpstr>Office-tema</vt:lpstr>
      <vt:lpstr>Fagdag for observasjons -og NEWS instruktører på Agder</vt:lpstr>
      <vt:lpstr>Forslag til tema</vt:lpstr>
      <vt:lpstr>Program</vt:lpstr>
      <vt:lpstr>VR brukt som kompetanseheving</vt:lpstr>
      <vt:lpstr>Observasjonskompetanse på Agder</vt:lpstr>
      <vt:lpstr> Nasjonale faglige råd: tidlig oppdagelse og rask respons ved forverret somatisk helsetilstand </vt:lpstr>
      <vt:lpstr>Klinobskommune </vt:lpstr>
      <vt:lpstr>Observasjonskompetanse på Agder</vt:lpstr>
      <vt:lpstr>Observasjonskompetanse og NEWS2 på Agder</vt:lpstr>
      <vt:lpstr>Pediatric Early Warning score- PEVS</vt:lpstr>
      <vt:lpstr> Erfaringsdeling fra bruk av NEWS2 i kommunene </vt:lpstr>
      <vt:lpstr>Pause til 10.10</vt:lpstr>
      <vt:lpstr> Smertekartlegging</vt:lpstr>
      <vt:lpstr>Vurderingsverktøy DisDAT – tilfreds/utilpass</vt:lpstr>
      <vt:lpstr>Behandlingsavklaring versus lindring</vt:lpstr>
      <vt:lpstr>Hva menes med behandlingsavklaring?</vt:lpstr>
      <vt:lpstr>Hva menes med behandlingsavklaring?</vt:lpstr>
      <vt:lpstr>Veileder</vt:lpstr>
      <vt:lpstr>Hvordan gjøre en vurdering?</vt:lpstr>
      <vt:lpstr>Dokumentasjon</vt:lpstr>
      <vt:lpstr> Refleksjonsoppgaver</vt:lpstr>
      <vt:lpstr>Rollen som observasjons- og NEWS instruktør</vt:lpstr>
      <vt:lpstr>Menti spørsmål- bruk kode: </vt:lpstr>
      <vt:lpstr>Menti spørsmål- bruk kode: </vt:lpstr>
      <vt:lpstr>Menti spørsmål- bruk kode: </vt:lpstr>
      <vt:lpstr>Forventinger til observasjons- og NEWS instruktører:</vt:lpstr>
      <vt:lpstr>PowerPoint-presentasjon</vt:lpstr>
      <vt:lpstr>Lunsj kl. 11.15- 12.00</vt:lpstr>
      <vt:lpstr> Erfaringsdeling førstehjelp og HLR</vt:lpstr>
      <vt:lpstr>Erfaringsdeling førstehjelp/ HLR- sett inn bilde</vt:lpstr>
      <vt:lpstr> Førstehjelp og HLR </vt:lpstr>
      <vt:lpstr>Bakgrunn for prosjektet</vt:lpstr>
      <vt:lpstr>Søknad på midler </vt:lpstr>
      <vt:lpstr>Gjennomføring  </vt:lpstr>
      <vt:lpstr>Avhengighet til andre prosjekter </vt:lpstr>
      <vt:lpstr>Budsjett</vt:lpstr>
      <vt:lpstr>Førstehjelps- og HLR koordinator </vt:lpstr>
      <vt:lpstr> Utstyret i  NEWS-baggen - kan vi stole på det?</vt:lpstr>
      <vt:lpstr>Pause til 13.05</vt:lpstr>
      <vt:lpstr> Simulering</vt:lpstr>
      <vt:lpstr>Avslutning</vt:lpstr>
      <vt:lpstr>Takk for i dag!</vt:lpstr>
    </vt:vector>
  </TitlesOfParts>
  <Company>IKT-Agder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Fagdag for observasjons -og NEWS instruktører på Agder</dc:title>
  <dc:creator>Land, Merethe A</dc:creator>
  <cp:lastModifiedBy>Cathrine Humlen Ruud</cp:lastModifiedBy>
  <cp:revision>21</cp:revision>
  <cp:lastPrinted>2022-05-23T19:56:35Z</cp:lastPrinted>
  <dcterms:created xsi:type="dcterms:W3CDTF">2022-05-10T09:32:13Z</dcterms:created>
  <dcterms:modified xsi:type="dcterms:W3CDTF">2022-06-01T12:36:30Z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0x01010054AB28F5D6109043A371D76DDCE5F4A3</vt:lpwstr>
  </property>
</Properties>
</file>