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ink/ink1.xml" ContentType="application/inkml+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omments/modernComment_8EF_20FFABAC.xml" ContentType="application/vnd.ms-powerpoint.comments+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00" r:id="rId4"/>
    <p:sldMasterId id="2147483712" r:id="rId5"/>
  </p:sldMasterIdLst>
  <p:notesMasterIdLst>
    <p:notesMasterId r:id="rId77"/>
  </p:notesMasterIdLst>
  <p:sldIdLst>
    <p:sldId id="260" r:id="rId6"/>
    <p:sldId id="261" r:id="rId7"/>
    <p:sldId id="347" r:id="rId8"/>
    <p:sldId id="331" r:id="rId9"/>
    <p:sldId id="332" r:id="rId10"/>
    <p:sldId id="333" r:id="rId11"/>
    <p:sldId id="334" r:id="rId12"/>
    <p:sldId id="312" r:id="rId13"/>
    <p:sldId id="335" r:id="rId14"/>
    <p:sldId id="280" r:id="rId15"/>
    <p:sldId id="364" r:id="rId16"/>
    <p:sldId id="2281" r:id="rId17"/>
    <p:sldId id="2292" r:id="rId18"/>
    <p:sldId id="336" r:id="rId19"/>
    <p:sldId id="337" r:id="rId20"/>
    <p:sldId id="321" r:id="rId21"/>
    <p:sldId id="338" r:id="rId22"/>
    <p:sldId id="322" r:id="rId23"/>
    <p:sldId id="314" r:id="rId24"/>
    <p:sldId id="2290" r:id="rId25"/>
    <p:sldId id="339" r:id="rId26"/>
    <p:sldId id="323" r:id="rId27"/>
    <p:sldId id="340" r:id="rId28"/>
    <p:sldId id="341" r:id="rId29"/>
    <p:sldId id="353" r:id="rId30"/>
    <p:sldId id="277" r:id="rId31"/>
    <p:sldId id="2293" r:id="rId32"/>
    <p:sldId id="2287" r:id="rId33"/>
    <p:sldId id="2289" r:id="rId34"/>
    <p:sldId id="343" r:id="rId35"/>
    <p:sldId id="350" r:id="rId36"/>
    <p:sldId id="2284" r:id="rId37"/>
    <p:sldId id="342" r:id="rId38"/>
    <p:sldId id="326" r:id="rId39"/>
    <p:sldId id="2285" r:id="rId40"/>
    <p:sldId id="283" r:id="rId41"/>
    <p:sldId id="281" r:id="rId42"/>
    <p:sldId id="289" r:id="rId43"/>
    <p:sldId id="2286" r:id="rId44"/>
    <p:sldId id="362" r:id="rId45"/>
    <p:sldId id="286" r:id="rId46"/>
    <p:sldId id="290" r:id="rId47"/>
    <p:sldId id="2291" r:id="rId48"/>
    <p:sldId id="310" r:id="rId49"/>
    <p:sldId id="360" r:id="rId50"/>
    <p:sldId id="288" r:id="rId51"/>
    <p:sldId id="324" r:id="rId52"/>
    <p:sldId id="325" r:id="rId53"/>
    <p:sldId id="327" r:id="rId54"/>
    <p:sldId id="296" r:id="rId55"/>
    <p:sldId id="272" r:id="rId56"/>
    <p:sldId id="305" r:id="rId57"/>
    <p:sldId id="306" r:id="rId58"/>
    <p:sldId id="355" r:id="rId59"/>
    <p:sldId id="2282" r:id="rId60"/>
    <p:sldId id="307" r:id="rId61"/>
    <p:sldId id="361" r:id="rId62"/>
    <p:sldId id="2294" r:id="rId63"/>
    <p:sldId id="275" r:id="rId64"/>
    <p:sldId id="273" r:id="rId65"/>
    <p:sldId id="274" r:id="rId66"/>
    <p:sldId id="363" r:id="rId67"/>
    <p:sldId id="349" r:id="rId68"/>
    <p:sldId id="359" r:id="rId69"/>
    <p:sldId id="304" r:id="rId70"/>
    <p:sldId id="291" r:id="rId71"/>
    <p:sldId id="356" r:id="rId72"/>
    <p:sldId id="4697" r:id="rId73"/>
    <p:sldId id="348" r:id="rId74"/>
    <p:sldId id="4698" r:id="rId75"/>
    <p:sldId id="265" r:id="rId76"/>
  </p:sldIdLst>
  <p:sldSz cx="9144000" cy="6858000" type="screen4x3"/>
  <p:notesSz cx="6800850" cy="9807575"/>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3549E89-6B90-069A-73F7-E4B9459038EE}" name="Land, Merethe Andreassen" initials="LM" userId="S::merethe.andreassen.land@grimstad.kommune.no::8e0fb40d-b81c-48fb-b788-8085e6e82bb1" providerId="AD"/>
  <p188:author id="{B00EBCBC-1D9C-7169-E051-4E22CF9B499C}" name="Cathrine Humlen Ruud" initials="CHR" userId="S::Cathrine.Humlen.Ruud@kristiansand.kommune.no::76f5405a-73a5-41d7-993b-014d8474016d" providerId="AD"/>
  <p188:author id="{BBC33AFF-A702-E854-F5BB-3E99D7A44BAC}" name="Land, Merethe Andreassen" initials="ML" userId="S::Merethe.Andreassen.Land@grimstad.kommune.no::8e0fb40d-b81c-48fb-b788-8085e6e82bb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63D"/>
    <a:srgbClr val="006430"/>
    <a:srgbClr val="00A44A"/>
    <a:srgbClr val="00C85A"/>
    <a:srgbClr val="0092C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70C2ED0-C706-4910-83A2-0AAADF308AF0}" v="89" dt="2026-06-10T11:28:49.18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3333" autoAdjust="0"/>
  </p:normalViewPr>
  <p:slideViewPr>
    <p:cSldViewPr snapToGrid="0">
      <p:cViewPr varScale="1">
        <p:scale>
          <a:sx n="52" d="100"/>
          <a:sy n="52" d="100"/>
        </p:scale>
        <p:origin x="1700" y="6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microsoft.com/office/2018/10/relationships/authors" Target="authors.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viewProps" Target="viewProps.xml"/><Relationship Id="rId5" Type="http://schemas.openxmlformats.org/officeDocument/2006/relationships/slideMaster" Target="slideMasters/slideMaster2.xml"/><Relationship Id="rId61" Type="http://schemas.openxmlformats.org/officeDocument/2006/relationships/slide" Target="slides/slide56.xml"/><Relationship Id="rId82" Type="http://schemas.microsoft.com/office/2016/11/relationships/changesInfo" Target="changesInfos/changesInfo1.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nd, Merethe Andreassen" userId="8e0fb40d-b81c-48fb-b788-8085e6e82bb1" providerId="ADAL" clId="{DB192461-D710-492A-A570-91615212459F}"/>
    <pc:docChg chg="undo custSel addSld modSld">
      <pc:chgData name="Land, Merethe Andreassen" userId="8e0fb40d-b81c-48fb-b788-8085e6e82bb1" providerId="ADAL" clId="{DB192461-D710-492A-A570-91615212459F}" dt="2026-06-08T17:56:14.712" v="450" actId="12"/>
      <pc:docMkLst>
        <pc:docMk/>
      </pc:docMkLst>
      <pc:sldChg chg="modSp mod">
        <pc:chgData name="Land, Merethe Andreassen" userId="8e0fb40d-b81c-48fb-b788-8085e6e82bb1" providerId="ADAL" clId="{DB192461-D710-492A-A570-91615212459F}" dt="2026-06-03T09:02:41.462" v="293" actId="1076"/>
        <pc:sldMkLst>
          <pc:docMk/>
          <pc:sldMk cId="4055331597" sldId="261"/>
        </pc:sldMkLst>
        <pc:picChg chg="mod">
          <ac:chgData name="Land, Merethe Andreassen" userId="8e0fb40d-b81c-48fb-b788-8085e6e82bb1" providerId="ADAL" clId="{DB192461-D710-492A-A570-91615212459F}" dt="2026-06-03T09:02:41.462" v="293" actId="1076"/>
          <ac:picMkLst>
            <pc:docMk/>
            <pc:sldMk cId="4055331597" sldId="261"/>
            <ac:picMk id="8" creationId="{46441DEE-3415-5CE9-3809-DA109126B602}"/>
          </ac:picMkLst>
        </pc:picChg>
      </pc:sldChg>
      <pc:sldChg chg="addSp delSp modSp mod">
        <pc:chgData name="Land, Merethe Andreassen" userId="8e0fb40d-b81c-48fb-b788-8085e6e82bb1" providerId="ADAL" clId="{DB192461-D710-492A-A570-91615212459F}" dt="2026-06-08T17:44:31.248" v="301" actId="1076"/>
        <pc:sldMkLst>
          <pc:docMk/>
          <pc:sldMk cId="1948279815" sldId="265"/>
        </pc:sldMkLst>
        <pc:picChg chg="add mod">
          <ac:chgData name="Land, Merethe Andreassen" userId="8e0fb40d-b81c-48fb-b788-8085e6e82bb1" providerId="ADAL" clId="{DB192461-D710-492A-A570-91615212459F}" dt="2026-06-08T17:44:31.248" v="301" actId="1076"/>
          <ac:picMkLst>
            <pc:docMk/>
            <pc:sldMk cId="1948279815" sldId="265"/>
            <ac:picMk id="4" creationId="{89C0C7D1-ED23-A931-5E73-E6B8B10CDC1B}"/>
          </ac:picMkLst>
        </pc:picChg>
      </pc:sldChg>
      <pc:sldChg chg="addSp delSp modSp mod">
        <pc:chgData name="Land, Merethe Andreassen" userId="8e0fb40d-b81c-48fb-b788-8085e6e82bb1" providerId="ADAL" clId="{DB192461-D710-492A-A570-91615212459F}" dt="2026-06-08T17:56:14.712" v="450" actId="12"/>
        <pc:sldMkLst>
          <pc:docMk/>
          <pc:sldMk cId="2440428479" sldId="275"/>
        </pc:sldMkLst>
        <pc:spChg chg="mod">
          <ac:chgData name="Land, Merethe Andreassen" userId="8e0fb40d-b81c-48fb-b788-8085e6e82bb1" providerId="ADAL" clId="{DB192461-D710-492A-A570-91615212459F}" dt="2026-06-08T17:55:29.338" v="405" actId="1076"/>
          <ac:spMkLst>
            <pc:docMk/>
            <pc:sldMk cId="2440428479" sldId="275"/>
            <ac:spMk id="2" creationId="{00000000-0000-0000-0000-000000000000}"/>
          </ac:spMkLst>
        </pc:spChg>
        <pc:spChg chg="mod">
          <ac:chgData name="Land, Merethe Andreassen" userId="8e0fb40d-b81c-48fb-b788-8085e6e82bb1" providerId="ADAL" clId="{DB192461-D710-492A-A570-91615212459F}" dt="2026-06-08T17:56:14.712" v="450" actId="12"/>
          <ac:spMkLst>
            <pc:docMk/>
            <pc:sldMk cId="2440428479" sldId="275"/>
            <ac:spMk id="3" creationId="{00000000-0000-0000-0000-000000000000}"/>
          </ac:spMkLst>
        </pc:spChg>
        <pc:picChg chg="add mod">
          <ac:chgData name="Land, Merethe Andreassen" userId="8e0fb40d-b81c-48fb-b788-8085e6e82bb1" providerId="ADAL" clId="{DB192461-D710-492A-A570-91615212459F}" dt="2026-06-08T17:55:40.838" v="411" actId="1076"/>
          <ac:picMkLst>
            <pc:docMk/>
            <pc:sldMk cId="2440428479" sldId="275"/>
            <ac:picMk id="8" creationId="{85714C02-54F7-5145-E68E-BD059E19C2E3}"/>
          </ac:picMkLst>
        </pc:picChg>
      </pc:sldChg>
      <pc:sldChg chg="modSp mod">
        <pc:chgData name="Land, Merethe Andreassen" userId="8e0fb40d-b81c-48fb-b788-8085e6e82bb1" providerId="ADAL" clId="{DB192461-D710-492A-A570-91615212459F}" dt="2026-06-03T09:00:18.455" v="289" actId="6549"/>
        <pc:sldMkLst>
          <pc:docMk/>
          <pc:sldMk cId="378753732" sldId="312"/>
        </pc:sldMkLst>
        <pc:spChg chg="mod">
          <ac:chgData name="Land, Merethe Andreassen" userId="8e0fb40d-b81c-48fb-b788-8085e6e82bb1" providerId="ADAL" clId="{DB192461-D710-492A-A570-91615212459F}" dt="2026-06-03T09:00:18.455" v="289" actId="6549"/>
          <ac:spMkLst>
            <pc:docMk/>
            <pc:sldMk cId="378753732" sldId="312"/>
            <ac:spMk id="3" creationId="{C11CF05D-3527-A8E2-EBA4-26946B2D77B8}"/>
          </ac:spMkLst>
        </pc:spChg>
      </pc:sldChg>
      <pc:sldChg chg="modSp mod">
        <pc:chgData name="Land, Merethe Andreassen" userId="8e0fb40d-b81c-48fb-b788-8085e6e82bb1" providerId="ADAL" clId="{DB192461-D710-492A-A570-91615212459F}" dt="2026-06-03T08:58:11.956" v="288" actId="20577"/>
        <pc:sldMkLst>
          <pc:docMk/>
          <pc:sldMk cId="280083133" sldId="343"/>
        </pc:sldMkLst>
        <pc:spChg chg="mod">
          <ac:chgData name="Land, Merethe Andreassen" userId="8e0fb40d-b81c-48fb-b788-8085e6e82bb1" providerId="ADAL" clId="{DB192461-D710-492A-A570-91615212459F}" dt="2026-06-03T08:58:11.956" v="288" actId="20577"/>
          <ac:spMkLst>
            <pc:docMk/>
            <pc:sldMk cId="280083133" sldId="343"/>
            <ac:spMk id="3" creationId="{00000000-0000-0000-0000-000000000000}"/>
          </ac:spMkLst>
        </pc:spChg>
        <pc:spChg chg="mod">
          <ac:chgData name="Land, Merethe Andreassen" userId="8e0fb40d-b81c-48fb-b788-8085e6e82bb1" providerId="ADAL" clId="{DB192461-D710-492A-A570-91615212459F}" dt="2026-06-03T08:55:33.969" v="166" actId="1076"/>
          <ac:spMkLst>
            <pc:docMk/>
            <pc:sldMk cId="280083133" sldId="343"/>
            <ac:spMk id="5" creationId="{0F78BECD-C8A0-2257-009E-6361FF15E621}"/>
          </ac:spMkLst>
        </pc:spChg>
      </pc:sldChg>
      <pc:sldChg chg="addSp delSp modSp mod">
        <pc:chgData name="Land, Merethe Andreassen" userId="8e0fb40d-b81c-48fb-b788-8085e6e82bb1" providerId="ADAL" clId="{DB192461-D710-492A-A570-91615212459F}" dt="2026-06-08T17:49:40.705" v="339" actId="27636"/>
        <pc:sldMkLst>
          <pc:docMk/>
          <pc:sldMk cId="1919485579" sldId="348"/>
        </pc:sldMkLst>
        <pc:spChg chg="mod">
          <ac:chgData name="Land, Merethe Andreassen" userId="8e0fb40d-b81c-48fb-b788-8085e6e82bb1" providerId="ADAL" clId="{DB192461-D710-492A-A570-91615212459F}" dt="2026-06-08T17:49:40.705" v="339" actId="27636"/>
          <ac:spMkLst>
            <pc:docMk/>
            <pc:sldMk cId="1919485579" sldId="348"/>
            <ac:spMk id="3" creationId="{07178DD0-3833-56A3-B631-B6447F386E4F}"/>
          </ac:spMkLst>
        </pc:spChg>
      </pc:sldChg>
      <pc:sldChg chg="addSp delSp modSp mod modClrScheme chgLayout">
        <pc:chgData name="Land, Merethe Andreassen" userId="8e0fb40d-b81c-48fb-b788-8085e6e82bb1" providerId="ADAL" clId="{DB192461-D710-492A-A570-91615212459F}" dt="2026-06-03T08:48:33.466" v="0" actId="700"/>
        <pc:sldMkLst>
          <pc:docMk/>
          <pc:sldMk cId="3005899066" sldId="2294"/>
        </pc:sldMkLst>
        <pc:spChg chg="mod ord">
          <ac:chgData name="Land, Merethe Andreassen" userId="8e0fb40d-b81c-48fb-b788-8085e6e82bb1" providerId="ADAL" clId="{DB192461-D710-492A-A570-91615212459F}" dt="2026-06-03T08:48:33.466" v="0" actId="700"/>
          <ac:spMkLst>
            <pc:docMk/>
            <pc:sldMk cId="3005899066" sldId="2294"/>
            <ac:spMk id="2" creationId="{972A76AC-1D6D-D493-5E86-7BFE5F198F2D}"/>
          </ac:spMkLst>
        </pc:spChg>
        <pc:spChg chg="mod ord">
          <ac:chgData name="Land, Merethe Andreassen" userId="8e0fb40d-b81c-48fb-b788-8085e6e82bb1" providerId="ADAL" clId="{DB192461-D710-492A-A570-91615212459F}" dt="2026-06-03T08:48:33.466" v="0" actId="700"/>
          <ac:spMkLst>
            <pc:docMk/>
            <pc:sldMk cId="3005899066" sldId="2294"/>
            <ac:spMk id="5" creationId="{016EC225-D400-9463-FE1F-8A5A78630B81}"/>
          </ac:spMkLst>
        </pc:spChg>
        <pc:spChg chg="add mod ord">
          <ac:chgData name="Land, Merethe Andreassen" userId="8e0fb40d-b81c-48fb-b788-8085e6e82bb1" providerId="ADAL" clId="{DB192461-D710-492A-A570-91615212459F}" dt="2026-06-03T08:48:33.466" v="0" actId="700"/>
          <ac:spMkLst>
            <pc:docMk/>
            <pc:sldMk cId="3005899066" sldId="2294"/>
            <ac:spMk id="6" creationId="{EBA81780-161F-C0BA-0D04-C43930F29D97}"/>
          </ac:spMkLst>
        </pc:spChg>
      </pc:sldChg>
      <pc:sldChg chg="add">
        <pc:chgData name="Land, Merethe Andreassen" userId="8e0fb40d-b81c-48fb-b788-8085e6e82bb1" providerId="ADAL" clId="{DB192461-D710-492A-A570-91615212459F}" dt="2026-06-08T08:33:55.226" v="296"/>
        <pc:sldMkLst>
          <pc:docMk/>
          <pc:sldMk cId="726819953" sldId="4697"/>
        </pc:sldMkLst>
      </pc:sldChg>
    </pc:docChg>
  </pc:docChgLst>
  <pc:docChgLst>
    <pc:chgData name="Land, Merethe Andreassen" userId="S::merethe.andreassen.land@grimstad.kommune.no::8e0fb40d-b81c-48fb-b788-8085e6e82bb1" providerId="AD" clId="Web-{3D5BCC72-F5E5-E298-6EBA-F89E5AD70D73}"/>
    <pc:docChg chg="mod modSld">
      <pc:chgData name="Land, Merethe Andreassen" userId="S::merethe.andreassen.land@grimstad.kommune.no::8e0fb40d-b81c-48fb-b788-8085e6e82bb1" providerId="AD" clId="Web-{3D5BCC72-F5E5-E298-6EBA-F89E5AD70D73}" dt="2026-06-03T08:41:56.741" v="9"/>
      <pc:docMkLst>
        <pc:docMk/>
      </pc:docMkLst>
      <pc:sldChg chg="modSp">
        <pc:chgData name="Land, Merethe Andreassen" userId="S::merethe.andreassen.land@grimstad.kommune.no::8e0fb40d-b81c-48fb-b788-8085e6e82bb1" providerId="AD" clId="Web-{3D5BCC72-F5E5-E298-6EBA-F89E5AD70D73}" dt="2026-06-03T08:39:56.631" v="8" actId="20577"/>
        <pc:sldMkLst>
          <pc:docMk/>
          <pc:sldMk cId="459861210" sldId="260"/>
        </pc:sldMkLst>
        <pc:spChg chg="mod">
          <ac:chgData name="Land, Merethe Andreassen" userId="S::merethe.andreassen.land@grimstad.kommune.no::8e0fb40d-b81c-48fb-b788-8085e6e82bb1" providerId="AD" clId="Web-{3D5BCC72-F5E5-E298-6EBA-F89E5AD70D73}" dt="2026-06-03T08:39:56.631" v="8" actId="20577"/>
          <ac:spMkLst>
            <pc:docMk/>
            <pc:sldMk cId="459861210" sldId="260"/>
            <ac:spMk id="3" creationId="{00000000-0000-0000-0000-000000000000}"/>
          </ac:spMkLst>
        </pc:spChg>
      </pc:sldChg>
    </pc:docChg>
  </pc:docChgLst>
  <pc:docChgLst>
    <pc:chgData name="Cathrine Humlen Ruud" userId="76f5405a-73a5-41d7-993b-014d8474016d" providerId="ADAL" clId="{5B1B9909-5E1A-4D8F-A17C-1A23C0F62CE4}"/>
    <pc:docChg chg="custSel addSld modSld modNotesMaster">
      <pc:chgData name="Cathrine Humlen Ruud" userId="76f5405a-73a5-41d7-993b-014d8474016d" providerId="ADAL" clId="{5B1B9909-5E1A-4D8F-A17C-1A23C0F62CE4}" dt="2026-06-10T11:28:49.185" v="106"/>
      <pc:docMkLst>
        <pc:docMk/>
      </pc:docMkLst>
      <pc:sldChg chg="modSp mod">
        <pc:chgData name="Cathrine Humlen Ruud" userId="76f5405a-73a5-41d7-993b-014d8474016d" providerId="ADAL" clId="{5B1B9909-5E1A-4D8F-A17C-1A23C0F62CE4}" dt="2026-06-10T11:08:35.725" v="94" actId="27636"/>
        <pc:sldMkLst>
          <pc:docMk/>
          <pc:sldMk cId="2349522926" sldId="310"/>
        </pc:sldMkLst>
        <pc:spChg chg="mod">
          <ac:chgData name="Cathrine Humlen Ruud" userId="76f5405a-73a5-41d7-993b-014d8474016d" providerId="ADAL" clId="{5B1B9909-5E1A-4D8F-A17C-1A23C0F62CE4}" dt="2026-06-10T11:08:35.725" v="94" actId="27636"/>
          <ac:spMkLst>
            <pc:docMk/>
            <pc:sldMk cId="2349522926" sldId="310"/>
            <ac:spMk id="2" creationId="{0090A0DD-DAE2-415C-9043-78DB954B2ED7}"/>
          </ac:spMkLst>
        </pc:spChg>
      </pc:sldChg>
      <pc:sldChg chg="modAnim">
        <pc:chgData name="Cathrine Humlen Ruud" userId="76f5405a-73a5-41d7-993b-014d8474016d" providerId="ADAL" clId="{5B1B9909-5E1A-4D8F-A17C-1A23C0F62CE4}" dt="2026-06-10T11:28:49.185" v="106"/>
        <pc:sldMkLst>
          <pc:docMk/>
          <pc:sldMk cId="1289741077" sldId="325"/>
        </pc:sldMkLst>
      </pc:sldChg>
      <pc:sldChg chg="modSp mod">
        <pc:chgData name="Cathrine Humlen Ruud" userId="76f5405a-73a5-41d7-993b-014d8474016d" providerId="ADAL" clId="{5B1B9909-5E1A-4D8F-A17C-1A23C0F62CE4}" dt="2026-06-09T14:16:25.231" v="70" actId="20577"/>
        <pc:sldMkLst>
          <pc:docMk/>
          <pc:sldMk cId="9653103" sldId="347"/>
        </pc:sldMkLst>
        <pc:spChg chg="mod">
          <ac:chgData name="Cathrine Humlen Ruud" userId="76f5405a-73a5-41d7-993b-014d8474016d" providerId="ADAL" clId="{5B1B9909-5E1A-4D8F-A17C-1A23C0F62CE4}" dt="2026-06-09T14:16:25.231" v="70" actId="20577"/>
          <ac:spMkLst>
            <pc:docMk/>
            <pc:sldMk cId="9653103" sldId="347"/>
            <ac:spMk id="3" creationId="{100EE1D9-C5BC-67F0-75ED-9F139BC667C2}"/>
          </ac:spMkLst>
        </pc:spChg>
      </pc:sldChg>
      <pc:sldChg chg="modSp mod modAnim">
        <pc:chgData name="Cathrine Humlen Ruud" userId="76f5405a-73a5-41d7-993b-014d8474016d" providerId="ADAL" clId="{5B1B9909-5E1A-4D8F-A17C-1A23C0F62CE4}" dt="2026-06-10T11:10:19.106" v="98" actId="27636"/>
        <pc:sldMkLst>
          <pc:docMk/>
          <pc:sldMk cId="1919485579" sldId="348"/>
        </pc:sldMkLst>
        <pc:spChg chg="mod">
          <ac:chgData name="Cathrine Humlen Ruud" userId="76f5405a-73a5-41d7-993b-014d8474016d" providerId="ADAL" clId="{5B1B9909-5E1A-4D8F-A17C-1A23C0F62CE4}" dt="2026-06-10T11:10:19.106" v="98" actId="27636"/>
          <ac:spMkLst>
            <pc:docMk/>
            <pc:sldMk cId="1919485579" sldId="348"/>
            <ac:spMk id="3" creationId="{07178DD0-3833-56A3-B631-B6447F386E4F}"/>
          </ac:spMkLst>
        </pc:spChg>
      </pc:sldChg>
      <pc:sldChg chg="modSp mod">
        <pc:chgData name="Cathrine Humlen Ruud" userId="76f5405a-73a5-41d7-993b-014d8474016d" providerId="ADAL" clId="{5B1B9909-5E1A-4D8F-A17C-1A23C0F62CE4}" dt="2026-06-03T08:58:30.479" v="3" actId="20577"/>
        <pc:sldMkLst>
          <pc:docMk/>
          <pc:sldMk cId="573821322" sldId="350"/>
        </pc:sldMkLst>
        <pc:spChg chg="mod">
          <ac:chgData name="Cathrine Humlen Ruud" userId="76f5405a-73a5-41d7-993b-014d8474016d" providerId="ADAL" clId="{5B1B9909-5E1A-4D8F-A17C-1A23C0F62CE4}" dt="2026-06-03T08:58:30.479" v="3" actId="20577"/>
          <ac:spMkLst>
            <pc:docMk/>
            <pc:sldMk cId="573821322" sldId="350"/>
            <ac:spMk id="2" creationId="{00000000-0000-0000-0000-000000000000}"/>
          </ac:spMkLst>
        </pc:spChg>
      </pc:sldChg>
      <pc:sldChg chg="modSp mod">
        <pc:chgData name="Cathrine Humlen Ruud" userId="76f5405a-73a5-41d7-993b-014d8474016d" providerId="ADAL" clId="{5B1B9909-5E1A-4D8F-A17C-1A23C0F62CE4}" dt="2026-06-10T07:41:15.616" v="82" actId="20577"/>
        <pc:sldMkLst>
          <pc:docMk/>
          <pc:sldMk cId="2773171304" sldId="2292"/>
        </pc:sldMkLst>
        <pc:spChg chg="mod">
          <ac:chgData name="Cathrine Humlen Ruud" userId="76f5405a-73a5-41d7-993b-014d8474016d" providerId="ADAL" clId="{5B1B9909-5E1A-4D8F-A17C-1A23C0F62CE4}" dt="2026-06-10T07:41:15.616" v="82" actId="20577"/>
          <ac:spMkLst>
            <pc:docMk/>
            <pc:sldMk cId="2773171304" sldId="2292"/>
            <ac:spMk id="2" creationId="{B802A988-8D64-0DA3-B21E-8E6DE4520215}"/>
          </ac:spMkLst>
        </pc:spChg>
      </pc:sldChg>
      <pc:sldChg chg="modSp mod">
        <pc:chgData name="Cathrine Humlen Ruud" userId="76f5405a-73a5-41d7-993b-014d8474016d" providerId="ADAL" clId="{5B1B9909-5E1A-4D8F-A17C-1A23C0F62CE4}" dt="2026-06-10T09:14:34.273" v="86" actId="20577"/>
        <pc:sldMkLst>
          <pc:docMk/>
          <pc:sldMk cId="849722891" sldId="2293"/>
        </pc:sldMkLst>
        <pc:spChg chg="mod">
          <ac:chgData name="Cathrine Humlen Ruud" userId="76f5405a-73a5-41d7-993b-014d8474016d" providerId="ADAL" clId="{5B1B9909-5E1A-4D8F-A17C-1A23C0F62CE4}" dt="2026-06-10T09:14:34.273" v="86" actId="20577"/>
          <ac:spMkLst>
            <pc:docMk/>
            <pc:sldMk cId="849722891" sldId="2293"/>
            <ac:spMk id="2" creationId="{CB069812-2EA5-B8AC-6957-D05AF913129B}"/>
          </ac:spMkLst>
        </pc:spChg>
      </pc:sldChg>
      <pc:sldChg chg="add mod modShow">
        <pc:chgData name="Cathrine Humlen Ruud" userId="76f5405a-73a5-41d7-993b-014d8474016d" providerId="ADAL" clId="{5B1B9909-5E1A-4D8F-A17C-1A23C0F62CE4}" dt="2026-06-10T11:10:13.386" v="96" actId="729"/>
        <pc:sldMkLst>
          <pc:docMk/>
          <pc:sldMk cId="1486361387" sldId="4698"/>
        </pc:sldMkLst>
      </pc:sldChg>
    </pc:docChg>
  </pc:docChgLst>
</pc:chgInfo>
</file>

<file path=ppt/comments/modernComment_8EF_20FFABAC.xml><?xml version="1.0" encoding="utf-8"?>
<p188:cmLst xmlns:a="http://schemas.openxmlformats.org/drawingml/2006/main" xmlns:r="http://schemas.openxmlformats.org/officeDocument/2006/relationships" xmlns:p188="http://schemas.microsoft.com/office/powerpoint/2018/8/main">
  <p188:cm id="{B77AE85D-1BAD-4915-AFC2-B1D28F31DF56}" authorId="{A3549E89-6B90-069A-73F7-E4B9459038EE}" created="2026-06-03T08:41:56.741">
    <ac:deMkLst xmlns:ac="http://schemas.microsoft.com/office/drawing/2013/main/command">
      <pc:docMk xmlns:pc="http://schemas.microsoft.com/office/powerpoint/2013/main/command"/>
      <pc:sldMk xmlns:pc="http://schemas.microsoft.com/office/powerpoint/2013/main/command" cId="553626540" sldId="2287"/>
      <ac:spMk id="2" creationId="{00000000-0000-0000-0000-000000000000}"/>
    </ac:deMkLst>
    <p188:txBody>
      <a:bodyPr/>
      <a:lstStyle/>
      <a:p>
        <a:r>
          <a:rPr lang="en-US"/>
          <a:t>sett inn bilde av sekk,bag, midjeveske og hvor få tak i</a:t>
        </a:r>
      </a:p>
    </p188:txBody>
  </p188:cm>
</p188:cmLst>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12-01T15:45:04.071"/>
    </inkml:context>
    <inkml:brush xml:id="br0">
      <inkml:brushProperty name="width" value="0.1" units="cm"/>
      <inkml:brushProperty name="height" value="0.1" units="cm"/>
      <inkml:brushProperty name="color" value="#E71224"/>
    </inkml:brush>
  </inkml:definitions>
  <inkml:trace contextRef="#ctx0" brushRef="#br0">34055 12700 16383 0 0,'-6'0'0'0'0,"-2"0"0"0"0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47035" cy="490379"/>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52242" y="0"/>
            <a:ext cx="2947035" cy="490379"/>
          </a:xfrm>
          <a:prstGeom prst="rect">
            <a:avLst/>
          </a:prstGeom>
        </p:spPr>
        <p:txBody>
          <a:bodyPr vert="horz" lIns="91440" tIns="45720" rIns="91440" bIns="45720" rtlCol="0"/>
          <a:lstStyle>
            <a:lvl1pPr algn="r">
              <a:defRPr sz="1200"/>
            </a:lvl1pPr>
          </a:lstStyle>
          <a:p>
            <a:fld id="{D7610EBE-C1F3-4489-ADA6-3348326769BD}" type="datetimeFigureOut">
              <a:rPr lang="nb-NO" smtClean="0"/>
              <a:pPr/>
              <a:t>10.06.2026</a:t>
            </a:fld>
            <a:endParaRPr lang="nb-NO"/>
          </a:p>
        </p:txBody>
      </p:sp>
      <p:sp>
        <p:nvSpPr>
          <p:cNvPr id="4" name="Plassholder for lysbilde 3"/>
          <p:cNvSpPr>
            <a:spLocks noGrp="1" noRot="1" noChangeAspect="1"/>
          </p:cNvSpPr>
          <p:nvPr>
            <p:ph type="sldImg" idx="2"/>
          </p:nvPr>
        </p:nvSpPr>
        <p:spPr>
          <a:xfrm>
            <a:off x="947738" y="735013"/>
            <a:ext cx="4905375" cy="3678237"/>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0086" y="4658598"/>
            <a:ext cx="5440680" cy="4413409"/>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9315494"/>
            <a:ext cx="2947035" cy="490379"/>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52242" y="9315494"/>
            <a:ext cx="2947035" cy="490379"/>
          </a:xfrm>
          <a:prstGeom prst="rect">
            <a:avLst/>
          </a:prstGeom>
        </p:spPr>
        <p:txBody>
          <a:bodyPr vert="horz" lIns="91440" tIns="45720" rIns="91440" bIns="45720" rtlCol="0" anchor="b"/>
          <a:lstStyle>
            <a:lvl1pPr algn="r">
              <a:defRPr sz="1200"/>
            </a:lvl1pPr>
          </a:lstStyle>
          <a:p>
            <a:fld id="{6652DB7C-4B8E-46DF-A618-A5E30AAFF4C8}" type="slidenum">
              <a:rPr lang="nb-NO" smtClean="0"/>
              <a:pPr/>
              <a:t>‹#›</a:t>
            </a:fld>
            <a:endParaRPr lang="nb-NO"/>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sml.snl.no/huden" TargetMode="External"/><Relationship Id="rId2" Type="http://schemas.openxmlformats.org/officeDocument/2006/relationships/slide" Target="../slides/slide24.xml"/><Relationship Id="rId1" Type="http://schemas.openxmlformats.org/officeDocument/2006/relationships/notesMaster" Target="../notesMasters/notesMaster1.xml"/><Relationship Id="rId5" Type="http://schemas.openxmlformats.org/officeDocument/2006/relationships/hyperlink" Target="https://no.wikipedia.org/wiki/Hjernehinnebetennelse" TargetMode="External"/><Relationship Id="rId4" Type="http://schemas.openxmlformats.org/officeDocument/2006/relationships/hyperlink" Target="https://sml.snl.no/slimhinne" TargetMode="Externa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Presentere oss selv</a:t>
            </a:r>
          </a:p>
        </p:txBody>
      </p:sp>
      <p:sp>
        <p:nvSpPr>
          <p:cNvPr id="4" name="Plassholder for lysbildenummer 3"/>
          <p:cNvSpPr>
            <a:spLocks noGrp="1"/>
          </p:cNvSpPr>
          <p:nvPr>
            <p:ph type="sldNum" sz="quarter" idx="10"/>
          </p:nvPr>
        </p:nvSpPr>
        <p:spPr/>
        <p:txBody>
          <a:bodyPr/>
          <a:lstStyle/>
          <a:p>
            <a:fld id="{6652DB7C-4B8E-46DF-A618-A5E30AAFF4C8}" type="slidenum">
              <a:rPr lang="nb-NO" smtClean="0"/>
              <a:pPr/>
              <a:t>1</a:t>
            </a:fld>
            <a:endParaRPr lang="nb-NO"/>
          </a:p>
        </p:txBody>
      </p:sp>
    </p:spTree>
    <p:extLst>
      <p:ext uri="{BB962C8B-B14F-4D97-AF65-F5344CB8AC3E}">
        <p14:creationId xmlns:p14="http://schemas.microsoft.com/office/powerpoint/2010/main" val="22737728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a:t>Til 11.00</a:t>
            </a:r>
          </a:p>
          <a:p>
            <a:pPr marL="0" marR="0" lvl="0" indent="0" algn="l" defTabSz="914400" rtl="0" eaLnBrk="1" fontAlgn="auto" latinLnBrk="0" hangingPunct="1">
              <a:lnSpc>
                <a:spcPct val="100000"/>
              </a:lnSpc>
              <a:spcBef>
                <a:spcPts val="0"/>
              </a:spcBef>
              <a:spcAft>
                <a:spcPts val="0"/>
              </a:spcAft>
              <a:buClrTx/>
              <a:buSzTx/>
              <a:buFontTx/>
              <a:buNone/>
              <a:tabLst/>
              <a:defRPr/>
            </a:pPr>
            <a:r>
              <a:rPr lang="nb-NO"/>
              <a:t>Cathrine: Opplæringspakke, </a:t>
            </a:r>
          </a:p>
        </p:txBody>
      </p:sp>
      <p:sp>
        <p:nvSpPr>
          <p:cNvPr id="4" name="Plassholder for lysbildenummer 3"/>
          <p:cNvSpPr>
            <a:spLocks noGrp="1"/>
          </p:cNvSpPr>
          <p:nvPr>
            <p:ph type="sldNum" sz="quarter" idx="10"/>
          </p:nvPr>
        </p:nvSpPr>
        <p:spPr/>
        <p:txBody>
          <a:bodyPr/>
          <a:lstStyle/>
          <a:p>
            <a:fld id="{C4E6DCE3-9A7F-45C0-B586-2564D463764D}" type="slidenum">
              <a:rPr lang="nb-NO" smtClean="0"/>
              <a:t>10</a:t>
            </a:fld>
            <a:endParaRPr lang="nb-NO"/>
          </a:p>
        </p:txBody>
      </p:sp>
    </p:spTree>
    <p:extLst>
      <p:ext uri="{BB962C8B-B14F-4D97-AF65-F5344CB8AC3E}">
        <p14:creationId xmlns:p14="http://schemas.microsoft.com/office/powerpoint/2010/main" val="34035361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6652DB7C-4B8E-46DF-A618-A5E30AAFF4C8}" type="slidenum">
              <a:rPr lang="nb-NO" smtClean="0"/>
              <a:pPr/>
              <a:t>11</a:t>
            </a:fld>
            <a:endParaRPr lang="nb-NO"/>
          </a:p>
        </p:txBody>
      </p:sp>
    </p:spTree>
    <p:extLst>
      <p:ext uri="{BB962C8B-B14F-4D97-AF65-F5344CB8AC3E}">
        <p14:creationId xmlns:p14="http://schemas.microsoft.com/office/powerpoint/2010/main" val="14932313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6652DB7C-4B8E-46DF-A618-A5E30AAFF4C8}" type="slidenum">
              <a:rPr lang="nb-NO" smtClean="0"/>
              <a:pPr/>
              <a:t>12</a:t>
            </a:fld>
            <a:endParaRPr lang="nb-NO"/>
          </a:p>
        </p:txBody>
      </p:sp>
    </p:spTree>
    <p:extLst>
      <p:ext uri="{BB962C8B-B14F-4D97-AF65-F5344CB8AC3E}">
        <p14:creationId xmlns:p14="http://schemas.microsoft.com/office/powerpoint/2010/main" val="4288710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3F9C89-6FE6-AA3B-F85D-49F103861033}"/>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3DFF6ED5-6FC7-6747-C766-6CF773E1FAE5}"/>
              </a:ext>
            </a:extLst>
          </p:cNvPr>
          <p:cNvSpPr>
            <a:spLocks noGrp="1" noRot="1" noChangeAspect="1"/>
          </p:cNvSpPr>
          <p:nvPr>
            <p:ph type="sldImg"/>
          </p:nvPr>
        </p:nvSpPr>
        <p:spPr/>
      </p:sp>
      <p:sp>
        <p:nvSpPr>
          <p:cNvPr id="3" name="Plassholder for notater 2">
            <a:extLst>
              <a:ext uri="{FF2B5EF4-FFF2-40B4-BE49-F238E27FC236}">
                <a16:creationId xmlns:a16="http://schemas.microsoft.com/office/drawing/2014/main" id="{158FBEF7-B830-BDE6-574C-BE5F9378173E}"/>
              </a:ext>
            </a:extLst>
          </p:cNvPr>
          <p:cNvSpPr>
            <a:spLocks noGrp="1"/>
          </p:cNvSpPr>
          <p:nvPr>
            <p:ph type="body" idx="1"/>
          </p:nvPr>
        </p:nvSpPr>
        <p:spPr/>
        <p:txBody>
          <a:bodyPr/>
          <a:lstStyle/>
          <a:p>
            <a:endParaRPr lang="nb-NO"/>
          </a:p>
        </p:txBody>
      </p:sp>
      <p:sp>
        <p:nvSpPr>
          <p:cNvPr id="4" name="Plassholder for lysbildenummer 3">
            <a:extLst>
              <a:ext uri="{FF2B5EF4-FFF2-40B4-BE49-F238E27FC236}">
                <a16:creationId xmlns:a16="http://schemas.microsoft.com/office/drawing/2014/main" id="{D71127FE-2EEF-2798-207B-196608A4FF57}"/>
              </a:ext>
            </a:extLst>
          </p:cNvPr>
          <p:cNvSpPr>
            <a:spLocks noGrp="1"/>
          </p:cNvSpPr>
          <p:nvPr>
            <p:ph type="sldNum" sz="quarter" idx="5"/>
          </p:nvPr>
        </p:nvSpPr>
        <p:spPr/>
        <p:txBody>
          <a:bodyPr/>
          <a:lstStyle/>
          <a:p>
            <a:fld id="{C4E6DCE3-9A7F-45C0-B586-2564D463764D}" type="slidenum">
              <a:rPr lang="nb-NO" smtClean="0"/>
              <a:t>13</a:t>
            </a:fld>
            <a:endParaRPr lang="nb-NO"/>
          </a:p>
        </p:txBody>
      </p:sp>
    </p:spTree>
    <p:extLst>
      <p:ext uri="{BB962C8B-B14F-4D97-AF65-F5344CB8AC3E}">
        <p14:creationId xmlns:p14="http://schemas.microsoft.com/office/powerpoint/2010/main" val="23845394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a:t>09.50 – 10.45 Merethe</a:t>
            </a:r>
          </a:p>
          <a:p>
            <a:r>
              <a:rPr lang="nb-NO"/>
              <a:t>Hensikten med en ABCDE-undersøkelse av en pasient er at pasienten skal undersøkes på en systematisk måte slik at intet viktig blir uteglemt og at man starter med det viktigste først. Forkortelsen </a:t>
            </a:r>
            <a:endParaRPr lang="nb-NO">
              <a:ea typeface="Calibri"/>
              <a:cs typeface="Calibri"/>
            </a:endParaRPr>
          </a:p>
          <a:p>
            <a:endParaRPr lang="nb-NO"/>
          </a:p>
          <a:p>
            <a:r>
              <a:rPr lang="nb-NO"/>
              <a:t>Pasienten undersøkes etter ABCDE-rekkefølgen. Det er to poeng som det er helt sentrale at undersøkeren følger:</a:t>
            </a:r>
            <a:endParaRPr lang="nb-NO">
              <a:ea typeface="Calibri"/>
              <a:cs typeface="Calibri"/>
            </a:endParaRPr>
          </a:p>
          <a:p>
            <a:r>
              <a:rPr lang="nb-NO"/>
              <a:t>-Først når et punkt er ferdig undersøkt og evt. problemer løst, går man videre til neste punkt og undersøker dette.</a:t>
            </a:r>
            <a:endParaRPr lang="nb-NO">
              <a:ea typeface="Calibri"/>
              <a:cs typeface="Calibri"/>
            </a:endParaRPr>
          </a:p>
          <a:p>
            <a:r>
              <a:rPr lang="nb-NO"/>
              <a:t>-Hvis pasientens tilstand forverrer seg under undersøkelsen re-evalueres pasienten ved at du starter ABCDE-undersøkelsen på nytt.</a:t>
            </a:r>
            <a:endParaRPr lang="nb-NO">
              <a:ea typeface="Calibri"/>
              <a:cs typeface="Calibri"/>
            </a:endParaRPr>
          </a:p>
          <a:p>
            <a:r>
              <a:rPr lang="nb-NO">
                <a:cs typeface="Calibri"/>
              </a:rPr>
              <a:t>Pasienter som er engstelige / urolige/utagerende ta minst </a:t>
            </a:r>
            <a:r>
              <a:rPr lang="nb-NO" err="1">
                <a:cs typeface="Calibri"/>
              </a:rPr>
              <a:t>invasive</a:t>
            </a:r>
            <a:r>
              <a:rPr lang="nb-NO">
                <a:cs typeface="Calibri"/>
              </a:rPr>
              <a:t> målinger først</a:t>
            </a:r>
            <a:endParaRPr lang="nb-NO">
              <a:ea typeface="Calibri"/>
              <a:cs typeface="Calibri"/>
            </a:endParaRPr>
          </a:p>
          <a:p>
            <a:endParaRPr lang="nb-NO">
              <a:cs typeface="Calibri"/>
            </a:endParaRPr>
          </a:p>
        </p:txBody>
      </p:sp>
      <p:sp>
        <p:nvSpPr>
          <p:cNvPr id="4" name="Plassholder for lysbildenummer 3"/>
          <p:cNvSpPr>
            <a:spLocks noGrp="1"/>
          </p:cNvSpPr>
          <p:nvPr>
            <p:ph type="sldNum" sz="quarter" idx="10"/>
          </p:nvPr>
        </p:nvSpPr>
        <p:spPr/>
        <p:txBody>
          <a:bodyPr/>
          <a:lstStyle/>
          <a:p>
            <a:fld id="{6652DB7C-4B8E-46DF-A618-A5E30AAFF4C8}" type="slidenum">
              <a:rPr lang="nb-NO" smtClean="0"/>
              <a:pPr/>
              <a:t>14</a:t>
            </a:fld>
            <a:endParaRPr lang="nb-NO"/>
          </a:p>
        </p:txBody>
      </p:sp>
    </p:spTree>
    <p:extLst>
      <p:ext uri="{BB962C8B-B14F-4D97-AF65-F5344CB8AC3E}">
        <p14:creationId xmlns:p14="http://schemas.microsoft.com/office/powerpoint/2010/main" val="26467998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fontScale="70000" lnSpcReduction="20000"/>
          </a:bodyPr>
          <a:lstStyle/>
          <a:p>
            <a:r>
              <a:rPr lang="nb-NO"/>
              <a:t>Hvorfor sjekker vi dette først?</a:t>
            </a:r>
          </a:p>
          <a:p>
            <a:endParaRPr lang="nb-NO" sz="1200" spc="0">
              <a:solidFill>
                <a:schemeClr val="tx1"/>
              </a:solidFill>
              <a:effectLst/>
              <a:latin typeface="+mn-lt"/>
              <a:ea typeface="+mn-ea"/>
              <a:cs typeface="+mn-cs"/>
            </a:endParaRPr>
          </a:p>
          <a:p>
            <a:r>
              <a:rPr lang="nb-NO" sz="1800" spc="-10">
                <a:solidFill>
                  <a:srgbClr val="231F20"/>
                </a:solidFill>
                <a:effectLst/>
                <a:latin typeface="Calibri" panose="020F0502020204030204" pitchFamily="34" charset="0"/>
                <a:ea typeface="Calibri" panose="020F0502020204030204" pitchFamily="34" charset="0"/>
                <a:cs typeface="Calibri" panose="020F0502020204030204" pitchFamily="34" charset="0"/>
              </a:rPr>
              <a:t>Situasjoner som kan hindre fri passasje er </a:t>
            </a:r>
            <a:endParaRPr lang="nb-NO" sz="18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Bef>
                <a:spcPts val="100"/>
              </a:spcBef>
              <a:spcAft>
                <a:spcPts val="800"/>
              </a:spcAft>
              <a:buClr>
                <a:srgbClr val="231F20"/>
              </a:buClr>
              <a:buSzPts val="1000"/>
              <a:buFont typeface="Arial" panose="020B0604020202020204" pitchFamily="34" charset="0"/>
              <a:buChar char="•"/>
              <a:tabLst>
                <a:tab pos="508635" algn="l"/>
              </a:tabLst>
            </a:pPr>
            <a:r>
              <a:rPr lang="nb-NO" sz="1800">
                <a:solidFill>
                  <a:srgbClr val="231F20"/>
                </a:solidFill>
                <a:effectLst/>
                <a:latin typeface="Calibri" panose="020F0502020204030204" pitchFamily="34" charset="0"/>
                <a:ea typeface="Arial" panose="020B0604020202020204" pitchFamily="34" charset="0"/>
                <a:cs typeface="Calibri" panose="020F0502020204030204" pitchFamily="34" charset="0"/>
              </a:rPr>
              <a:t>Bevisstløshet som gjør at tungen siger bakover i halsen og blokkerer luftveien, eller at hodet faller forover og stenger luftveier</a:t>
            </a:r>
            <a:endParaRPr lang="nb-NO" sz="1800">
              <a:effectLst/>
              <a:latin typeface="Calibri" panose="020F0502020204030204" pitchFamily="34" charset="0"/>
              <a:ea typeface="Arial" panose="020B0604020202020204" pitchFamily="34" charset="0"/>
              <a:cs typeface="Times New Roman" panose="02020603050405020304" pitchFamily="18" charset="0"/>
            </a:endParaRPr>
          </a:p>
          <a:p>
            <a:pPr marL="342900" lvl="0" indent="-342900">
              <a:lnSpc>
                <a:spcPct val="107000"/>
              </a:lnSpc>
              <a:spcBef>
                <a:spcPts val="100"/>
              </a:spcBef>
              <a:spcAft>
                <a:spcPts val="800"/>
              </a:spcAft>
              <a:buClr>
                <a:srgbClr val="231F20"/>
              </a:buClr>
              <a:buSzPts val="1000"/>
              <a:buFont typeface="Arial" panose="020B0604020202020204" pitchFamily="34" charset="0"/>
              <a:buChar char="•"/>
              <a:tabLst>
                <a:tab pos="508635" algn="l"/>
              </a:tabLst>
            </a:pPr>
            <a:r>
              <a:rPr lang="nb-NO" sz="1800">
                <a:solidFill>
                  <a:srgbClr val="231F20"/>
                </a:solidFill>
                <a:effectLst/>
                <a:latin typeface="Calibri" panose="020F0502020204030204" pitchFamily="34" charset="0"/>
                <a:ea typeface="Arial" panose="020B0604020202020204" pitchFamily="34" charset="0"/>
                <a:cs typeface="Calibri" panose="020F0502020204030204" pitchFamily="34" charset="0"/>
              </a:rPr>
              <a:t>Fremmedlegeme</a:t>
            </a:r>
            <a:endParaRPr lang="nb-NO" sz="1800">
              <a:effectLst/>
              <a:latin typeface="Calibri" panose="020F0502020204030204" pitchFamily="34" charset="0"/>
              <a:ea typeface="Arial" panose="020B0604020202020204" pitchFamily="34" charset="0"/>
              <a:cs typeface="Times New Roman" panose="02020603050405020304" pitchFamily="18" charset="0"/>
            </a:endParaRPr>
          </a:p>
          <a:p>
            <a:pPr marL="342900" lvl="0" indent="-342900">
              <a:lnSpc>
                <a:spcPct val="107000"/>
              </a:lnSpc>
              <a:spcBef>
                <a:spcPts val="100"/>
              </a:spcBef>
              <a:spcAft>
                <a:spcPts val="800"/>
              </a:spcAft>
              <a:buClr>
                <a:srgbClr val="231F20"/>
              </a:buClr>
              <a:buSzPts val="1000"/>
              <a:buFont typeface="Arial" panose="020B0604020202020204" pitchFamily="34" charset="0"/>
              <a:buChar char="•"/>
              <a:tabLst>
                <a:tab pos="508635" algn="l"/>
              </a:tabLst>
            </a:pPr>
            <a:r>
              <a:rPr lang="nb-NO" sz="1800">
                <a:solidFill>
                  <a:srgbClr val="231F20"/>
                </a:solidFill>
                <a:effectLst/>
                <a:latin typeface="Calibri" panose="020F0502020204030204" pitchFamily="34" charset="0"/>
                <a:ea typeface="Arial" panose="020B0604020202020204" pitchFamily="34" charset="0"/>
                <a:cs typeface="Calibri" panose="020F0502020204030204" pitchFamily="34" charset="0"/>
              </a:rPr>
              <a:t>Hevelser f.eks. på grunn av allergi eller at personen er utsatt for brann</a:t>
            </a:r>
            <a:endParaRPr lang="nb-NO" sz="1800">
              <a:effectLst/>
              <a:latin typeface="Calibri" panose="020F0502020204030204" pitchFamily="34" charset="0"/>
              <a:ea typeface="Arial" panose="020B0604020202020204" pitchFamily="34" charset="0"/>
              <a:cs typeface="Times New Roman" panose="02020603050405020304" pitchFamily="18" charset="0"/>
            </a:endParaRPr>
          </a:p>
          <a:p>
            <a:pPr marL="342900" lvl="0" indent="-342900">
              <a:lnSpc>
                <a:spcPct val="107000"/>
              </a:lnSpc>
              <a:spcBef>
                <a:spcPts val="100"/>
              </a:spcBef>
              <a:spcAft>
                <a:spcPts val="800"/>
              </a:spcAft>
              <a:buClr>
                <a:srgbClr val="231F20"/>
              </a:buClr>
              <a:buSzPts val="1000"/>
              <a:buFont typeface="Arial" panose="020B0604020202020204" pitchFamily="34" charset="0"/>
              <a:buChar char="•"/>
              <a:tabLst>
                <a:tab pos="508635" algn="l"/>
              </a:tabLst>
            </a:pPr>
            <a:r>
              <a:rPr lang="nb-NO" sz="1800">
                <a:effectLst/>
                <a:latin typeface="Calibri" panose="020F0502020204030204" pitchFamily="34" charset="0"/>
                <a:ea typeface="Arial" panose="020B0604020202020204" pitchFamily="34" charset="0"/>
                <a:cs typeface="Calibri" panose="020F0502020204030204" pitchFamily="34" charset="0"/>
              </a:rPr>
              <a:t>Traumer</a:t>
            </a:r>
            <a:endParaRPr lang="nb-NO" sz="1800">
              <a:effectLst/>
              <a:latin typeface="Calibri" panose="020F0502020204030204" pitchFamily="34" charset="0"/>
              <a:ea typeface="Arial" panose="020B0604020202020204" pitchFamily="34" charset="0"/>
              <a:cs typeface="Times New Roman" panose="02020603050405020304" pitchFamily="18" charset="0"/>
            </a:endParaRPr>
          </a:p>
          <a:p>
            <a:endParaRPr lang="nb-NO"/>
          </a:p>
          <a:p>
            <a:r>
              <a:rPr lang="nb-NO" sz="1800" b="1">
                <a:effectLst/>
                <a:latin typeface="Calibri" panose="020F0502020204030204" pitchFamily="34" charset="0"/>
                <a:ea typeface="Calibri" panose="020F0502020204030204" pitchFamily="34" charset="0"/>
                <a:cs typeface="Times New Roman" panose="02020603050405020304" pitchFamily="18" charset="0"/>
              </a:rPr>
              <a:t>Eldre</a:t>
            </a:r>
            <a:r>
              <a:rPr lang="nb-NO" sz="1800">
                <a:effectLst/>
                <a:latin typeface="Calibri" panose="020F0502020204030204" pitchFamily="34" charset="0"/>
                <a:ea typeface="Calibri" panose="020F0502020204030204" pitchFamily="34" charset="0"/>
                <a:cs typeface="Times New Roman" panose="02020603050405020304" pitchFamily="18" charset="0"/>
              </a:rPr>
              <a:t> er spesielt utsatt for å få fremmedlegeme i halsen, f.eks. på grunn av </a:t>
            </a:r>
            <a:r>
              <a:rPr lang="nb-NO" sz="1800" err="1">
                <a:effectLst/>
                <a:latin typeface="Calibri" panose="020F0502020204030204" pitchFamily="34" charset="0"/>
                <a:ea typeface="Calibri" panose="020F0502020204030204" pitchFamily="34" charset="0"/>
                <a:cs typeface="Times New Roman" panose="02020603050405020304" pitchFamily="18" charset="0"/>
              </a:rPr>
              <a:t>svelgvansker</a:t>
            </a:r>
            <a:r>
              <a:rPr lang="nb-NO" sz="1800">
                <a:effectLst/>
                <a:latin typeface="Calibri" panose="020F0502020204030204" pitchFamily="34" charset="0"/>
                <a:ea typeface="Calibri" panose="020F0502020204030204" pitchFamily="34" charset="0"/>
                <a:cs typeface="Times New Roman" panose="02020603050405020304" pitchFamily="18" charset="0"/>
              </a:rPr>
              <a:t> eller nedsatt </a:t>
            </a:r>
            <a:r>
              <a:rPr lang="nb-NO" sz="1800" err="1">
                <a:effectLst/>
                <a:latin typeface="Calibri" panose="020F0502020204030204" pitchFamily="34" charset="0"/>
                <a:ea typeface="Calibri" panose="020F0502020204030204" pitchFamily="34" charset="0"/>
                <a:cs typeface="Times New Roman" panose="02020603050405020304" pitchFamily="18" charset="0"/>
              </a:rPr>
              <a:t>hostekraft</a:t>
            </a:r>
            <a:r>
              <a:rPr lang="nb-NO" sz="1800">
                <a:effectLst/>
                <a:latin typeface="Calibri" panose="020F0502020204030204" pitchFamily="34" charset="0"/>
                <a:ea typeface="Calibri" panose="020F0502020204030204" pitchFamily="34" charset="0"/>
                <a:cs typeface="Times New Roman" panose="02020603050405020304" pitchFamily="18" charset="0"/>
              </a:rPr>
              <a:t>, så vær gjerne ekstra oppmerksom på fremmedlegeme ved bevisstløshet. </a:t>
            </a:r>
          </a:p>
          <a:p>
            <a:r>
              <a:rPr lang="nb-NO" sz="1800" b="1">
                <a:effectLst/>
                <a:latin typeface="Calibri" panose="020F0502020204030204" pitchFamily="34" charset="0"/>
                <a:ea typeface="Calibri" panose="020F0502020204030204" pitchFamily="34" charset="0"/>
                <a:cs typeface="Times New Roman" panose="02020603050405020304" pitchFamily="18" charset="0"/>
              </a:rPr>
              <a:t>Rus: </a:t>
            </a:r>
            <a:r>
              <a:rPr lang="nb-NO" sz="1800">
                <a:effectLst/>
                <a:latin typeface="Calibri" panose="020F0502020204030204" pitchFamily="34" charset="0"/>
                <a:ea typeface="Calibri" panose="020F0502020204030204" pitchFamily="34" charset="0"/>
                <a:cs typeface="Times New Roman" panose="02020603050405020304" pitchFamily="18" charset="0"/>
              </a:rPr>
              <a:t>Overdoser kan føre til svekket bevissthet, ufrie luftveier og pustestopp. En hyppig årsak til rusrelaterte overdoser med påfølgende bevisstløshet er morfinmedikamenter eller heroin (opioider). </a:t>
            </a:r>
            <a:r>
              <a:rPr lang="nb-NO" sz="1800" err="1">
                <a:effectLst/>
                <a:latin typeface="Calibri" panose="020F0502020204030204" pitchFamily="34" charset="0"/>
                <a:ea typeface="Calibri" panose="020F0502020204030204" pitchFamily="34" charset="0"/>
                <a:cs typeface="Times New Roman" panose="02020603050405020304" pitchFamily="18" charset="0"/>
              </a:rPr>
              <a:t>Nalokson</a:t>
            </a:r>
            <a:r>
              <a:rPr lang="nb-NO" sz="1800">
                <a:effectLst/>
                <a:latin typeface="Calibri" panose="020F0502020204030204" pitchFamily="34" charset="0"/>
                <a:ea typeface="Calibri" panose="020F0502020204030204" pitchFamily="34" charset="0"/>
                <a:cs typeface="Times New Roman" panose="02020603050405020304" pitchFamily="18" charset="0"/>
              </a:rPr>
              <a:t> er en motgift til disse stoffene og administreres som injeksjon, infusjon eller nesespray</a:t>
            </a:r>
          </a:p>
          <a:p>
            <a:r>
              <a:rPr lang="nb-NO" sz="1200" b="1">
                <a:effectLst/>
                <a:latin typeface="Calibri" panose="020F0502020204030204" pitchFamily="34" charset="0"/>
                <a:ea typeface="Calibri" panose="020F0502020204030204" pitchFamily="34" charset="0"/>
                <a:cs typeface="Times New Roman" panose="02020603050405020304" pitchFamily="18" charset="0"/>
              </a:rPr>
              <a:t>Psykisk sykdom: </a:t>
            </a:r>
            <a:r>
              <a:rPr lang="nb-NO" sz="1800">
                <a:effectLst/>
                <a:latin typeface="Calibri" panose="020F0502020204030204" pitchFamily="34" charset="0"/>
                <a:ea typeface="Calibri" panose="020F0502020204030204" pitchFamily="34" charset="0"/>
                <a:cs typeface="Times New Roman" panose="02020603050405020304" pitchFamily="18" charset="0"/>
              </a:rPr>
              <a:t>Personer med psykisk sykdom bruker gjerne flere medisiner som innvirker på sentralnervesystemet. Ved akutt sykdom, infeksjon eller endret inntak av mat og drikke, kan virkningen av medisiner endres. </a:t>
            </a:r>
          </a:p>
          <a:p>
            <a:r>
              <a:rPr lang="nb-NO" sz="1800" b="1">
                <a:effectLst/>
                <a:latin typeface="Calibri" panose="020F0502020204030204" pitchFamily="34" charset="0"/>
                <a:cs typeface="Times New Roman" panose="02020603050405020304" pitchFamily="18" charset="0"/>
              </a:rPr>
              <a:t>Utviklingshemming:  </a:t>
            </a:r>
            <a:r>
              <a:rPr lang="nb-NO" sz="1800">
                <a:effectLst/>
                <a:latin typeface="Calibri" panose="020F0502020204030204" pitchFamily="34" charset="0"/>
                <a:ea typeface="Calibri" panose="020F0502020204030204" pitchFamily="34" charset="0"/>
                <a:cs typeface="Times New Roman" panose="02020603050405020304" pitchFamily="18" charset="0"/>
              </a:rPr>
              <a:t>Personer med utviklings- og/eller funksjonshemming kan ha fysiske utfordringer som gjør det vanskelig å få utført et ordinært hakeløft, sideleie eller utføre hjerte-lunge-redning flatt på rygg. Personale som jobber med personer med spesielle utfordringer må ha lokal tilrettelagt opplæring og prosedyrer for hjerte-lunge-redning (HLR). </a:t>
            </a:r>
            <a:endParaRPr lang="nb-NO" b="1"/>
          </a:p>
        </p:txBody>
      </p:sp>
      <p:sp>
        <p:nvSpPr>
          <p:cNvPr id="4" name="Plassholder for lysbildenummer 3"/>
          <p:cNvSpPr>
            <a:spLocks noGrp="1"/>
          </p:cNvSpPr>
          <p:nvPr>
            <p:ph type="sldNum" sz="quarter" idx="5"/>
          </p:nvPr>
        </p:nvSpPr>
        <p:spPr/>
        <p:txBody>
          <a:bodyPr/>
          <a:lstStyle/>
          <a:p>
            <a:fld id="{6652DB7C-4B8E-46DF-A618-A5E30AAFF4C8}" type="slidenum">
              <a:rPr lang="nb-NO" smtClean="0"/>
              <a:pPr/>
              <a:t>15</a:t>
            </a:fld>
            <a:endParaRPr lang="nb-NO"/>
          </a:p>
        </p:txBody>
      </p:sp>
    </p:spTree>
    <p:extLst>
      <p:ext uri="{BB962C8B-B14F-4D97-AF65-F5344CB8AC3E}">
        <p14:creationId xmlns:p14="http://schemas.microsoft.com/office/powerpoint/2010/main" val="19371779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fontScale="70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800">
                <a:effectLst/>
                <a:latin typeface="Calibri" panose="020F0502020204030204" pitchFamily="34" charset="0"/>
                <a:ea typeface="Calibri" panose="020F0502020204030204" pitchFamily="34" charset="0"/>
                <a:cs typeface="Times New Roman" panose="02020603050405020304" pitchFamily="18" charset="0"/>
              </a:rPr>
              <a:t>Pusten har to hovedfunksjoner; å tilføre oksygen til alle kroppens organer, og lufte ut/ventilere karbondioksid (CO2) som er et avfallsprodukt fra kroppens metabolisme. Respirasjonssenteret ligger i den forlengende marg i hjernestammen. Nervecellene i respirasjonssenteret er selvstyrt. Det betyr at det dannes impulser regelmessig som gjør at vi ikke trenger å tenke på å puste. </a:t>
            </a:r>
          </a:p>
          <a:p>
            <a:r>
              <a:rPr lang="nb-NO" sz="1800">
                <a:solidFill>
                  <a:srgbClr val="231F20"/>
                </a:solidFill>
                <a:effectLst/>
                <a:latin typeface="Calibri" panose="020F0502020204030204" pitchFamily="34" charset="0"/>
                <a:ea typeface="Calibri" panose="020F0502020204030204" pitchFamily="34" charset="0"/>
              </a:rPr>
              <a:t>Ved</a:t>
            </a:r>
            <a:r>
              <a:rPr lang="nb-NO" sz="1800" spc="-70">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normal</a:t>
            </a:r>
            <a:r>
              <a:rPr lang="nb-NO" sz="1800" spc="-70">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respirasjon</a:t>
            </a:r>
            <a:r>
              <a:rPr lang="nb-NO" sz="1800" spc="-70">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sees</a:t>
            </a:r>
            <a:r>
              <a:rPr lang="nb-NO" sz="1800" spc="-70">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bruken</a:t>
            </a:r>
            <a:r>
              <a:rPr lang="nb-NO" sz="1800" spc="-70">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av</a:t>
            </a:r>
            <a:r>
              <a:rPr lang="nb-NO" sz="1800" spc="-70">
                <a:solidFill>
                  <a:srgbClr val="231F20"/>
                </a:solidFill>
                <a:effectLst/>
                <a:latin typeface="Calibri" panose="020F0502020204030204" pitchFamily="34" charset="0"/>
                <a:ea typeface="Calibri" panose="020F0502020204030204" pitchFamily="34" charset="0"/>
              </a:rPr>
              <a:t> hjelpe</a:t>
            </a:r>
            <a:r>
              <a:rPr lang="nb-NO" sz="1800">
                <a:solidFill>
                  <a:srgbClr val="231F20"/>
                </a:solidFill>
                <a:effectLst/>
                <a:latin typeface="Calibri" panose="020F0502020204030204" pitchFamily="34" charset="0"/>
                <a:ea typeface="Calibri" panose="020F0502020204030204" pitchFamily="34" charset="0"/>
              </a:rPr>
              <a:t>musklene</a:t>
            </a:r>
            <a:r>
              <a:rPr lang="nb-NO" sz="1800" spc="-70">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minimalt,</a:t>
            </a:r>
            <a:r>
              <a:rPr lang="nb-NO" sz="1800" spc="-70">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men</a:t>
            </a:r>
            <a:r>
              <a:rPr lang="nb-NO" sz="1800" spc="-65">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ved</a:t>
            </a:r>
            <a:r>
              <a:rPr lang="nb-NO" sz="1800" spc="-70">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større</a:t>
            </a:r>
            <a:r>
              <a:rPr lang="nb-NO" sz="1800" spc="-70">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pustebesvær</a:t>
            </a:r>
            <a:r>
              <a:rPr lang="nb-NO" sz="1800" spc="-70">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vil</a:t>
            </a:r>
            <a:r>
              <a:rPr lang="nb-NO" sz="1800" spc="-70">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disse musklene brukes mer og dermed synes godt </a:t>
            </a:r>
          </a:p>
          <a:p>
            <a:endParaRPr lang="nb-NO" sz="1800" i="1">
              <a:solidFill>
                <a:srgbClr val="35373B"/>
              </a:solidFill>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r>
              <a:rPr lang="nb-NO" sz="1800" i="1">
                <a:solidFill>
                  <a:srgbClr val="35373B"/>
                </a:solidFill>
                <a:effectLst/>
                <a:highlight>
                  <a:srgbClr val="FFFFFF"/>
                </a:highlight>
                <a:latin typeface="Calibri" panose="020F0502020204030204" pitchFamily="34" charset="0"/>
                <a:ea typeface="Calibri" panose="020F0502020204030204" pitchFamily="34" charset="0"/>
                <a:cs typeface="Times New Roman" panose="02020603050405020304" pitchFamily="18" charset="0"/>
              </a:rPr>
              <a:t>Som enkeltparameter har unormal endring av respirasjonsfrekvens vist seg å være et signifikant tegn på forverring av pasientens helsetilstand</a:t>
            </a:r>
            <a:r>
              <a:rPr lang="nb-NO" sz="1800">
                <a:solidFill>
                  <a:srgbClr val="35373B"/>
                </a:solidFill>
                <a:effectLst/>
                <a:highlight>
                  <a:srgbClr val="FFFFFF"/>
                </a:highlight>
                <a:latin typeface="Calibri" panose="020F0502020204030204" pitchFamily="34" charset="0"/>
                <a:ea typeface="Calibri" panose="020F0502020204030204" pitchFamily="34" charset="0"/>
                <a:cs typeface="Times New Roman" panose="02020603050405020304" pitchFamily="18" charset="0"/>
              </a:rPr>
              <a:t> (VAR)</a:t>
            </a:r>
            <a:r>
              <a:rPr lang="nb-NO" sz="1800">
                <a:solidFill>
                  <a:srgbClr val="231F20"/>
                </a:solidFill>
                <a:effectLst/>
                <a:latin typeface="Calibri" panose="020F0502020204030204" pitchFamily="34" charset="0"/>
                <a:ea typeface="Calibri" panose="020F0502020204030204" pitchFamily="34" charset="0"/>
                <a:cs typeface="Times New Roman" panose="02020603050405020304" pitchFamily="18" charset="0"/>
              </a:rPr>
              <a:t>. Det er derfor det viktigste enkeltparameter å observere og telle for å </a:t>
            </a:r>
            <a:r>
              <a:rPr lang="nb-NO" sz="1800" i="1">
                <a:solidFill>
                  <a:srgbClr val="231F20"/>
                </a:solidFill>
                <a:effectLst/>
                <a:latin typeface="Calibri" panose="020F0502020204030204" pitchFamily="34" charset="0"/>
                <a:ea typeface="Calibri" panose="020F0502020204030204" pitchFamily="34" charset="0"/>
                <a:cs typeface="Times New Roman" panose="02020603050405020304" pitchFamily="18" charset="0"/>
              </a:rPr>
              <a:t>forebygge forverret somatisk tilstand</a:t>
            </a:r>
          </a:p>
          <a:p>
            <a:r>
              <a:rPr lang="nb-NO" sz="1800" spc="-10">
                <a:solidFill>
                  <a:srgbClr val="231F20"/>
                </a:solidFill>
                <a:effectLst/>
                <a:latin typeface="Calibri" panose="020F0502020204030204" pitchFamily="34" charset="0"/>
                <a:ea typeface="Calibri" panose="020F0502020204030204" pitchFamily="34" charset="0"/>
              </a:rPr>
              <a:t>Du får en sikker telling ved at du legger pasientens arm over pasientens brystkasse, samtidig med at du later som at du «teller puls» på håndleddet. </a:t>
            </a:r>
          </a:p>
          <a:p>
            <a:r>
              <a:rPr lang="nb-NO" sz="1800" spc="-10">
                <a:solidFill>
                  <a:srgbClr val="231F20"/>
                </a:solidFill>
                <a:effectLst/>
                <a:latin typeface="Calibri" panose="020F0502020204030204" pitchFamily="34" charset="0"/>
              </a:rPr>
              <a:t>Faktorer som påvirkere </a:t>
            </a:r>
            <a:r>
              <a:rPr lang="nb-NO" sz="1800" spc="-10" err="1">
                <a:solidFill>
                  <a:srgbClr val="231F20"/>
                </a:solidFill>
                <a:effectLst/>
                <a:latin typeface="Calibri" panose="020F0502020204030204" pitchFamily="34" charset="0"/>
              </a:rPr>
              <a:t>rf</a:t>
            </a:r>
            <a:r>
              <a:rPr lang="nb-NO" sz="1800" spc="-10">
                <a:solidFill>
                  <a:srgbClr val="231F20"/>
                </a:solidFill>
                <a:effectLst/>
                <a:latin typeface="Calibri" panose="020F0502020204030204" pitchFamily="34" charset="0"/>
              </a:rPr>
              <a:t>: alder, </a:t>
            </a:r>
            <a:r>
              <a:rPr lang="nb-NO" sz="1800" spc="-10" err="1">
                <a:solidFill>
                  <a:srgbClr val="231F20"/>
                </a:solidFill>
                <a:effectLst/>
                <a:latin typeface="Calibri" panose="020F0502020204030204" pitchFamily="34" charset="0"/>
              </a:rPr>
              <a:t>aktivitet,angst</a:t>
            </a:r>
            <a:r>
              <a:rPr lang="nb-NO" sz="1800" spc="-10">
                <a:solidFill>
                  <a:srgbClr val="231F20"/>
                </a:solidFill>
                <a:effectLst/>
                <a:latin typeface="Calibri" panose="020F0502020204030204" pitchFamily="34" charset="0"/>
              </a:rPr>
              <a:t> og </a:t>
            </a:r>
            <a:r>
              <a:rPr lang="nb-NO" sz="1800" spc="-10" err="1">
                <a:solidFill>
                  <a:srgbClr val="231F20"/>
                </a:solidFill>
                <a:effectLst/>
                <a:latin typeface="Calibri" panose="020F0502020204030204" pitchFamily="34" charset="0"/>
              </a:rPr>
              <a:t>uro,sykdom,medikamenter</a:t>
            </a:r>
            <a:endParaRPr lang="nb-NO" sz="1800" spc="-10">
              <a:solidFill>
                <a:srgbClr val="231F20"/>
              </a:solidFill>
              <a:effectLst/>
              <a:latin typeface="Calibri" panose="020F0502020204030204" pitchFamily="34" charset="0"/>
            </a:endParaRPr>
          </a:p>
          <a:p>
            <a:r>
              <a:rPr lang="nb-NO" sz="1800" spc="-10">
                <a:solidFill>
                  <a:srgbClr val="231F20"/>
                </a:solidFill>
                <a:effectLst/>
                <a:latin typeface="Calibri" panose="020F0502020204030204" pitchFamily="34" charset="0"/>
              </a:rPr>
              <a:t>Spør pasienten hvordan han opplever pusten</a:t>
            </a:r>
          </a:p>
          <a:p>
            <a:r>
              <a:rPr lang="nb-NO" sz="1800" spc="-10" err="1">
                <a:solidFill>
                  <a:srgbClr val="231F20"/>
                </a:solidFill>
                <a:effectLst/>
                <a:latin typeface="Calibri" panose="020F0502020204030204" pitchFamily="34" charset="0"/>
              </a:rPr>
              <a:t>Plukking,uro</a:t>
            </a:r>
            <a:r>
              <a:rPr lang="nb-NO" sz="1800" spc="-10">
                <a:solidFill>
                  <a:srgbClr val="231F20"/>
                </a:solidFill>
                <a:effectLst/>
                <a:latin typeface="Calibri" panose="020F0502020204030204" pitchFamily="34" charset="0"/>
              </a:rPr>
              <a:t> kan være tegn på lite </a:t>
            </a:r>
            <a:r>
              <a:rPr lang="nb-NO" sz="1800" spc="-10" err="1">
                <a:solidFill>
                  <a:srgbClr val="231F20"/>
                </a:solidFill>
                <a:effectLst/>
                <a:latin typeface="Calibri" panose="020F0502020204030204" pitchFamily="34" charset="0"/>
              </a:rPr>
              <a:t>oksygne</a:t>
            </a:r>
            <a:r>
              <a:rPr lang="nb-NO" sz="1800" spc="-10">
                <a:solidFill>
                  <a:srgbClr val="231F20"/>
                </a:solidFill>
                <a:effectLst/>
                <a:latin typeface="Calibri" panose="020F0502020204030204" pitchFamily="34" charset="0"/>
              </a:rPr>
              <a:t> til hjernen</a:t>
            </a:r>
          </a:p>
          <a:p>
            <a:endParaRPr lang="nb-NO" sz="1800" spc="-10">
              <a:solidFill>
                <a:srgbClr val="231F20"/>
              </a:solidFill>
              <a:effectLst/>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a:solidFill>
                  <a:srgbClr val="231F20"/>
                </a:solidFill>
                <a:effectLst/>
                <a:latin typeface="Calibri" panose="020F0502020204030204" pitchFamily="34" charset="0"/>
                <a:ea typeface="Calibri" panose="020F0502020204030204" pitchFamily="34" charset="0"/>
              </a:rPr>
              <a:t>Med alderen reduseres</a:t>
            </a:r>
            <a:r>
              <a:rPr lang="nb-NO" sz="1200" spc="-50">
                <a:solidFill>
                  <a:srgbClr val="231F20"/>
                </a:solidFill>
                <a:effectLst/>
                <a:latin typeface="Calibri" panose="020F0502020204030204" pitchFamily="34" charset="0"/>
                <a:ea typeface="Calibri" panose="020F0502020204030204" pitchFamily="34" charset="0"/>
              </a:rPr>
              <a:t> </a:t>
            </a:r>
            <a:r>
              <a:rPr lang="nb-NO" sz="1200">
                <a:solidFill>
                  <a:srgbClr val="231F20"/>
                </a:solidFill>
                <a:effectLst/>
                <a:latin typeface="Calibri" panose="020F0502020204030204" pitchFamily="34" charset="0"/>
                <a:ea typeface="Calibri" panose="020F0502020204030204" pitchFamily="34" charset="0"/>
              </a:rPr>
              <a:t>muskelmassen</a:t>
            </a:r>
            <a:r>
              <a:rPr lang="nb-NO" sz="1200" spc="-50">
                <a:solidFill>
                  <a:srgbClr val="231F20"/>
                </a:solidFill>
                <a:effectLst/>
                <a:latin typeface="Calibri" panose="020F0502020204030204" pitchFamily="34" charset="0"/>
                <a:ea typeface="Calibri" panose="020F0502020204030204" pitchFamily="34" charset="0"/>
              </a:rPr>
              <a:t> </a:t>
            </a:r>
            <a:r>
              <a:rPr lang="nb-NO" sz="1200">
                <a:solidFill>
                  <a:srgbClr val="231F20"/>
                </a:solidFill>
                <a:effectLst/>
                <a:latin typeface="Calibri" panose="020F0502020204030204" pitchFamily="34" charset="0"/>
                <a:ea typeface="Calibri" panose="020F0502020204030204" pitchFamily="34" charset="0"/>
              </a:rPr>
              <a:t>og</a:t>
            </a:r>
            <a:r>
              <a:rPr lang="nb-NO" sz="1200" spc="-50">
                <a:solidFill>
                  <a:srgbClr val="231F20"/>
                </a:solidFill>
                <a:effectLst/>
                <a:latin typeface="Calibri" panose="020F0502020204030204" pitchFamily="34" charset="0"/>
                <a:ea typeface="Calibri" panose="020F0502020204030204" pitchFamily="34" charset="0"/>
              </a:rPr>
              <a:t> </a:t>
            </a:r>
            <a:r>
              <a:rPr lang="nb-NO" sz="1200">
                <a:solidFill>
                  <a:srgbClr val="231F20"/>
                </a:solidFill>
                <a:effectLst/>
                <a:latin typeface="Calibri" panose="020F0502020204030204" pitchFamily="34" charset="0"/>
                <a:ea typeface="Calibri" panose="020F0502020204030204" pitchFamily="34" charset="0"/>
              </a:rPr>
              <a:t>brystkassen</a:t>
            </a:r>
            <a:r>
              <a:rPr lang="nb-NO" sz="1200" spc="-50">
                <a:solidFill>
                  <a:srgbClr val="231F20"/>
                </a:solidFill>
                <a:effectLst/>
                <a:latin typeface="Calibri" panose="020F0502020204030204" pitchFamily="34" charset="0"/>
                <a:ea typeface="Calibri" panose="020F0502020204030204" pitchFamily="34" charset="0"/>
              </a:rPr>
              <a:t> </a:t>
            </a:r>
            <a:r>
              <a:rPr lang="nb-NO" sz="1200">
                <a:solidFill>
                  <a:srgbClr val="231F20"/>
                </a:solidFill>
                <a:effectLst/>
                <a:latin typeface="Calibri" panose="020F0502020204030204" pitchFamily="34" charset="0"/>
                <a:ea typeface="Calibri" panose="020F0502020204030204" pitchFamily="34" charset="0"/>
              </a:rPr>
              <a:t>blir</a:t>
            </a:r>
            <a:r>
              <a:rPr lang="nb-NO" sz="1200" spc="-50">
                <a:solidFill>
                  <a:srgbClr val="231F20"/>
                </a:solidFill>
                <a:effectLst/>
                <a:latin typeface="Calibri" panose="020F0502020204030204" pitchFamily="34" charset="0"/>
                <a:ea typeface="Calibri" panose="020F0502020204030204" pitchFamily="34" charset="0"/>
              </a:rPr>
              <a:t> </a:t>
            </a:r>
            <a:r>
              <a:rPr lang="nb-NO" sz="1200">
                <a:solidFill>
                  <a:srgbClr val="231F20"/>
                </a:solidFill>
                <a:effectLst/>
                <a:latin typeface="Calibri" panose="020F0502020204030204" pitchFamily="34" charset="0"/>
                <a:ea typeface="Calibri" panose="020F0502020204030204" pitchFamily="34" charset="0"/>
              </a:rPr>
              <a:t>stivere. Det gjør at eldre har dårligere evne til å kompensere og raskere slites ut ved krav til økt pustearbeid.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a:solidFill>
                <a:srgbClr val="231F20"/>
              </a:solidFill>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a:solidFill>
                  <a:srgbClr val="231F20"/>
                </a:solidFill>
                <a:effectLst/>
                <a:latin typeface="Calibri" panose="020F0502020204030204" pitchFamily="34" charset="0"/>
                <a:ea typeface="Calibri" panose="020F0502020204030204" pitchFamily="34" charset="0"/>
              </a:rPr>
              <a:t>Rusmidler kan virke hemmende på pustesenteret i hjernen og kan påvirke respirasjonsmønster og respirasjonsfrekvens, men ikke</a:t>
            </a:r>
            <a:r>
              <a:rPr lang="nb-NO" sz="1200" spc="-35">
                <a:solidFill>
                  <a:srgbClr val="231F20"/>
                </a:solidFill>
                <a:effectLst/>
                <a:latin typeface="Calibri" panose="020F0502020204030204" pitchFamily="34" charset="0"/>
                <a:ea typeface="Calibri" panose="020F0502020204030204" pitchFamily="34" charset="0"/>
              </a:rPr>
              <a:t> </a:t>
            </a:r>
            <a:r>
              <a:rPr lang="nb-NO" sz="1200">
                <a:solidFill>
                  <a:srgbClr val="231F20"/>
                </a:solidFill>
                <a:effectLst/>
                <a:latin typeface="Calibri" panose="020F0502020204030204" pitchFamily="34" charset="0"/>
                <a:ea typeface="Calibri" panose="020F0502020204030204" pitchFamily="34" charset="0"/>
              </a:rPr>
              <a:t>tenk at</a:t>
            </a:r>
            <a:r>
              <a:rPr lang="nb-NO" sz="1200" spc="-35">
                <a:solidFill>
                  <a:srgbClr val="231F20"/>
                </a:solidFill>
                <a:effectLst/>
                <a:latin typeface="Calibri" panose="020F0502020204030204" pitchFamily="34" charset="0"/>
                <a:ea typeface="Calibri" panose="020F0502020204030204" pitchFamily="34" charset="0"/>
              </a:rPr>
              <a:t> </a:t>
            </a:r>
            <a:r>
              <a:rPr lang="nb-NO" sz="1200">
                <a:solidFill>
                  <a:srgbClr val="231F20"/>
                </a:solidFill>
                <a:effectLst/>
                <a:latin typeface="Calibri" panose="020F0502020204030204" pitchFamily="34" charset="0"/>
                <a:ea typeface="Calibri" panose="020F0502020204030204" pitchFamily="34" charset="0"/>
              </a:rPr>
              <a:t>det kun er rusmidler som er årsaken til eventuelle endringer i pusten, observer derfor bredt og utelukk alltid øvrige</a:t>
            </a:r>
            <a:r>
              <a:rPr lang="nb-NO" sz="1200" spc="-15">
                <a:solidFill>
                  <a:srgbClr val="231F20"/>
                </a:solidFill>
                <a:effectLst/>
                <a:latin typeface="Calibri" panose="020F0502020204030204" pitchFamily="34" charset="0"/>
                <a:ea typeface="Calibri" panose="020F0502020204030204" pitchFamily="34" charset="0"/>
              </a:rPr>
              <a:t> </a:t>
            </a:r>
            <a:r>
              <a:rPr lang="nb-NO" sz="1200">
                <a:solidFill>
                  <a:srgbClr val="231F20"/>
                </a:solidFill>
                <a:effectLst/>
                <a:latin typeface="Calibri" panose="020F0502020204030204" pitchFamily="34" charset="0"/>
                <a:ea typeface="Calibri" panose="020F0502020204030204" pitchFamily="34" charset="0"/>
              </a:rPr>
              <a:t>årsaker.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a:solidFill>
                <a:srgbClr val="231F20"/>
              </a:solidFill>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a:solidFill>
                  <a:srgbClr val="231F20"/>
                </a:solidFill>
                <a:effectLst/>
                <a:latin typeface="Calibri" panose="020F0502020204030204" pitchFamily="34" charset="0"/>
                <a:ea typeface="Calibri" panose="020F0502020204030204" pitchFamily="34" charset="0"/>
              </a:rPr>
              <a:t>Personer med kjent angst, depresjon eller andre psykiske utfordringer kan få respirasjonsproblemer, for eksempel hyperventilering uten </a:t>
            </a:r>
            <a:r>
              <a:rPr lang="nb-NO" sz="1200" err="1">
                <a:solidFill>
                  <a:srgbClr val="231F20"/>
                </a:solidFill>
                <a:effectLst/>
                <a:latin typeface="Calibri" panose="020F0502020204030204" pitchFamily="34" charset="0"/>
                <a:ea typeface="Calibri" panose="020F0502020204030204" pitchFamily="34" charset="0"/>
              </a:rPr>
              <a:t>patofysiologisk</a:t>
            </a:r>
            <a:r>
              <a:rPr lang="nb-NO" sz="1200">
                <a:solidFill>
                  <a:srgbClr val="231F20"/>
                </a:solidFill>
                <a:effectLst/>
                <a:latin typeface="Calibri" panose="020F0502020204030204" pitchFamily="34" charset="0"/>
                <a:ea typeface="Calibri" panose="020F0502020204030204" pitchFamily="34" charset="0"/>
              </a:rPr>
              <a:t> årsak.</a:t>
            </a:r>
            <a:r>
              <a:rPr lang="nb-NO" sz="1200">
                <a:solidFill>
                  <a:srgbClr val="231F20"/>
                </a:solidFill>
                <a:effectLst/>
                <a:latin typeface="Calibri" panose="020F0502020204030204" pitchFamily="34" charset="0"/>
                <a:ea typeface="Arial" panose="020B0604020202020204" pitchFamily="34" charset="0"/>
              </a:rPr>
              <a:t> Det</a:t>
            </a:r>
            <a:r>
              <a:rPr lang="nb-NO" sz="1200" spc="-25">
                <a:solidFill>
                  <a:srgbClr val="231F20"/>
                </a:solidFill>
                <a:effectLst/>
                <a:latin typeface="Calibri" panose="020F0502020204030204" pitchFamily="34" charset="0"/>
                <a:ea typeface="Arial" panose="020B0604020202020204" pitchFamily="34" charset="0"/>
              </a:rPr>
              <a:t> </a:t>
            </a:r>
            <a:r>
              <a:rPr lang="nb-NO" sz="1200">
                <a:solidFill>
                  <a:srgbClr val="231F20"/>
                </a:solidFill>
                <a:effectLst/>
                <a:latin typeface="Calibri" panose="020F0502020204030204" pitchFamily="34" charset="0"/>
                <a:ea typeface="Arial" panose="020B0604020202020204" pitchFamily="34" charset="0"/>
              </a:rPr>
              <a:t>er</a:t>
            </a:r>
            <a:r>
              <a:rPr lang="nb-NO" sz="1200" spc="-25">
                <a:solidFill>
                  <a:srgbClr val="231F20"/>
                </a:solidFill>
                <a:effectLst/>
                <a:latin typeface="Calibri" panose="020F0502020204030204" pitchFamily="34" charset="0"/>
                <a:ea typeface="Arial" panose="020B0604020202020204" pitchFamily="34" charset="0"/>
              </a:rPr>
              <a:t> </a:t>
            </a:r>
            <a:r>
              <a:rPr lang="nb-NO" sz="1200">
                <a:solidFill>
                  <a:srgbClr val="231F20"/>
                </a:solidFill>
                <a:effectLst/>
                <a:latin typeface="Calibri" panose="020F0502020204030204" pitchFamily="34" charset="0"/>
                <a:ea typeface="Arial" panose="020B0604020202020204" pitchFamily="34" charset="0"/>
              </a:rPr>
              <a:t>likevel</a:t>
            </a:r>
            <a:r>
              <a:rPr lang="nb-NO" sz="1200" spc="-25">
                <a:solidFill>
                  <a:srgbClr val="231F20"/>
                </a:solidFill>
                <a:effectLst/>
                <a:latin typeface="Calibri" panose="020F0502020204030204" pitchFamily="34" charset="0"/>
                <a:ea typeface="Arial" panose="020B0604020202020204" pitchFamily="34" charset="0"/>
              </a:rPr>
              <a:t> </a:t>
            </a:r>
            <a:r>
              <a:rPr lang="nb-NO" sz="1200">
                <a:solidFill>
                  <a:srgbClr val="231F20"/>
                </a:solidFill>
                <a:effectLst/>
                <a:latin typeface="Calibri" panose="020F0502020204030204" pitchFamily="34" charset="0"/>
                <a:ea typeface="Arial" panose="020B0604020202020204" pitchFamily="34" charset="0"/>
              </a:rPr>
              <a:t>også</a:t>
            </a:r>
            <a:r>
              <a:rPr lang="nb-NO" sz="1200" spc="-25">
                <a:solidFill>
                  <a:srgbClr val="231F20"/>
                </a:solidFill>
                <a:effectLst/>
                <a:latin typeface="Calibri" panose="020F0502020204030204" pitchFamily="34" charset="0"/>
                <a:ea typeface="Arial" panose="020B0604020202020204" pitchFamily="34" charset="0"/>
              </a:rPr>
              <a:t> </a:t>
            </a:r>
            <a:r>
              <a:rPr lang="nb-NO" sz="1200" i="1">
                <a:solidFill>
                  <a:srgbClr val="231F20"/>
                </a:solidFill>
                <a:effectLst/>
                <a:latin typeface="Calibri" panose="020F0502020204030204" pitchFamily="34" charset="0"/>
                <a:ea typeface="Arial" panose="020B0604020202020204" pitchFamily="34" charset="0"/>
              </a:rPr>
              <a:t>i</a:t>
            </a:r>
            <a:r>
              <a:rPr lang="nb-NO" sz="1200" i="1" spc="-25">
                <a:solidFill>
                  <a:srgbClr val="231F20"/>
                </a:solidFill>
                <a:effectLst/>
                <a:latin typeface="Calibri" panose="020F0502020204030204" pitchFamily="34" charset="0"/>
                <a:ea typeface="Arial" panose="020B0604020202020204" pitchFamily="34" charset="0"/>
              </a:rPr>
              <a:t> </a:t>
            </a:r>
            <a:r>
              <a:rPr lang="nb-NO" sz="1200" i="1">
                <a:solidFill>
                  <a:srgbClr val="231F20"/>
                </a:solidFill>
                <a:effectLst/>
                <a:latin typeface="Calibri" panose="020F0502020204030204" pitchFamily="34" charset="0"/>
                <a:ea typeface="Arial" panose="020B0604020202020204" pitchFamily="34" charset="0"/>
              </a:rPr>
              <a:t>disse</a:t>
            </a:r>
            <a:r>
              <a:rPr lang="nb-NO" sz="1200" i="1" spc="-25">
                <a:solidFill>
                  <a:srgbClr val="231F20"/>
                </a:solidFill>
                <a:effectLst/>
                <a:latin typeface="Calibri" panose="020F0502020204030204" pitchFamily="34" charset="0"/>
                <a:ea typeface="Arial" panose="020B0604020202020204" pitchFamily="34" charset="0"/>
              </a:rPr>
              <a:t> </a:t>
            </a:r>
            <a:r>
              <a:rPr lang="nb-NO" sz="1200" i="1">
                <a:solidFill>
                  <a:srgbClr val="231F20"/>
                </a:solidFill>
                <a:effectLst/>
                <a:latin typeface="Calibri" panose="020F0502020204030204" pitchFamily="34" charset="0"/>
                <a:ea typeface="Arial" panose="020B0604020202020204" pitchFamily="34" charset="0"/>
              </a:rPr>
              <a:t>tilfellene viktig</a:t>
            </a:r>
            <a:r>
              <a:rPr lang="nb-NO" sz="1200" i="1" spc="-25">
                <a:solidFill>
                  <a:srgbClr val="231F20"/>
                </a:solidFill>
                <a:effectLst/>
                <a:latin typeface="Calibri" panose="020F0502020204030204" pitchFamily="34" charset="0"/>
                <a:ea typeface="Arial" panose="020B0604020202020204" pitchFamily="34" charset="0"/>
              </a:rPr>
              <a:t> </a:t>
            </a:r>
            <a:r>
              <a:rPr lang="nb-NO" sz="1200" i="1">
                <a:solidFill>
                  <a:srgbClr val="231F20"/>
                </a:solidFill>
                <a:effectLst/>
                <a:latin typeface="Calibri" panose="020F0502020204030204" pitchFamily="34" charset="0"/>
                <a:ea typeface="Arial" panose="020B0604020202020204" pitchFamily="34" charset="0"/>
              </a:rPr>
              <a:t>å observere bredt</a:t>
            </a:r>
            <a:r>
              <a:rPr lang="nb-NO" sz="1200">
                <a:solidFill>
                  <a:srgbClr val="231F20"/>
                </a:solidFill>
                <a:effectLst/>
                <a:latin typeface="Calibri" panose="020F0502020204030204" pitchFamily="34" charset="0"/>
                <a:ea typeface="Arial" panose="020B0604020202020204" pitchFamily="34" charset="0"/>
              </a:rPr>
              <a:t>, og ikke anta årsak før somatisk sykdom er utelukket. Eksempler på sykdom kan være hjertesykdom, astma, KOLS, blodpropp i lungene, epilepsi m.fl.</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a:effectLst/>
              <a:latin typeface="Arial" panose="020B0604020202020204" pitchFamily="34" charset="0"/>
              <a:ea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a:solidFill>
                  <a:srgbClr val="231F20"/>
                </a:solidFill>
                <a:effectLst/>
                <a:latin typeface="Calibri" panose="020F0502020204030204" pitchFamily="34" charset="0"/>
                <a:ea typeface="Calibri" panose="020F0502020204030204" pitchFamily="34" charset="0"/>
              </a:rPr>
              <a:t>Forskning viser at personer med psykisk utviklingshemming kan få hjerteproblemer tidligere i livet enn befolkningen flest.</a:t>
            </a:r>
            <a:r>
              <a:rPr lang="nb-NO" sz="1200" spc="-5">
                <a:solidFill>
                  <a:srgbClr val="231F20"/>
                </a:solidFill>
                <a:effectLst/>
                <a:latin typeface="Calibri" panose="020F0502020204030204" pitchFamily="34" charset="0"/>
                <a:ea typeface="Calibri" panose="020F0502020204030204" pitchFamily="34" charset="0"/>
              </a:rPr>
              <a:t> </a:t>
            </a:r>
            <a:r>
              <a:rPr lang="nb-NO" sz="1200">
                <a:solidFill>
                  <a:srgbClr val="231F20"/>
                </a:solidFill>
                <a:effectLst/>
                <a:latin typeface="Calibri" panose="020F0502020204030204" pitchFamily="34" charset="0"/>
                <a:ea typeface="Calibri" panose="020F0502020204030204" pitchFamily="34" charset="0"/>
              </a:rPr>
              <a:t>Dette</a:t>
            </a:r>
            <a:r>
              <a:rPr lang="nb-NO" sz="1200" spc="-5">
                <a:solidFill>
                  <a:srgbClr val="231F20"/>
                </a:solidFill>
                <a:effectLst/>
                <a:latin typeface="Calibri" panose="020F0502020204030204" pitchFamily="34" charset="0"/>
                <a:ea typeface="Calibri" panose="020F0502020204030204" pitchFamily="34" charset="0"/>
              </a:rPr>
              <a:t> </a:t>
            </a:r>
            <a:r>
              <a:rPr lang="nb-NO" sz="1200">
                <a:solidFill>
                  <a:srgbClr val="231F20"/>
                </a:solidFill>
                <a:effectLst/>
                <a:latin typeface="Calibri" panose="020F0502020204030204" pitchFamily="34" charset="0"/>
                <a:ea typeface="Calibri" panose="020F0502020204030204" pitchFamily="34" charset="0"/>
              </a:rPr>
              <a:t>kan</a:t>
            </a:r>
            <a:r>
              <a:rPr lang="nb-NO" sz="1200" spc="-5">
                <a:solidFill>
                  <a:srgbClr val="231F20"/>
                </a:solidFill>
                <a:effectLst/>
                <a:latin typeface="Calibri" panose="020F0502020204030204" pitchFamily="34" charset="0"/>
                <a:ea typeface="Calibri" panose="020F0502020204030204" pitchFamily="34" charset="0"/>
              </a:rPr>
              <a:t> </a:t>
            </a:r>
            <a:r>
              <a:rPr lang="nb-NO" sz="1200">
                <a:solidFill>
                  <a:srgbClr val="231F20"/>
                </a:solidFill>
                <a:effectLst/>
                <a:latin typeface="Calibri" panose="020F0502020204030204" pitchFamily="34" charset="0"/>
                <a:ea typeface="Calibri" panose="020F0502020204030204" pitchFamily="34" charset="0"/>
              </a:rPr>
              <a:t>etter</a:t>
            </a:r>
            <a:r>
              <a:rPr lang="nb-NO" sz="1200" spc="-5">
                <a:solidFill>
                  <a:srgbClr val="231F20"/>
                </a:solidFill>
                <a:effectLst/>
                <a:latin typeface="Calibri" panose="020F0502020204030204" pitchFamily="34" charset="0"/>
                <a:ea typeface="Calibri" panose="020F0502020204030204" pitchFamily="34" charset="0"/>
              </a:rPr>
              <a:t> </a:t>
            </a:r>
            <a:r>
              <a:rPr lang="nb-NO" sz="1200">
                <a:solidFill>
                  <a:srgbClr val="231F20"/>
                </a:solidFill>
                <a:effectLst/>
                <a:latin typeface="Calibri" panose="020F0502020204030204" pitchFamily="34" charset="0"/>
                <a:ea typeface="Calibri" panose="020F0502020204030204" pitchFamily="34" charset="0"/>
              </a:rPr>
              <a:t>hvert</a:t>
            </a:r>
            <a:r>
              <a:rPr lang="nb-NO" sz="1200" spc="-5">
                <a:solidFill>
                  <a:srgbClr val="231F20"/>
                </a:solidFill>
                <a:effectLst/>
                <a:latin typeface="Calibri" panose="020F0502020204030204" pitchFamily="34" charset="0"/>
                <a:ea typeface="Calibri" panose="020F0502020204030204" pitchFamily="34" charset="0"/>
              </a:rPr>
              <a:t> </a:t>
            </a:r>
            <a:r>
              <a:rPr lang="nb-NO" sz="1200">
                <a:solidFill>
                  <a:srgbClr val="231F20"/>
                </a:solidFill>
                <a:effectLst/>
                <a:latin typeface="Calibri" panose="020F0502020204030204" pitchFamily="34" charset="0"/>
                <a:ea typeface="Calibri" panose="020F0502020204030204" pitchFamily="34" charset="0"/>
              </a:rPr>
              <a:t>som</a:t>
            </a:r>
            <a:r>
              <a:rPr lang="nb-NO" sz="1200" spc="-5">
                <a:solidFill>
                  <a:srgbClr val="231F20"/>
                </a:solidFill>
                <a:effectLst/>
                <a:latin typeface="Calibri" panose="020F0502020204030204" pitchFamily="34" charset="0"/>
                <a:ea typeface="Calibri" panose="020F0502020204030204" pitchFamily="34" charset="0"/>
              </a:rPr>
              <a:t> </a:t>
            </a:r>
            <a:r>
              <a:rPr lang="nb-NO" sz="1200">
                <a:solidFill>
                  <a:srgbClr val="231F20"/>
                </a:solidFill>
                <a:effectLst/>
                <a:latin typeface="Calibri" panose="020F0502020204030204" pitchFamily="34" charset="0"/>
                <a:ea typeface="Calibri" panose="020F0502020204030204" pitchFamily="34" charset="0"/>
              </a:rPr>
              <a:t>de</a:t>
            </a:r>
            <a:r>
              <a:rPr lang="nb-NO" sz="1200" spc="-5">
                <a:solidFill>
                  <a:srgbClr val="231F20"/>
                </a:solidFill>
                <a:effectLst/>
                <a:latin typeface="Calibri" panose="020F0502020204030204" pitchFamily="34" charset="0"/>
                <a:ea typeface="Calibri" panose="020F0502020204030204" pitchFamily="34" charset="0"/>
              </a:rPr>
              <a:t> </a:t>
            </a:r>
            <a:r>
              <a:rPr lang="nb-NO" sz="1200">
                <a:solidFill>
                  <a:srgbClr val="231F20"/>
                </a:solidFill>
                <a:effectLst/>
                <a:latin typeface="Calibri" panose="020F0502020204030204" pitchFamily="34" charset="0"/>
                <a:ea typeface="Calibri" panose="020F0502020204030204" pitchFamily="34" charset="0"/>
              </a:rPr>
              <a:t>blir</a:t>
            </a:r>
            <a:r>
              <a:rPr lang="nb-NO" sz="1200" spc="-5">
                <a:solidFill>
                  <a:srgbClr val="231F20"/>
                </a:solidFill>
                <a:effectLst/>
                <a:latin typeface="Calibri" panose="020F0502020204030204" pitchFamily="34" charset="0"/>
                <a:ea typeface="Calibri" panose="020F0502020204030204" pitchFamily="34" charset="0"/>
              </a:rPr>
              <a:t> </a:t>
            </a:r>
            <a:r>
              <a:rPr lang="nb-NO" sz="1200">
                <a:solidFill>
                  <a:srgbClr val="231F20"/>
                </a:solidFill>
                <a:effectLst/>
                <a:latin typeface="Calibri" panose="020F0502020204030204" pitchFamily="34" charset="0"/>
                <a:ea typeface="Calibri" panose="020F0502020204030204" pitchFamily="34" charset="0"/>
              </a:rPr>
              <a:t>eldre</a:t>
            </a:r>
            <a:r>
              <a:rPr lang="nb-NO" sz="1200" spc="-5">
                <a:solidFill>
                  <a:srgbClr val="231F20"/>
                </a:solidFill>
                <a:effectLst/>
                <a:latin typeface="Calibri" panose="020F0502020204030204" pitchFamily="34" charset="0"/>
                <a:ea typeface="Calibri" panose="020F0502020204030204" pitchFamily="34" charset="0"/>
              </a:rPr>
              <a:t> </a:t>
            </a:r>
            <a:r>
              <a:rPr lang="nb-NO" sz="1200">
                <a:solidFill>
                  <a:srgbClr val="231F20"/>
                </a:solidFill>
                <a:effectLst/>
                <a:latin typeface="Calibri" panose="020F0502020204030204" pitchFamily="34" charset="0"/>
                <a:ea typeface="Calibri" panose="020F0502020204030204" pitchFamily="34" charset="0"/>
              </a:rPr>
              <a:t>også påvirke respirasjon og lungefunksjon </a:t>
            </a:r>
            <a:endParaRPr lang="nb-NO" sz="1000" b="1"/>
          </a:p>
          <a:p>
            <a:endParaRPr lang="nb-NO"/>
          </a:p>
        </p:txBody>
      </p:sp>
      <p:sp>
        <p:nvSpPr>
          <p:cNvPr id="4" name="Plassholder for lysbildenummer 3"/>
          <p:cNvSpPr>
            <a:spLocks noGrp="1"/>
          </p:cNvSpPr>
          <p:nvPr>
            <p:ph type="sldNum" sz="quarter" idx="5"/>
          </p:nvPr>
        </p:nvSpPr>
        <p:spPr/>
        <p:txBody>
          <a:bodyPr/>
          <a:lstStyle/>
          <a:p>
            <a:fld id="{6652DB7C-4B8E-46DF-A618-A5E30AAFF4C8}" type="slidenum">
              <a:rPr lang="nb-NO" smtClean="0"/>
              <a:pPr/>
              <a:t>16</a:t>
            </a:fld>
            <a:endParaRPr lang="nb-NO"/>
          </a:p>
        </p:txBody>
      </p:sp>
    </p:spTree>
    <p:extLst>
      <p:ext uri="{BB962C8B-B14F-4D97-AF65-F5344CB8AC3E}">
        <p14:creationId xmlns:p14="http://schemas.microsoft.com/office/powerpoint/2010/main" val="29785989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sz="1200" b="1" dirty="0"/>
              <a:t>Oksygenmetning er et mål for hvor mange prosent av hemoglobinet som er mettet eller saturert med oksygenmolekyler.</a:t>
            </a:r>
            <a:r>
              <a:rPr lang="nb-NO" sz="1200"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u="sng" dirty="0"/>
              <a:t>Normal oksygenmetning hos voksne uten KOLS er mellom 95-99%. </a:t>
            </a:r>
            <a:r>
              <a:rPr lang="nb-NO" sz="1200" dirty="0"/>
              <a:t>For personer med KOLS kan det være andre verdier som ansees som akseptable «normalverdier», og dette skal avklares med lege.</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dirty="0"/>
              <a:t>Feilkilder: varm opp og tørk av hender til pasienter, be pasienten hose og puste normalt, sitt rolig unngå urolige bevegelser, mål i 1min, husk på temperaturkalibrering, velg hud som ikke er fortykket, uten neglelakk, velg negler uten </a:t>
            </a:r>
            <a:r>
              <a:rPr lang="nb-NO" sz="1200" dirty="0" err="1"/>
              <a:t>neglsopp</a:t>
            </a:r>
            <a:r>
              <a:rPr lang="nb-NO" sz="1200" dirty="0"/>
              <a:t>, direkte sollys og kulde kan påvirke </a:t>
            </a:r>
            <a:r>
              <a:rPr lang="nb-NO" sz="1200" dirty="0" err="1"/>
              <a:t>måligner</a:t>
            </a:r>
            <a:r>
              <a:rPr lang="nb-NO" sz="1200" dirty="0"/>
              <a:t>, skjelvinger kan påvirke målinger,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b="1" dirty="0"/>
          </a:p>
        </p:txBody>
      </p:sp>
      <p:sp>
        <p:nvSpPr>
          <p:cNvPr id="4" name="Plassholder for lysbildenummer 3"/>
          <p:cNvSpPr>
            <a:spLocks noGrp="1"/>
          </p:cNvSpPr>
          <p:nvPr>
            <p:ph type="sldNum" sz="quarter" idx="5"/>
          </p:nvPr>
        </p:nvSpPr>
        <p:spPr/>
        <p:txBody>
          <a:bodyPr/>
          <a:lstStyle/>
          <a:p>
            <a:fld id="{6652DB7C-4B8E-46DF-A618-A5E30AAFF4C8}" type="slidenum">
              <a:rPr lang="nb-NO" smtClean="0"/>
              <a:pPr/>
              <a:t>17</a:t>
            </a:fld>
            <a:endParaRPr lang="nb-NO"/>
          </a:p>
        </p:txBody>
      </p:sp>
    </p:spTree>
    <p:extLst>
      <p:ext uri="{BB962C8B-B14F-4D97-AF65-F5344CB8AC3E}">
        <p14:creationId xmlns:p14="http://schemas.microsoft.com/office/powerpoint/2010/main" val="32465218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fontScale="62500" lnSpcReduction="20000"/>
          </a:bodyPr>
          <a:lstStyle/>
          <a:p>
            <a:r>
              <a:rPr lang="nb-NO"/>
              <a:t>Sirkulasjonssystemet: </a:t>
            </a:r>
            <a:r>
              <a:rPr lang="nb-NO" sz="1800">
                <a:effectLst/>
                <a:latin typeface="Calibri" panose="020F0502020204030204" pitchFamily="34" charset="0"/>
                <a:ea typeface="Calibri" panose="020F0502020204030204" pitchFamily="34" charset="0"/>
                <a:cs typeface="Times New Roman" panose="02020603050405020304" pitchFamily="18" charset="0"/>
              </a:rPr>
              <a:t>Kroppen er avhengig av et sirkulasjonssystem bestående av hjerte (en pumpe), blodårer (rør) og blod (sirkulerende væske). </a:t>
            </a:r>
          </a:p>
          <a:p>
            <a:endParaRPr lang="nb-NO"/>
          </a:p>
          <a:p>
            <a:r>
              <a:rPr lang="nb-NO"/>
              <a:t>Hjertehøyde – hva vil det si?</a:t>
            </a:r>
          </a:p>
          <a:p>
            <a:r>
              <a:rPr lang="nb-NO"/>
              <a:t>Hva om pasienten ligger på siden? Hva har det å si for BT hvis det måles over hjertehøyde? Lavere trykk.</a:t>
            </a:r>
          </a:p>
          <a:p>
            <a:r>
              <a:rPr lang="nb-NO" sz="1200" b="0" i="0" kern="1200">
                <a:solidFill>
                  <a:schemeClr val="tx1"/>
                </a:solidFill>
                <a:effectLst/>
                <a:latin typeface="+mn-lt"/>
                <a:ea typeface="+mn-ea"/>
                <a:cs typeface="+mn-cs"/>
              </a:rPr>
              <a:t>Armen skal hvile på et bord eller annen støtte, slik at midten av overarmen er i hjertehøyde, samtidig som armen hviler inntil kroppen. Dette gjelder både i sittende og stående posisjon.</a:t>
            </a:r>
          </a:p>
          <a:p>
            <a:r>
              <a:rPr lang="nb-NO" sz="1200" b="0" i="0" kern="1200">
                <a:solidFill>
                  <a:schemeClr val="tx1"/>
                </a:solidFill>
                <a:effectLst/>
                <a:latin typeface="+mn-lt"/>
                <a:ea typeface="+mn-ea"/>
                <a:cs typeface="+mn-cs"/>
              </a:rPr>
              <a:t>Pasienten bør hvile i 3-5 minutter før blodtrykket måles.</a:t>
            </a:r>
          </a:p>
          <a:p>
            <a:r>
              <a:rPr lang="nb-NO" sz="1200" b="0" i="0" kern="1200">
                <a:solidFill>
                  <a:schemeClr val="tx1"/>
                </a:solidFill>
                <a:effectLst/>
                <a:latin typeface="+mn-lt"/>
                <a:ea typeface="+mn-ea"/>
                <a:cs typeface="+mn-cs"/>
              </a:rPr>
              <a:t>Hverken pasient eller den som måler blodtrykket skal snakke 3-5 minutter før måling eller mens det måles </a:t>
            </a:r>
          </a:p>
          <a:p>
            <a:r>
              <a:rPr lang="nb-NO" sz="1800">
                <a:solidFill>
                  <a:srgbClr val="231F20"/>
                </a:solidFill>
                <a:effectLst/>
                <a:latin typeface="Calibri" panose="020F0502020204030204" pitchFamily="34" charset="0"/>
                <a:ea typeface="Calibri" panose="020F0502020204030204" pitchFamily="34" charset="0"/>
              </a:rPr>
              <a:t>Situasjoner</a:t>
            </a:r>
            <a:r>
              <a:rPr lang="nb-NO" sz="1800" spc="-25">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hvor</a:t>
            </a:r>
            <a:r>
              <a:rPr lang="nb-NO" sz="1800" spc="-25">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det</a:t>
            </a:r>
            <a:r>
              <a:rPr lang="nb-NO" sz="1800" spc="-25">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er</a:t>
            </a:r>
            <a:r>
              <a:rPr lang="nb-NO" sz="1800" spc="-25">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anbefalt</a:t>
            </a:r>
            <a:r>
              <a:rPr lang="nb-NO" sz="1800" spc="-25">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å</a:t>
            </a:r>
            <a:r>
              <a:rPr lang="nb-NO" sz="1800" spc="-25">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bruke</a:t>
            </a:r>
            <a:r>
              <a:rPr lang="nb-NO" sz="1800" spc="-25">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manuelt</a:t>
            </a:r>
            <a:r>
              <a:rPr lang="nb-NO" sz="1800" spc="-25">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blodtrykksapparat</a:t>
            </a:r>
            <a:r>
              <a:rPr lang="nb-NO" sz="1800" spc="-25">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er</a:t>
            </a:r>
            <a:r>
              <a:rPr lang="nb-NO" sz="1800" spc="-25">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ved</a:t>
            </a:r>
            <a:r>
              <a:rPr lang="nb-NO" sz="1800" spc="-25">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alder</a:t>
            </a:r>
            <a:r>
              <a:rPr lang="nb-NO" sz="1800" spc="-25">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&gt;</a:t>
            </a:r>
            <a:r>
              <a:rPr lang="nb-NO" sz="1800" spc="-25">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80</a:t>
            </a:r>
            <a:r>
              <a:rPr lang="nb-NO" sz="1800" spc="-25">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år,</a:t>
            </a:r>
            <a:r>
              <a:rPr lang="nb-NO" sz="1800" spc="-25">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arytmier,</a:t>
            </a:r>
            <a:r>
              <a:rPr lang="nb-NO" sz="1800" spc="-25">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høyt blodtrykk,</a:t>
            </a:r>
            <a:r>
              <a:rPr lang="nb-NO" sz="1800" spc="-75">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diabetes</a:t>
            </a:r>
            <a:r>
              <a:rPr lang="nb-NO" sz="1800" spc="-75">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eller</a:t>
            </a:r>
            <a:r>
              <a:rPr lang="nb-NO" sz="1800" spc="-70">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aterosklerose</a:t>
            </a:r>
            <a:r>
              <a:rPr lang="nb-NO" sz="1800" spc="-75">
                <a:solidFill>
                  <a:srgbClr val="231F20"/>
                </a:solidFill>
                <a:effectLst/>
                <a:latin typeface="Calibri" panose="020F0502020204030204" pitchFamily="34" charset="0"/>
                <a:ea typeface="Calibri" panose="020F0502020204030204" pitchFamily="34" charset="0"/>
              </a:rPr>
              <a:t> </a:t>
            </a:r>
            <a:endParaRPr lang="nb-NO" sz="1200" b="0" i="0" kern="1200">
              <a:solidFill>
                <a:schemeClr val="tx1"/>
              </a:solidFill>
              <a:effectLst/>
              <a:latin typeface="+mn-lt"/>
              <a:ea typeface="+mn-ea"/>
              <a:cs typeface="+mn-cs"/>
            </a:endParaRPr>
          </a:p>
          <a:p>
            <a:r>
              <a:rPr lang="nb-NO" sz="1800">
                <a:effectLst/>
                <a:latin typeface="Calibri" panose="020F0502020204030204" pitchFamily="34" charset="0"/>
                <a:ea typeface="Calibri" panose="020F0502020204030204" pitchFamily="34" charset="0"/>
                <a:cs typeface="Times New Roman" panose="02020603050405020304" pitchFamily="18" charset="0"/>
              </a:rPr>
              <a:t>Mansjett måles rundt armen, den hvite streken skal være innenfor de to pilene på mansjetten (se bilde). Bruk eventuelt målebånd rundt overarmen og sjekk hvilke mål som passer mansjetten.</a:t>
            </a:r>
          </a:p>
          <a:p>
            <a:r>
              <a:rPr lang="nb-NO" sz="1800">
                <a:effectLst/>
                <a:latin typeface="Calibri" panose="020F0502020204030204" pitchFamily="34" charset="0"/>
                <a:cs typeface="Times New Roman" panose="02020603050405020304" pitchFamily="18" charset="0"/>
              </a:rPr>
              <a:t>Feilkilder:</a:t>
            </a:r>
            <a:endParaRPr lang="nb-NO">
              <a:cs typeface="Calibri"/>
            </a:endParaRPr>
          </a:p>
          <a:p>
            <a:pPr marL="342900" lvl="0" indent="-342900">
              <a:lnSpc>
                <a:spcPct val="107000"/>
              </a:lnSpc>
              <a:buFont typeface="Calibri" panose="020F0502020204030204" pitchFamily="34" charset="0"/>
              <a:buChar char="-"/>
            </a:pPr>
            <a:r>
              <a:rPr lang="nb-NO" sz="1800">
                <a:effectLst/>
                <a:latin typeface="Calibri" panose="020F0502020204030204" pitchFamily="34" charset="0"/>
                <a:ea typeface="Calibri" panose="020F0502020204030204" pitchFamily="34" charset="0"/>
                <a:cs typeface="Times New Roman" panose="02020603050405020304" pitchFamily="18" charset="0"/>
              </a:rPr>
              <a:t>Husk at elektroniske apparater kan være følsomme for temperatursvingninger, og kan trenge kalibrering ved jevne mellomrom, følg bruksanvisning fra leverandør</a:t>
            </a:r>
          </a:p>
          <a:p>
            <a:pPr marL="342900" lvl="0" indent="-342900">
              <a:lnSpc>
                <a:spcPct val="107000"/>
              </a:lnSpc>
              <a:buFont typeface="Calibri" panose="020F0502020204030204" pitchFamily="34" charset="0"/>
              <a:buChar char="-"/>
            </a:pPr>
            <a:r>
              <a:rPr lang="nb-NO" sz="1800">
                <a:effectLst/>
                <a:latin typeface="Calibri" panose="020F0502020204030204" pitchFamily="34" charset="0"/>
                <a:ea typeface="Calibri" panose="020F0502020204030204" pitchFamily="34" charset="0"/>
                <a:cs typeface="Times New Roman" panose="02020603050405020304" pitchFamily="18" charset="0"/>
              </a:rPr>
              <a:t>Arytmier kan gi veldig varierende resultater, spesielt hvis en bruker elektronisk blodtrykksmåler</a:t>
            </a:r>
          </a:p>
          <a:p>
            <a:pPr marL="342900" lvl="0" indent="-342900">
              <a:lnSpc>
                <a:spcPct val="107000"/>
              </a:lnSpc>
              <a:buFont typeface="Calibri" panose="020F0502020204030204" pitchFamily="34" charset="0"/>
              <a:buChar char="-"/>
            </a:pPr>
            <a:r>
              <a:rPr lang="nb-NO" sz="1800">
                <a:effectLst/>
                <a:latin typeface="Calibri" panose="020F0502020204030204" pitchFamily="34" charset="0"/>
                <a:ea typeface="Calibri" panose="020F0502020204030204" pitchFamily="34" charset="0"/>
                <a:cs typeface="Times New Roman" panose="02020603050405020304" pitchFamily="18" charset="0"/>
              </a:rPr>
              <a:t>Sykdommer som for eksempel diabetes, stoffskifte samt medisiner og B12 mangel kan påvirke blodtrykket</a:t>
            </a:r>
          </a:p>
          <a:p>
            <a:pPr marL="342900" lvl="0" indent="-342900">
              <a:lnSpc>
                <a:spcPct val="107000"/>
              </a:lnSpc>
              <a:buFont typeface="Calibri" panose="020F0502020204030204" pitchFamily="34" charset="0"/>
              <a:buChar char="-"/>
            </a:pPr>
            <a:r>
              <a:rPr lang="nb-NO" sz="1800">
                <a:effectLst/>
                <a:latin typeface="Calibri" panose="020F0502020204030204" pitchFamily="34" charset="0"/>
                <a:ea typeface="Calibri" panose="020F0502020204030204" pitchFamily="34" charset="0"/>
                <a:cs typeface="Times New Roman" panose="02020603050405020304" pitchFamily="18" charset="0"/>
              </a:rPr>
              <a:t>Stress, angst eller inntak av kaffe/energidrikk under en time før måling kan påvirke </a:t>
            </a:r>
            <a:r>
              <a:rPr lang="nb-NO" sz="1800" err="1">
                <a:effectLst/>
                <a:latin typeface="Calibri" panose="020F0502020204030204" pitchFamily="34" charset="0"/>
                <a:ea typeface="Calibri" panose="020F0502020204030204" pitchFamily="34" charset="0"/>
                <a:cs typeface="Times New Roman" panose="02020603050405020304" pitchFamily="18" charset="0"/>
              </a:rPr>
              <a:t>resultatet,samt</a:t>
            </a:r>
            <a:r>
              <a:rPr lang="nb-NO" sz="1800">
                <a:effectLst/>
                <a:latin typeface="Calibri" panose="020F0502020204030204" pitchFamily="34" charset="0"/>
                <a:ea typeface="Calibri" panose="020F0502020204030204" pitchFamily="34" charset="0"/>
                <a:cs typeface="Times New Roman" panose="02020603050405020304" pitchFamily="18" charset="0"/>
              </a:rPr>
              <a:t> store mengder lakris</a:t>
            </a:r>
          </a:p>
          <a:p>
            <a:pPr marL="342900" lvl="0" indent="-342900">
              <a:lnSpc>
                <a:spcPct val="107000"/>
              </a:lnSpc>
              <a:spcAft>
                <a:spcPts val="800"/>
              </a:spcAft>
              <a:buFont typeface="Calibri" panose="020F0502020204030204" pitchFamily="34" charset="0"/>
              <a:buChar char="-"/>
            </a:pPr>
            <a:r>
              <a:rPr lang="nb-NO" sz="1800">
                <a:effectLst/>
                <a:latin typeface="Calibri" panose="020F0502020204030204" pitchFamily="34" charset="0"/>
                <a:ea typeface="Calibri" panose="020F0502020204030204" pitchFamily="34" charset="0"/>
                <a:cs typeface="Times New Roman" panose="02020603050405020304" pitchFamily="18" charset="0"/>
              </a:rPr>
              <a:t>Feil bruk av stetoskopklokke og plassering/størrelse på ørepluggene kan gjøre det vanskelig å høre </a:t>
            </a:r>
            <a:r>
              <a:rPr lang="nb-NO" sz="1800" err="1">
                <a:effectLst/>
                <a:latin typeface="Calibri" panose="020F0502020204030204" pitchFamily="34" charset="0"/>
                <a:ea typeface="Calibri" panose="020F0502020204030204" pitchFamily="34" charset="0"/>
                <a:cs typeface="Times New Roman" panose="02020603050405020304" pitchFamily="18" charset="0"/>
              </a:rPr>
              <a:t>bankelyden</a:t>
            </a:r>
            <a:r>
              <a:rPr lang="nb-NO" sz="1800">
                <a:effectLst/>
                <a:latin typeface="Calibri" panose="020F0502020204030204" pitchFamily="34" charset="0"/>
                <a:ea typeface="Calibri" panose="020F0502020204030204" pitchFamily="34" charset="0"/>
                <a:cs typeface="Times New Roman" panose="02020603050405020304" pitchFamily="18" charset="0"/>
              </a:rPr>
              <a:t> </a:t>
            </a:r>
          </a:p>
          <a:p>
            <a:pPr marL="0" lvl="0" indent="0">
              <a:lnSpc>
                <a:spcPct val="107000"/>
              </a:lnSpc>
              <a:spcAft>
                <a:spcPts val="800"/>
              </a:spcAft>
              <a:buFont typeface="Calibri" panose="020F0502020204030204" pitchFamily="34" charset="0"/>
              <a:buNone/>
            </a:pPr>
            <a:endParaRPr lang="nb-NO" sz="1800">
              <a:solidFill>
                <a:srgbClr val="231F20"/>
              </a:solidFill>
              <a:effectLst/>
              <a:latin typeface="Calibri" panose="020F0502020204030204" pitchFamily="34" charset="0"/>
              <a:ea typeface="Arial" panose="020B0604020202020204" pitchFamily="34" charset="0"/>
              <a:cs typeface="Times New Roman" panose="02020603050405020304" pitchFamily="18" charset="0"/>
            </a:endParaRPr>
          </a:p>
          <a:p>
            <a:pPr marL="171450" lvl="0" indent="-171450">
              <a:lnSpc>
                <a:spcPct val="107000"/>
              </a:lnSpc>
              <a:spcAft>
                <a:spcPts val="800"/>
              </a:spcAft>
              <a:buFont typeface="Arial" panose="020B0604020202020204" pitchFamily="34" charset="0"/>
              <a:buChar char="•"/>
            </a:pPr>
            <a:r>
              <a:rPr lang="nb-NO" sz="1100">
                <a:solidFill>
                  <a:srgbClr val="231F20"/>
                </a:solidFill>
                <a:effectLst/>
                <a:latin typeface="Calibri" panose="020F0502020204030204" pitchFamily="34" charset="0"/>
                <a:ea typeface="Arial" panose="020B0604020202020204" pitchFamily="34" charset="0"/>
              </a:rPr>
              <a:t>Kjennes</a:t>
            </a:r>
            <a:r>
              <a:rPr lang="nb-NO" sz="1100" spc="-60">
                <a:solidFill>
                  <a:srgbClr val="231F20"/>
                </a:solidFill>
                <a:effectLst/>
                <a:latin typeface="Calibri" panose="020F0502020204030204" pitchFamily="34" charset="0"/>
                <a:ea typeface="Arial" panose="020B0604020202020204" pitchFamily="34" charset="0"/>
              </a:rPr>
              <a:t> </a:t>
            </a:r>
            <a:r>
              <a:rPr lang="nb-NO" sz="1100">
                <a:solidFill>
                  <a:srgbClr val="231F20"/>
                </a:solidFill>
                <a:effectLst/>
                <a:latin typeface="Calibri" panose="020F0502020204030204" pitchFamily="34" charset="0"/>
                <a:ea typeface="Arial" panose="020B0604020202020204" pitchFamily="34" charset="0"/>
              </a:rPr>
              <a:t>puls</a:t>
            </a:r>
            <a:r>
              <a:rPr lang="nb-NO" sz="1100" spc="-60">
                <a:solidFill>
                  <a:srgbClr val="231F20"/>
                </a:solidFill>
                <a:effectLst/>
                <a:latin typeface="Calibri" panose="020F0502020204030204" pitchFamily="34" charset="0"/>
                <a:ea typeface="Arial" panose="020B0604020202020204" pitchFamily="34" charset="0"/>
              </a:rPr>
              <a:t> </a:t>
            </a:r>
            <a:r>
              <a:rPr lang="nb-NO" sz="1100">
                <a:solidFill>
                  <a:srgbClr val="231F20"/>
                </a:solidFill>
                <a:effectLst/>
                <a:latin typeface="Calibri" panose="020F0502020204030204" pitchFamily="34" charset="0"/>
                <a:ea typeface="Arial" panose="020B0604020202020204" pitchFamily="34" charset="0"/>
              </a:rPr>
              <a:t>i</a:t>
            </a:r>
            <a:r>
              <a:rPr lang="nb-NO" sz="1100" spc="-60">
                <a:solidFill>
                  <a:srgbClr val="231F20"/>
                </a:solidFill>
                <a:effectLst/>
                <a:latin typeface="Calibri" panose="020F0502020204030204" pitchFamily="34" charset="0"/>
                <a:ea typeface="Arial" panose="020B0604020202020204" pitchFamily="34" charset="0"/>
              </a:rPr>
              <a:t> </a:t>
            </a:r>
            <a:r>
              <a:rPr lang="nb-NO" sz="1100" err="1">
                <a:solidFill>
                  <a:srgbClr val="231F20"/>
                </a:solidFill>
                <a:effectLst/>
                <a:latin typeface="Calibri" panose="020F0502020204030204" pitchFamily="34" charset="0"/>
                <a:ea typeface="Arial" panose="020B0604020202020204" pitchFamily="34" charset="0"/>
              </a:rPr>
              <a:t>a.</a:t>
            </a:r>
            <a:r>
              <a:rPr lang="nb-NO" sz="1100" spc="-60">
                <a:solidFill>
                  <a:srgbClr val="231F20"/>
                </a:solidFill>
                <a:effectLst/>
                <a:latin typeface="Calibri" panose="020F0502020204030204" pitchFamily="34" charset="0"/>
                <a:ea typeface="Arial" panose="020B0604020202020204" pitchFamily="34" charset="0"/>
              </a:rPr>
              <a:t> </a:t>
            </a:r>
            <a:r>
              <a:rPr lang="nb-NO" sz="1100" err="1">
                <a:solidFill>
                  <a:srgbClr val="231F20"/>
                </a:solidFill>
                <a:effectLst/>
                <a:latin typeface="Calibri" panose="020F0502020204030204" pitchFamily="34" charset="0"/>
                <a:ea typeface="Arial" panose="020B0604020202020204" pitchFamily="34" charset="0"/>
              </a:rPr>
              <a:t>radialis</a:t>
            </a:r>
            <a:r>
              <a:rPr lang="nb-NO" sz="1100" spc="-60">
                <a:solidFill>
                  <a:srgbClr val="231F20"/>
                </a:solidFill>
                <a:effectLst/>
                <a:latin typeface="Calibri" panose="020F0502020204030204" pitchFamily="34" charset="0"/>
                <a:ea typeface="Arial" panose="020B0604020202020204" pitchFamily="34" charset="0"/>
              </a:rPr>
              <a:t> </a:t>
            </a:r>
            <a:r>
              <a:rPr lang="nb-NO" sz="1100">
                <a:solidFill>
                  <a:srgbClr val="231F20"/>
                </a:solidFill>
                <a:effectLst/>
                <a:latin typeface="Calibri" panose="020F0502020204030204" pitchFamily="34" charset="0"/>
                <a:ea typeface="Arial" panose="020B0604020202020204" pitchFamily="34" charset="0"/>
              </a:rPr>
              <a:t>(på</a:t>
            </a:r>
            <a:r>
              <a:rPr lang="nb-NO" sz="1100" spc="-60">
                <a:solidFill>
                  <a:srgbClr val="231F20"/>
                </a:solidFill>
                <a:effectLst/>
                <a:latin typeface="Calibri" panose="020F0502020204030204" pitchFamily="34" charset="0"/>
                <a:ea typeface="Arial" panose="020B0604020202020204" pitchFamily="34" charset="0"/>
              </a:rPr>
              <a:t> </a:t>
            </a:r>
            <a:r>
              <a:rPr lang="nb-NO" sz="1100">
                <a:solidFill>
                  <a:srgbClr val="231F20"/>
                </a:solidFill>
                <a:effectLst/>
                <a:latin typeface="Calibri" panose="020F0502020204030204" pitchFamily="34" charset="0"/>
                <a:ea typeface="Arial" panose="020B0604020202020204" pitchFamily="34" charset="0"/>
              </a:rPr>
              <a:t>håndleddet) er</a:t>
            </a:r>
            <a:r>
              <a:rPr lang="nb-NO" sz="1100" spc="-70">
                <a:solidFill>
                  <a:srgbClr val="231F20"/>
                </a:solidFill>
                <a:effectLst/>
                <a:latin typeface="Calibri" panose="020F0502020204030204" pitchFamily="34" charset="0"/>
                <a:ea typeface="Arial" panose="020B0604020202020204" pitchFamily="34" charset="0"/>
              </a:rPr>
              <a:t> </a:t>
            </a:r>
            <a:r>
              <a:rPr lang="nb-NO" sz="1100">
                <a:solidFill>
                  <a:srgbClr val="231F20"/>
                </a:solidFill>
                <a:effectLst/>
                <a:latin typeface="Calibri" panose="020F0502020204030204" pitchFamily="34" charset="0"/>
                <a:ea typeface="Arial" panose="020B0604020202020204" pitchFamily="34" charset="0"/>
              </a:rPr>
              <a:t>det</a:t>
            </a:r>
            <a:r>
              <a:rPr lang="nb-NO" sz="1100" spc="-70">
                <a:solidFill>
                  <a:srgbClr val="231F20"/>
                </a:solidFill>
                <a:effectLst/>
                <a:latin typeface="Calibri" panose="020F0502020204030204" pitchFamily="34" charset="0"/>
                <a:ea typeface="Arial" panose="020B0604020202020204" pitchFamily="34" charset="0"/>
              </a:rPr>
              <a:t> </a:t>
            </a:r>
            <a:r>
              <a:rPr lang="nb-NO" sz="1100">
                <a:solidFill>
                  <a:srgbClr val="231F20"/>
                </a:solidFill>
                <a:effectLst/>
                <a:latin typeface="Calibri" panose="020F0502020204030204" pitchFamily="34" charset="0"/>
                <a:ea typeface="Arial" panose="020B0604020202020204" pitchFamily="34" charset="0"/>
              </a:rPr>
              <a:t>en</a:t>
            </a:r>
            <a:r>
              <a:rPr lang="nb-NO" sz="1100" spc="-70">
                <a:solidFill>
                  <a:srgbClr val="231F20"/>
                </a:solidFill>
                <a:effectLst/>
                <a:latin typeface="Calibri" panose="020F0502020204030204" pitchFamily="34" charset="0"/>
                <a:ea typeface="Arial" panose="020B0604020202020204" pitchFamily="34" charset="0"/>
              </a:rPr>
              <a:t> </a:t>
            </a:r>
            <a:r>
              <a:rPr lang="nb-NO" sz="1100">
                <a:solidFill>
                  <a:srgbClr val="231F20"/>
                </a:solidFill>
                <a:effectLst/>
                <a:latin typeface="Calibri" panose="020F0502020204030204" pitchFamily="34" charset="0"/>
                <a:ea typeface="Arial" panose="020B0604020202020204" pitchFamily="34" charset="0"/>
              </a:rPr>
              <a:t>«tommelfingerregel»</a:t>
            </a:r>
            <a:r>
              <a:rPr lang="nb-NO" sz="1100" spc="-70">
                <a:solidFill>
                  <a:srgbClr val="231F20"/>
                </a:solidFill>
                <a:effectLst/>
                <a:latin typeface="Calibri" panose="020F0502020204030204" pitchFamily="34" charset="0"/>
                <a:ea typeface="Arial" panose="020B0604020202020204" pitchFamily="34" charset="0"/>
              </a:rPr>
              <a:t> </a:t>
            </a:r>
            <a:r>
              <a:rPr lang="nb-NO" sz="1100">
                <a:solidFill>
                  <a:srgbClr val="231F20"/>
                </a:solidFill>
                <a:effectLst/>
                <a:latin typeface="Calibri" panose="020F0502020204030204" pitchFamily="34" charset="0"/>
                <a:ea typeface="Arial" panose="020B0604020202020204" pitchFamily="34" charset="0"/>
              </a:rPr>
              <a:t>som</a:t>
            </a:r>
            <a:r>
              <a:rPr lang="nb-NO" sz="1100" spc="-70">
                <a:solidFill>
                  <a:srgbClr val="231F20"/>
                </a:solidFill>
                <a:effectLst/>
                <a:latin typeface="Calibri" panose="020F0502020204030204" pitchFamily="34" charset="0"/>
                <a:ea typeface="Arial" panose="020B0604020202020204" pitchFamily="34" charset="0"/>
              </a:rPr>
              <a:t> </a:t>
            </a:r>
            <a:r>
              <a:rPr lang="nb-NO" sz="1100">
                <a:solidFill>
                  <a:srgbClr val="231F20"/>
                </a:solidFill>
                <a:effectLst/>
                <a:latin typeface="Calibri" panose="020F0502020204030204" pitchFamily="34" charset="0"/>
                <a:ea typeface="Arial" panose="020B0604020202020204" pitchFamily="34" charset="0"/>
              </a:rPr>
              <a:t>sier</a:t>
            </a:r>
            <a:r>
              <a:rPr lang="nb-NO" sz="1100" spc="-70">
                <a:solidFill>
                  <a:srgbClr val="231F20"/>
                </a:solidFill>
                <a:effectLst/>
                <a:latin typeface="Calibri" panose="020F0502020204030204" pitchFamily="34" charset="0"/>
                <a:ea typeface="Arial" panose="020B0604020202020204" pitchFamily="34" charset="0"/>
              </a:rPr>
              <a:t> </a:t>
            </a:r>
            <a:r>
              <a:rPr lang="nb-NO" sz="1100">
                <a:solidFill>
                  <a:srgbClr val="231F20"/>
                </a:solidFill>
                <a:effectLst/>
                <a:latin typeface="Calibri" panose="020F0502020204030204" pitchFamily="34" charset="0"/>
                <a:ea typeface="Arial" panose="020B0604020202020204" pitchFamily="34" charset="0"/>
              </a:rPr>
              <a:t>at</a:t>
            </a:r>
            <a:r>
              <a:rPr lang="nb-NO" sz="1100">
                <a:effectLst/>
                <a:latin typeface="Calibri" panose="020F0502020204030204" pitchFamily="34" charset="0"/>
                <a:ea typeface="Arial" panose="020B0604020202020204" pitchFamily="34" charset="0"/>
              </a:rPr>
              <a:t> </a:t>
            </a:r>
            <a:r>
              <a:rPr lang="nb-NO" sz="1100">
                <a:solidFill>
                  <a:srgbClr val="231F20"/>
                </a:solidFill>
                <a:effectLst/>
                <a:latin typeface="Calibri" panose="020F0502020204030204" pitchFamily="34" charset="0"/>
                <a:ea typeface="Arial" panose="020B0604020202020204" pitchFamily="34" charset="0"/>
              </a:rPr>
              <a:t>systolisk</a:t>
            </a:r>
            <a:r>
              <a:rPr lang="nb-NO" sz="1100" spc="-45">
                <a:solidFill>
                  <a:srgbClr val="231F20"/>
                </a:solidFill>
                <a:effectLst/>
                <a:latin typeface="Calibri" panose="020F0502020204030204" pitchFamily="34" charset="0"/>
                <a:ea typeface="Arial" panose="020B0604020202020204" pitchFamily="34" charset="0"/>
              </a:rPr>
              <a:t> </a:t>
            </a:r>
            <a:r>
              <a:rPr lang="nb-NO" sz="1100">
                <a:solidFill>
                  <a:srgbClr val="231F20"/>
                </a:solidFill>
                <a:effectLst/>
                <a:latin typeface="Calibri" panose="020F0502020204030204" pitchFamily="34" charset="0"/>
                <a:ea typeface="Arial" panose="020B0604020202020204" pitchFamily="34" charset="0"/>
              </a:rPr>
              <a:t>trykk</a:t>
            </a:r>
            <a:r>
              <a:rPr lang="nb-NO" sz="1100" spc="-40">
                <a:solidFill>
                  <a:srgbClr val="231F20"/>
                </a:solidFill>
                <a:effectLst/>
                <a:latin typeface="Calibri" panose="020F0502020204030204" pitchFamily="34" charset="0"/>
                <a:ea typeface="Arial" panose="020B0604020202020204" pitchFamily="34" charset="0"/>
              </a:rPr>
              <a:t> </a:t>
            </a:r>
            <a:r>
              <a:rPr lang="nb-NO" sz="1100">
                <a:solidFill>
                  <a:srgbClr val="231F20"/>
                </a:solidFill>
                <a:effectLst/>
                <a:latin typeface="Calibri" panose="020F0502020204030204" pitchFamily="34" charset="0"/>
                <a:ea typeface="Arial" panose="020B0604020202020204" pitchFamily="34" charset="0"/>
              </a:rPr>
              <a:t>kan</a:t>
            </a:r>
            <a:r>
              <a:rPr lang="nb-NO" sz="1100" spc="-45">
                <a:solidFill>
                  <a:srgbClr val="231F20"/>
                </a:solidFill>
                <a:effectLst/>
                <a:latin typeface="Calibri" panose="020F0502020204030204" pitchFamily="34" charset="0"/>
                <a:ea typeface="Arial" panose="020B0604020202020204" pitchFamily="34" charset="0"/>
              </a:rPr>
              <a:t> </a:t>
            </a:r>
            <a:r>
              <a:rPr lang="nb-NO" sz="1100">
                <a:solidFill>
                  <a:srgbClr val="231F20"/>
                </a:solidFill>
                <a:effectLst/>
                <a:latin typeface="Calibri" panose="020F0502020204030204" pitchFamily="34" charset="0"/>
                <a:ea typeface="Arial" panose="020B0604020202020204" pitchFamily="34" charset="0"/>
              </a:rPr>
              <a:t>regnes</a:t>
            </a:r>
            <a:r>
              <a:rPr lang="nb-NO" sz="1100" spc="-40">
                <a:solidFill>
                  <a:srgbClr val="231F20"/>
                </a:solidFill>
                <a:effectLst/>
                <a:latin typeface="Calibri" panose="020F0502020204030204" pitchFamily="34" charset="0"/>
                <a:ea typeface="Arial" panose="020B0604020202020204" pitchFamily="34" charset="0"/>
              </a:rPr>
              <a:t> </a:t>
            </a:r>
            <a:r>
              <a:rPr lang="nb-NO" sz="1100">
                <a:solidFill>
                  <a:srgbClr val="231F20"/>
                </a:solidFill>
                <a:effectLst/>
                <a:latin typeface="Calibri" panose="020F0502020204030204" pitchFamily="34" charset="0"/>
                <a:ea typeface="Arial" panose="020B0604020202020204" pitchFamily="34" charset="0"/>
              </a:rPr>
              <a:t>som</a:t>
            </a:r>
            <a:r>
              <a:rPr lang="nb-NO" sz="1100" spc="-45">
                <a:solidFill>
                  <a:srgbClr val="231F20"/>
                </a:solidFill>
                <a:effectLst/>
                <a:latin typeface="Calibri" panose="020F0502020204030204" pitchFamily="34" charset="0"/>
                <a:ea typeface="Arial" panose="020B0604020202020204" pitchFamily="34" charset="0"/>
              </a:rPr>
              <a:t> </a:t>
            </a:r>
            <a:r>
              <a:rPr lang="nb-NO" sz="1100">
                <a:solidFill>
                  <a:srgbClr val="231F20"/>
                </a:solidFill>
                <a:effectLst/>
                <a:latin typeface="Calibri" panose="020F0502020204030204" pitchFamily="34" charset="0"/>
                <a:ea typeface="Arial" panose="020B0604020202020204" pitchFamily="34" charset="0"/>
              </a:rPr>
              <a:t>≥ 80</a:t>
            </a:r>
            <a:r>
              <a:rPr lang="nb-NO" sz="1100" spc="-45">
                <a:solidFill>
                  <a:srgbClr val="231F20"/>
                </a:solidFill>
                <a:effectLst/>
                <a:latin typeface="Calibri" panose="020F0502020204030204" pitchFamily="34" charset="0"/>
                <a:ea typeface="Arial" panose="020B0604020202020204" pitchFamily="34" charset="0"/>
              </a:rPr>
              <a:t> </a:t>
            </a:r>
            <a:r>
              <a:rPr lang="nb-NO" sz="1100" spc="-10" err="1">
                <a:solidFill>
                  <a:srgbClr val="231F20"/>
                </a:solidFill>
                <a:effectLst/>
                <a:latin typeface="Calibri" panose="020F0502020204030204" pitchFamily="34" charset="0"/>
                <a:ea typeface="Arial" panose="020B0604020202020204" pitchFamily="34" charset="0"/>
              </a:rPr>
              <a:t>mmHg</a:t>
            </a:r>
            <a:r>
              <a:rPr lang="nb-NO" sz="1100" spc="-10">
                <a:solidFill>
                  <a:srgbClr val="231F20"/>
                </a:solidFill>
                <a:effectLst/>
                <a:latin typeface="Calibri" panose="020F0502020204030204" pitchFamily="34" charset="0"/>
                <a:ea typeface="Arial" panose="020B0604020202020204" pitchFamily="34" charset="0"/>
              </a:rPr>
              <a:t>.</a:t>
            </a:r>
            <a:r>
              <a:rPr lang="nb-NO" sz="1100">
                <a:effectLst/>
                <a:latin typeface="Calibri" panose="020F0502020204030204" pitchFamily="34" charset="0"/>
                <a:ea typeface="Arial" panose="020B0604020202020204" pitchFamily="34" charset="0"/>
              </a:rPr>
              <a:t> </a:t>
            </a:r>
            <a:endParaRPr lang="nb-NO" sz="1000">
              <a:effectLst/>
              <a:latin typeface="Arial" panose="020B0604020202020204" pitchFamily="34" charset="0"/>
              <a:ea typeface="Arial" panose="020B0604020202020204" pitchFamily="34" charset="0"/>
            </a:endParaRPr>
          </a:p>
          <a:p>
            <a:pPr marL="171450" indent="-171450">
              <a:buFont typeface="Arial" panose="020B0604020202020204" pitchFamily="34" charset="0"/>
              <a:buChar char="•"/>
            </a:pPr>
            <a:r>
              <a:rPr lang="nb-NO" sz="1100" spc="-10">
                <a:solidFill>
                  <a:srgbClr val="231F20"/>
                </a:solidFill>
                <a:effectLst/>
                <a:latin typeface="Calibri" panose="020F0502020204030204" pitchFamily="34" charset="0"/>
                <a:ea typeface="Calibri" panose="020F0502020204030204" pitchFamily="34" charset="0"/>
              </a:rPr>
              <a:t>Opphører</a:t>
            </a:r>
            <a:r>
              <a:rPr lang="nb-NO" sz="1100" spc="-60">
                <a:solidFill>
                  <a:srgbClr val="231F20"/>
                </a:solidFill>
                <a:effectLst/>
                <a:latin typeface="Calibri" panose="020F0502020204030204" pitchFamily="34" charset="0"/>
                <a:ea typeface="Calibri" panose="020F0502020204030204" pitchFamily="34" charset="0"/>
              </a:rPr>
              <a:t> </a:t>
            </a:r>
            <a:r>
              <a:rPr lang="nb-NO" sz="1100" spc="-10">
                <a:solidFill>
                  <a:srgbClr val="231F20"/>
                </a:solidFill>
                <a:effectLst/>
                <a:latin typeface="Calibri" panose="020F0502020204030204" pitchFamily="34" charset="0"/>
                <a:ea typeface="Calibri" panose="020F0502020204030204" pitchFamily="34" charset="0"/>
              </a:rPr>
              <a:t>puls</a:t>
            </a:r>
            <a:r>
              <a:rPr lang="nb-NO" sz="1100" spc="-60">
                <a:solidFill>
                  <a:srgbClr val="231F20"/>
                </a:solidFill>
                <a:effectLst/>
                <a:latin typeface="Calibri" panose="020F0502020204030204" pitchFamily="34" charset="0"/>
                <a:ea typeface="Calibri" panose="020F0502020204030204" pitchFamily="34" charset="0"/>
              </a:rPr>
              <a:t> </a:t>
            </a:r>
            <a:r>
              <a:rPr lang="nb-NO" sz="1100" spc="-10">
                <a:solidFill>
                  <a:srgbClr val="231F20"/>
                </a:solidFill>
                <a:effectLst/>
                <a:latin typeface="Calibri" panose="020F0502020204030204" pitchFamily="34" charset="0"/>
                <a:ea typeface="Calibri" panose="020F0502020204030204" pitchFamily="34" charset="0"/>
              </a:rPr>
              <a:t>i</a:t>
            </a:r>
            <a:r>
              <a:rPr lang="nb-NO" sz="1100" spc="-60">
                <a:solidFill>
                  <a:srgbClr val="231F20"/>
                </a:solidFill>
                <a:effectLst/>
                <a:latin typeface="Calibri" panose="020F0502020204030204" pitchFamily="34" charset="0"/>
                <a:ea typeface="Calibri" panose="020F0502020204030204" pitchFamily="34" charset="0"/>
              </a:rPr>
              <a:t> </a:t>
            </a:r>
            <a:r>
              <a:rPr lang="nb-NO" sz="1100" spc="-10" err="1">
                <a:solidFill>
                  <a:srgbClr val="231F20"/>
                </a:solidFill>
                <a:effectLst/>
                <a:latin typeface="Calibri" panose="020F0502020204030204" pitchFamily="34" charset="0"/>
                <a:ea typeface="Calibri" panose="020F0502020204030204" pitchFamily="34" charset="0"/>
              </a:rPr>
              <a:t>a.</a:t>
            </a:r>
            <a:r>
              <a:rPr lang="nb-NO" sz="1100" spc="-60">
                <a:solidFill>
                  <a:srgbClr val="231F20"/>
                </a:solidFill>
                <a:effectLst/>
                <a:latin typeface="Calibri" panose="020F0502020204030204" pitchFamily="34" charset="0"/>
                <a:ea typeface="Calibri" panose="020F0502020204030204" pitchFamily="34" charset="0"/>
              </a:rPr>
              <a:t> </a:t>
            </a:r>
            <a:r>
              <a:rPr lang="nb-NO" sz="1100" spc="-10" err="1">
                <a:solidFill>
                  <a:srgbClr val="231F20"/>
                </a:solidFill>
                <a:effectLst/>
                <a:latin typeface="Calibri" panose="020F0502020204030204" pitchFamily="34" charset="0"/>
                <a:ea typeface="Calibri" panose="020F0502020204030204" pitchFamily="34" charset="0"/>
              </a:rPr>
              <a:t>radialis</a:t>
            </a:r>
            <a:r>
              <a:rPr lang="nb-NO" sz="1100" spc="-10">
                <a:solidFill>
                  <a:srgbClr val="231F20"/>
                </a:solidFill>
                <a:effectLst/>
                <a:latin typeface="Calibri" panose="020F0502020204030204" pitchFamily="34" charset="0"/>
                <a:ea typeface="Calibri" panose="020F0502020204030204" pitchFamily="34" charset="0"/>
              </a:rPr>
              <a:t>,</a:t>
            </a:r>
            <a:r>
              <a:rPr lang="nb-NO" sz="1100" spc="-60">
                <a:solidFill>
                  <a:srgbClr val="231F20"/>
                </a:solidFill>
                <a:effectLst/>
                <a:latin typeface="Calibri" panose="020F0502020204030204" pitchFamily="34" charset="0"/>
                <a:ea typeface="Calibri" panose="020F0502020204030204" pitchFamily="34" charset="0"/>
              </a:rPr>
              <a:t> </a:t>
            </a:r>
            <a:r>
              <a:rPr lang="nb-NO" sz="1100" spc="-10">
                <a:solidFill>
                  <a:srgbClr val="231F20"/>
                </a:solidFill>
                <a:effectLst/>
                <a:latin typeface="Calibri" panose="020F0502020204030204" pitchFamily="34" charset="0"/>
                <a:ea typeface="Calibri" panose="020F0502020204030204" pitchFamily="34" charset="0"/>
              </a:rPr>
              <a:t>men</a:t>
            </a:r>
            <a:r>
              <a:rPr lang="nb-NO" sz="1100" spc="-60">
                <a:solidFill>
                  <a:srgbClr val="231F20"/>
                </a:solidFill>
                <a:effectLst/>
                <a:latin typeface="Calibri" panose="020F0502020204030204" pitchFamily="34" charset="0"/>
                <a:ea typeface="Calibri" panose="020F0502020204030204" pitchFamily="34" charset="0"/>
              </a:rPr>
              <a:t> </a:t>
            </a:r>
            <a:r>
              <a:rPr lang="nb-NO" sz="1100" spc="-10">
                <a:solidFill>
                  <a:srgbClr val="231F20"/>
                </a:solidFill>
                <a:effectLst/>
                <a:latin typeface="Calibri" panose="020F0502020204030204" pitchFamily="34" charset="0"/>
                <a:ea typeface="Calibri" panose="020F0502020204030204" pitchFamily="34" charset="0"/>
              </a:rPr>
              <a:t>kan</a:t>
            </a:r>
            <a:r>
              <a:rPr lang="nb-NO" sz="1100" spc="-60">
                <a:solidFill>
                  <a:srgbClr val="231F20"/>
                </a:solidFill>
                <a:effectLst/>
                <a:latin typeface="Calibri" panose="020F0502020204030204" pitchFamily="34" charset="0"/>
                <a:ea typeface="Calibri" panose="020F0502020204030204" pitchFamily="34" charset="0"/>
              </a:rPr>
              <a:t> </a:t>
            </a:r>
            <a:r>
              <a:rPr lang="nb-NO" sz="1100" spc="-10">
                <a:solidFill>
                  <a:srgbClr val="231F20"/>
                </a:solidFill>
                <a:effectLst/>
                <a:latin typeface="Calibri" panose="020F0502020204030204" pitchFamily="34" charset="0"/>
                <a:ea typeface="Calibri" panose="020F0502020204030204" pitchFamily="34" charset="0"/>
              </a:rPr>
              <a:t>kjennes </a:t>
            </a:r>
            <a:r>
              <a:rPr lang="nb-NO" sz="1100">
                <a:solidFill>
                  <a:srgbClr val="231F20"/>
                </a:solidFill>
                <a:effectLst/>
                <a:latin typeface="Calibri" panose="020F0502020204030204" pitchFamily="34" charset="0"/>
                <a:ea typeface="Calibri" panose="020F0502020204030204" pitchFamily="34" charset="0"/>
              </a:rPr>
              <a:t>i </a:t>
            </a:r>
            <a:r>
              <a:rPr lang="nb-NO" sz="1100" err="1">
                <a:solidFill>
                  <a:srgbClr val="231F20"/>
                </a:solidFill>
                <a:effectLst/>
                <a:latin typeface="Calibri" panose="020F0502020204030204" pitchFamily="34" charset="0"/>
                <a:ea typeface="Calibri" panose="020F0502020204030204" pitchFamily="34" charset="0"/>
              </a:rPr>
              <a:t>a.</a:t>
            </a:r>
            <a:r>
              <a:rPr lang="nb-NO" sz="1100">
                <a:solidFill>
                  <a:srgbClr val="231F20"/>
                </a:solidFill>
                <a:effectLst/>
                <a:latin typeface="Calibri" panose="020F0502020204030204" pitchFamily="34" charset="0"/>
                <a:ea typeface="Calibri" panose="020F0502020204030204" pitchFamily="34" charset="0"/>
              </a:rPr>
              <a:t> </a:t>
            </a:r>
            <a:r>
              <a:rPr lang="nb-NO" sz="1100" err="1">
                <a:solidFill>
                  <a:srgbClr val="231F20"/>
                </a:solidFill>
                <a:effectLst/>
                <a:latin typeface="Calibri" panose="020F0502020204030204" pitchFamily="34" charset="0"/>
                <a:ea typeface="Calibri" panose="020F0502020204030204" pitchFamily="34" charset="0"/>
              </a:rPr>
              <a:t>carotis</a:t>
            </a:r>
            <a:r>
              <a:rPr lang="nb-NO" sz="1100">
                <a:solidFill>
                  <a:srgbClr val="231F20"/>
                </a:solidFill>
                <a:effectLst/>
                <a:latin typeface="Calibri" panose="020F0502020204030204" pitchFamily="34" charset="0"/>
                <a:ea typeface="Calibri" panose="020F0502020204030204" pitchFamily="34" charset="0"/>
              </a:rPr>
              <a:t> (på halsen) kan det indikere et tentativt</a:t>
            </a:r>
            <a:r>
              <a:rPr lang="nb-NO" sz="1100" spc="150">
                <a:solidFill>
                  <a:srgbClr val="231F20"/>
                </a:solidFill>
                <a:effectLst/>
                <a:latin typeface="Calibri" panose="020F0502020204030204" pitchFamily="34" charset="0"/>
                <a:ea typeface="Calibri" panose="020F0502020204030204" pitchFamily="34" charset="0"/>
              </a:rPr>
              <a:t> </a:t>
            </a:r>
            <a:r>
              <a:rPr lang="nb-NO" sz="1100">
                <a:solidFill>
                  <a:srgbClr val="231F20"/>
                </a:solidFill>
                <a:effectLst/>
                <a:latin typeface="Calibri" panose="020F0502020204030204" pitchFamily="34" charset="0"/>
                <a:ea typeface="Calibri" panose="020F0502020204030204" pitchFamily="34" charset="0"/>
              </a:rPr>
              <a:t>systolisk</a:t>
            </a:r>
            <a:r>
              <a:rPr lang="nb-NO" sz="1100" spc="150">
                <a:solidFill>
                  <a:srgbClr val="231F20"/>
                </a:solidFill>
                <a:effectLst/>
                <a:latin typeface="Calibri" panose="020F0502020204030204" pitchFamily="34" charset="0"/>
                <a:ea typeface="Calibri" panose="020F0502020204030204" pitchFamily="34" charset="0"/>
              </a:rPr>
              <a:t> </a:t>
            </a:r>
            <a:r>
              <a:rPr lang="nb-NO" sz="1100">
                <a:solidFill>
                  <a:srgbClr val="231F20"/>
                </a:solidFill>
                <a:effectLst/>
                <a:latin typeface="Calibri" panose="020F0502020204030204" pitchFamily="34" charset="0"/>
                <a:ea typeface="Calibri" panose="020F0502020204030204" pitchFamily="34" charset="0"/>
              </a:rPr>
              <a:t>BT</a:t>
            </a:r>
            <a:r>
              <a:rPr lang="nb-NO" sz="1100" spc="150">
                <a:solidFill>
                  <a:srgbClr val="231F20"/>
                </a:solidFill>
                <a:effectLst/>
                <a:latin typeface="Calibri" panose="020F0502020204030204" pitchFamily="34" charset="0"/>
                <a:ea typeface="Calibri" panose="020F0502020204030204" pitchFamily="34" charset="0"/>
              </a:rPr>
              <a:t> </a:t>
            </a:r>
            <a:r>
              <a:rPr lang="nb-NO" sz="1100">
                <a:solidFill>
                  <a:srgbClr val="231F20"/>
                </a:solidFill>
                <a:effectLst/>
                <a:latin typeface="Calibri" panose="020F0502020204030204" pitchFamily="34" charset="0"/>
                <a:ea typeface="Calibri" panose="020F0502020204030204" pitchFamily="34" charset="0"/>
              </a:rPr>
              <a:t>≥ 60</a:t>
            </a:r>
            <a:r>
              <a:rPr lang="nb-NO" sz="1100" spc="150">
                <a:solidFill>
                  <a:srgbClr val="231F20"/>
                </a:solidFill>
                <a:effectLst/>
                <a:latin typeface="Calibri" panose="020F0502020204030204" pitchFamily="34" charset="0"/>
                <a:ea typeface="Calibri" panose="020F0502020204030204" pitchFamily="34" charset="0"/>
              </a:rPr>
              <a:t> </a:t>
            </a:r>
            <a:r>
              <a:rPr lang="nb-NO" sz="1100" err="1">
                <a:solidFill>
                  <a:srgbClr val="231F20"/>
                </a:solidFill>
                <a:effectLst/>
                <a:latin typeface="Calibri" panose="020F0502020204030204" pitchFamily="34" charset="0"/>
                <a:ea typeface="Calibri" panose="020F0502020204030204" pitchFamily="34" charset="0"/>
              </a:rPr>
              <a:t>mmHg</a:t>
            </a:r>
            <a:r>
              <a:rPr lang="nb-NO" sz="1100">
                <a:solidFill>
                  <a:srgbClr val="231F20"/>
                </a:solidFill>
                <a:effectLst/>
                <a:latin typeface="Calibri" panose="020F0502020204030204" pitchFamily="34" charset="0"/>
                <a:ea typeface="Calibri" panose="020F0502020204030204" pitchFamily="34" charset="0"/>
              </a:rPr>
              <a:t>.</a:t>
            </a:r>
            <a:r>
              <a:rPr lang="nb-NO" sz="1100" spc="150">
                <a:solidFill>
                  <a:srgbClr val="231F20"/>
                </a:solidFill>
                <a:effectLst/>
                <a:latin typeface="Calibri" panose="020F0502020204030204" pitchFamily="34" charset="0"/>
                <a:ea typeface="Calibri" panose="020F0502020204030204" pitchFamily="34" charset="0"/>
              </a:rPr>
              <a:t> </a:t>
            </a:r>
            <a:endParaRPr lang="nb-NO">
              <a:cs typeface="Calibri"/>
            </a:endParaRPr>
          </a:p>
        </p:txBody>
      </p:sp>
      <p:sp>
        <p:nvSpPr>
          <p:cNvPr id="4" name="Plassholder for lysbildenummer 3"/>
          <p:cNvSpPr>
            <a:spLocks noGrp="1"/>
          </p:cNvSpPr>
          <p:nvPr>
            <p:ph type="sldNum" sz="quarter" idx="5"/>
          </p:nvPr>
        </p:nvSpPr>
        <p:spPr/>
        <p:txBody>
          <a:bodyPr/>
          <a:lstStyle/>
          <a:p>
            <a:fld id="{6652DB7C-4B8E-46DF-A618-A5E30AAFF4C8}" type="slidenum">
              <a:rPr lang="nb-NO" smtClean="0"/>
              <a:pPr/>
              <a:t>18</a:t>
            </a:fld>
            <a:endParaRPr lang="nb-NO"/>
          </a:p>
        </p:txBody>
      </p:sp>
    </p:spTree>
    <p:extLst>
      <p:ext uri="{BB962C8B-B14F-4D97-AF65-F5344CB8AC3E}">
        <p14:creationId xmlns:p14="http://schemas.microsoft.com/office/powerpoint/2010/main" val="30844721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fontScale="40000" lnSpcReduction="20000"/>
          </a:bodyPr>
          <a:lstStyle/>
          <a:p>
            <a:endParaRPr lang="nb-NO" sz="1200" baseline="0">
              <a:effectLst/>
              <a:latin typeface="+mn-lt"/>
              <a:ea typeface="+mn-ea"/>
              <a:cs typeface="+mn-cs"/>
            </a:endParaRPr>
          </a:p>
          <a:p>
            <a:r>
              <a:rPr lang="nb-NO" sz="1800">
                <a:effectLst/>
                <a:latin typeface="Calibri" panose="020F0502020204030204" pitchFamily="34" charset="0"/>
                <a:ea typeface="Calibri" panose="020F0502020204030204" pitchFamily="34" charset="0"/>
                <a:cs typeface="Times New Roman" panose="02020603050405020304" pitchFamily="18" charset="0"/>
              </a:rPr>
              <a:t>Dersom systolisk blodtrykk er lavere enn pulsen, er kroppens kompensasjonsmekanisme for lavt blodtrykk blitt iverksatt. Dette er alvorlig, og tiltak for å korrigere blodtrykket må iverksettes umiddelbart</a:t>
            </a:r>
          </a:p>
          <a:p>
            <a:endParaRPr lang="nb-NO" sz="1800">
              <a:solidFill>
                <a:srgbClr val="231F20"/>
              </a:solidFill>
              <a:effectLst/>
              <a:latin typeface="Calibri" panose="020F0502020204030204" pitchFamily="34" charset="0"/>
              <a:ea typeface="Calibri" panose="020F0502020204030204" pitchFamily="34" charset="0"/>
            </a:endParaRPr>
          </a:p>
          <a:p>
            <a:r>
              <a:rPr lang="nb-NO" sz="1800">
                <a:solidFill>
                  <a:srgbClr val="231F20"/>
                </a:solidFill>
                <a:effectLst/>
                <a:latin typeface="Calibri" panose="020F0502020204030204" pitchFamily="34" charset="0"/>
                <a:ea typeface="Calibri" panose="020F0502020204030204" pitchFamily="34" charset="0"/>
              </a:rPr>
              <a:t>Elektronisk blodtrykksapparat</a:t>
            </a:r>
            <a:r>
              <a:rPr lang="nb-NO" sz="1800" spc="-75">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og</a:t>
            </a:r>
            <a:r>
              <a:rPr lang="nb-NO" sz="1800" spc="-75">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pulsoksymeter.</a:t>
            </a:r>
            <a:r>
              <a:rPr lang="nb-NO" sz="1800" spc="-70">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Disse</a:t>
            </a:r>
            <a:r>
              <a:rPr lang="nb-NO" sz="1800" spc="-75">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måler imidlertid</a:t>
            </a:r>
            <a:r>
              <a:rPr lang="nb-NO" sz="1800" spc="-55">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ikke</a:t>
            </a:r>
            <a:r>
              <a:rPr lang="nb-NO" sz="1800" spc="-55">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pulsens</a:t>
            </a:r>
            <a:r>
              <a:rPr lang="nb-NO" sz="1800" spc="-55">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regelmessighet</a:t>
            </a:r>
            <a:r>
              <a:rPr lang="nb-NO" sz="1800" spc="-55">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eller </a:t>
            </a:r>
            <a:r>
              <a:rPr lang="nb-NO" sz="1800" spc="-10">
                <a:solidFill>
                  <a:srgbClr val="231F20"/>
                </a:solidFill>
                <a:effectLst/>
                <a:latin typeface="Calibri" panose="020F0502020204030204" pitchFamily="34" charset="0"/>
                <a:ea typeface="Calibri" panose="020F0502020204030204" pitchFamily="34" charset="0"/>
              </a:rPr>
              <a:t>kvalitet.</a:t>
            </a:r>
            <a:r>
              <a:rPr lang="nb-NO" sz="1800" spc="-45">
                <a:solidFill>
                  <a:srgbClr val="231F20"/>
                </a:solidFill>
                <a:effectLst/>
                <a:latin typeface="Calibri" panose="020F0502020204030204" pitchFamily="34" charset="0"/>
                <a:ea typeface="Calibri" panose="020F0502020204030204" pitchFamily="34" charset="0"/>
              </a:rPr>
              <a:t> </a:t>
            </a:r>
            <a:r>
              <a:rPr lang="nb-NO" sz="1800" spc="-10">
                <a:solidFill>
                  <a:srgbClr val="231F20"/>
                </a:solidFill>
                <a:effectLst/>
                <a:latin typeface="Calibri" panose="020F0502020204030204" pitchFamily="34" charset="0"/>
                <a:ea typeface="Calibri" panose="020F0502020204030204" pitchFamily="34" charset="0"/>
              </a:rPr>
              <a:t>En</a:t>
            </a:r>
            <a:r>
              <a:rPr lang="nb-NO" sz="1800" spc="-45">
                <a:solidFill>
                  <a:srgbClr val="231F20"/>
                </a:solidFill>
                <a:effectLst/>
                <a:latin typeface="Calibri" panose="020F0502020204030204" pitchFamily="34" charset="0"/>
                <a:ea typeface="Calibri" panose="020F0502020204030204" pitchFamily="34" charset="0"/>
              </a:rPr>
              <a:t> </a:t>
            </a:r>
            <a:r>
              <a:rPr lang="nb-NO" sz="1800" spc="-10">
                <a:solidFill>
                  <a:srgbClr val="231F20"/>
                </a:solidFill>
                <a:effectLst/>
                <a:latin typeface="Calibri" panose="020F0502020204030204" pitchFamily="34" charset="0"/>
                <a:ea typeface="Calibri" panose="020F0502020204030204" pitchFamily="34" charset="0"/>
              </a:rPr>
              <a:t>kan</a:t>
            </a:r>
            <a:r>
              <a:rPr lang="nb-NO" sz="1800" spc="-45">
                <a:solidFill>
                  <a:srgbClr val="231F20"/>
                </a:solidFill>
                <a:effectLst/>
                <a:latin typeface="Calibri" panose="020F0502020204030204" pitchFamily="34" charset="0"/>
                <a:ea typeface="Calibri" panose="020F0502020204030204" pitchFamily="34" charset="0"/>
              </a:rPr>
              <a:t> </a:t>
            </a:r>
            <a:r>
              <a:rPr lang="nb-NO" sz="1800" spc="-10">
                <a:solidFill>
                  <a:srgbClr val="231F20"/>
                </a:solidFill>
                <a:effectLst/>
                <a:latin typeface="Calibri" panose="020F0502020204030204" pitchFamily="34" charset="0"/>
                <a:ea typeface="Calibri" panose="020F0502020204030204" pitchFamily="34" charset="0"/>
              </a:rPr>
              <a:t>dermed</a:t>
            </a:r>
            <a:r>
              <a:rPr lang="nb-NO" sz="1800" spc="-45">
                <a:solidFill>
                  <a:srgbClr val="231F20"/>
                </a:solidFill>
                <a:effectLst/>
                <a:latin typeface="Calibri" panose="020F0502020204030204" pitchFamily="34" charset="0"/>
                <a:ea typeface="Calibri" panose="020F0502020204030204" pitchFamily="34" charset="0"/>
              </a:rPr>
              <a:t> </a:t>
            </a:r>
            <a:r>
              <a:rPr lang="nb-NO" sz="1800" spc="-10">
                <a:solidFill>
                  <a:srgbClr val="231F20"/>
                </a:solidFill>
                <a:effectLst/>
                <a:latin typeface="Calibri" panose="020F0502020204030204" pitchFamily="34" charset="0"/>
                <a:ea typeface="Calibri" panose="020F0502020204030204" pitchFamily="34" charset="0"/>
              </a:rPr>
              <a:t>gå</a:t>
            </a:r>
            <a:r>
              <a:rPr lang="nb-NO" sz="1800" spc="-45">
                <a:solidFill>
                  <a:srgbClr val="231F20"/>
                </a:solidFill>
                <a:effectLst/>
                <a:latin typeface="Calibri" panose="020F0502020204030204" pitchFamily="34" charset="0"/>
                <a:ea typeface="Calibri" panose="020F0502020204030204" pitchFamily="34" charset="0"/>
              </a:rPr>
              <a:t> </a:t>
            </a:r>
            <a:r>
              <a:rPr lang="nb-NO" sz="1800" spc="-10">
                <a:solidFill>
                  <a:srgbClr val="231F20"/>
                </a:solidFill>
                <a:effectLst/>
                <a:latin typeface="Calibri" panose="020F0502020204030204" pitchFamily="34" charset="0"/>
                <a:ea typeface="Calibri" panose="020F0502020204030204" pitchFamily="34" charset="0"/>
              </a:rPr>
              <a:t>glipp</a:t>
            </a:r>
            <a:r>
              <a:rPr lang="nb-NO" sz="1800" spc="-45">
                <a:solidFill>
                  <a:srgbClr val="231F20"/>
                </a:solidFill>
                <a:effectLst/>
                <a:latin typeface="Calibri" panose="020F0502020204030204" pitchFamily="34" charset="0"/>
                <a:ea typeface="Calibri" panose="020F0502020204030204" pitchFamily="34" charset="0"/>
              </a:rPr>
              <a:t> </a:t>
            </a:r>
            <a:r>
              <a:rPr lang="nb-NO" sz="1800" spc="-10">
                <a:solidFill>
                  <a:srgbClr val="231F20"/>
                </a:solidFill>
                <a:effectLst/>
                <a:latin typeface="Calibri" panose="020F0502020204030204" pitchFamily="34" charset="0"/>
                <a:ea typeface="Calibri" panose="020F0502020204030204" pitchFamily="34" charset="0"/>
              </a:rPr>
              <a:t>av</a:t>
            </a:r>
            <a:r>
              <a:rPr lang="nb-NO" sz="1800" spc="-45">
                <a:solidFill>
                  <a:srgbClr val="231F20"/>
                </a:solidFill>
                <a:effectLst/>
                <a:latin typeface="Calibri" panose="020F0502020204030204" pitchFamily="34" charset="0"/>
                <a:ea typeface="Calibri" panose="020F0502020204030204" pitchFamily="34" charset="0"/>
              </a:rPr>
              <a:t> </a:t>
            </a:r>
            <a:r>
              <a:rPr lang="nb-NO" sz="1800" spc="-10">
                <a:solidFill>
                  <a:srgbClr val="231F20"/>
                </a:solidFill>
                <a:effectLst/>
                <a:latin typeface="Calibri" panose="020F0502020204030204" pitchFamily="34" charset="0"/>
                <a:ea typeface="Calibri" panose="020F0502020204030204" pitchFamily="34" charset="0"/>
              </a:rPr>
              <a:t>essensiell </a:t>
            </a:r>
            <a:r>
              <a:rPr lang="nb-NO" sz="1800">
                <a:solidFill>
                  <a:srgbClr val="231F20"/>
                </a:solidFill>
                <a:effectLst/>
                <a:latin typeface="Calibri" panose="020F0502020204030204" pitchFamily="34" charset="0"/>
                <a:ea typeface="Calibri" panose="020F0502020204030204" pitchFamily="34" charset="0"/>
              </a:rPr>
              <a:t>informasjon som for eksempel nyoppstått eller forverret rytmeforstyrrelser i hjertet. Det er </a:t>
            </a:r>
            <a:r>
              <a:rPr lang="nb-NO" sz="1800" spc="-10">
                <a:solidFill>
                  <a:srgbClr val="231F20"/>
                </a:solidFill>
                <a:effectLst/>
                <a:latin typeface="Calibri" panose="020F0502020204030204" pitchFamily="34" charset="0"/>
                <a:ea typeface="Calibri" panose="020F0502020204030204" pitchFamily="34" charset="0"/>
              </a:rPr>
              <a:t>derfor</a:t>
            </a:r>
            <a:r>
              <a:rPr lang="nb-NO" sz="1800" spc="-70">
                <a:solidFill>
                  <a:srgbClr val="231F20"/>
                </a:solidFill>
                <a:effectLst/>
                <a:latin typeface="Calibri" panose="020F0502020204030204" pitchFamily="34" charset="0"/>
                <a:ea typeface="Calibri" panose="020F0502020204030204" pitchFamily="34" charset="0"/>
              </a:rPr>
              <a:t> </a:t>
            </a:r>
            <a:r>
              <a:rPr lang="nb-NO" sz="1800" spc="-10">
                <a:solidFill>
                  <a:srgbClr val="231F20"/>
                </a:solidFill>
                <a:effectLst/>
                <a:latin typeface="Calibri" panose="020F0502020204030204" pitchFamily="34" charset="0"/>
                <a:ea typeface="Calibri" panose="020F0502020204030204" pitchFamily="34" charset="0"/>
              </a:rPr>
              <a:t>viktig</a:t>
            </a:r>
            <a:r>
              <a:rPr lang="nb-NO" sz="1800" spc="-70">
                <a:solidFill>
                  <a:srgbClr val="231F20"/>
                </a:solidFill>
                <a:effectLst/>
                <a:latin typeface="Calibri" panose="020F0502020204030204" pitchFamily="34" charset="0"/>
                <a:ea typeface="Calibri" panose="020F0502020204030204" pitchFamily="34" charset="0"/>
              </a:rPr>
              <a:t> </a:t>
            </a:r>
            <a:r>
              <a:rPr lang="nb-NO" sz="1800" spc="-10">
                <a:solidFill>
                  <a:srgbClr val="231F20"/>
                </a:solidFill>
                <a:effectLst/>
                <a:latin typeface="Calibri" panose="020F0502020204030204" pitchFamily="34" charset="0"/>
                <a:ea typeface="Calibri" panose="020F0502020204030204" pitchFamily="34" charset="0"/>
              </a:rPr>
              <a:t>å</a:t>
            </a:r>
            <a:r>
              <a:rPr lang="nb-NO" sz="1800" spc="-70">
                <a:solidFill>
                  <a:srgbClr val="231F20"/>
                </a:solidFill>
                <a:effectLst/>
                <a:latin typeface="Calibri" panose="020F0502020204030204" pitchFamily="34" charset="0"/>
                <a:ea typeface="Calibri" panose="020F0502020204030204" pitchFamily="34" charset="0"/>
              </a:rPr>
              <a:t> </a:t>
            </a:r>
            <a:r>
              <a:rPr lang="nb-NO" sz="1800" spc="-10">
                <a:solidFill>
                  <a:srgbClr val="231F20"/>
                </a:solidFill>
                <a:effectLst/>
                <a:latin typeface="Calibri" panose="020F0502020204030204" pitchFamily="34" charset="0"/>
                <a:ea typeface="Calibri" panose="020F0502020204030204" pitchFamily="34" charset="0"/>
              </a:rPr>
              <a:t>kjenne</a:t>
            </a:r>
            <a:r>
              <a:rPr lang="nb-NO" sz="1800" spc="-70">
                <a:solidFill>
                  <a:srgbClr val="231F20"/>
                </a:solidFill>
                <a:effectLst/>
                <a:latin typeface="Calibri" panose="020F0502020204030204" pitchFamily="34" charset="0"/>
                <a:ea typeface="Calibri" panose="020F0502020204030204" pitchFamily="34" charset="0"/>
              </a:rPr>
              <a:t> </a:t>
            </a:r>
            <a:r>
              <a:rPr lang="nb-NO" sz="1800" spc="-10">
                <a:solidFill>
                  <a:srgbClr val="231F20"/>
                </a:solidFill>
                <a:effectLst/>
                <a:latin typeface="Calibri" panose="020F0502020204030204" pitchFamily="34" charset="0"/>
                <a:ea typeface="Calibri" panose="020F0502020204030204" pitchFamily="34" charset="0"/>
              </a:rPr>
              <a:t>pulsen</a:t>
            </a:r>
            <a:r>
              <a:rPr lang="nb-NO" sz="1800" spc="-70">
                <a:solidFill>
                  <a:srgbClr val="231F20"/>
                </a:solidFill>
                <a:effectLst/>
                <a:latin typeface="Calibri" panose="020F0502020204030204" pitchFamily="34" charset="0"/>
                <a:ea typeface="Calibri" panose="020F0502020204030204" pitchFamily="34" charset="0"/>
              </a:rPr>
              <a:t> </a:t>
            </a:r>
            <a:r>
              <a:rPr lang="nb-NO" sz="1800" spc="-10">
                <a:solidFill>
                  <a:srgbClr val="231F20"/>
                </a:solidFill>
                <a:effectLst/>
                <a:latin typeface="Calibri" panose="020F0502020204030204" pitchFamily="34" charset="0"/>
                <a:ea typeface="Calibri" panose="020F0502020204030204" pitchFamily="34" charset="0"/>
              </a:rPr>
              <a:t>under</a:t>
            </a:r>
            <a:r>
              <a:rPr lang="nb-NO" sz="1800" spc="-70">
                <a:solidFill>
                  <a:srgbClr val="231F20"/>
                </a:solidFill>
                <a:effectLst/>
                <a:latin typeface="Calibri" panose="020F0502020204030204" pitchFamily="34" charset="0"/>
                <a:ea typeface="Calibri" panose="020F0502020204030204" pitchFamily="34" charset="0"/>
              </a:rPr>
              <a:t> </a:t>
            </a:r>
            <a:r>
              <a:rPr lang="nb-NO" sz="1800" spc="-10">
                <a:solidFill>
                  <a:srgbClr val="231F20"/>
                </a:solidFill>
                <a:effectLst/>
                <a:latin typeface="Calibri" panose="020F0502020204030204" pitchFamily="34" charset="0"/>
                <a:ea typeface="Calibri" panose="020F0502020204030204" pitchFamily="34" charset="0"/>
              </a:rPr>
              <a:t>fingrene</a:t>
            </a:r>
            <a:r>
              <a:rPr lang="nb-NO" sz="1800" spc="-70">
                <a:solidFill>
                  <a:srgbClr val="231F20"/>
                </a:solidFill>
                <a:effectLst/>
                <a:latin typeface="Calibri" panose="020F0502020204030204" pitchFamily="34" charset="0"/>
                <a:ea typeface="Calibri" panose="020F0502020204030204" pitchFamily="34" charset="0"/>
              </a:rPr>
              <a:t> </a:t>
            </a:r>
            <a:r>
              <a:rPr lang="nb-NO" sz="1800" spc="-10">
                <a:solidFill>
                  <a:srgbClr val="231F20"/>
                </a:solidFill>
                <a:effectLst/>
                <a:latin typeface="Calibri" panose="020F0502020204030204" pitchFamily="34" charset="0"/>
                <a:ea typeface="Calibri" panose="020F0502020204030204" pitchFamily="34" charset="0"/>
              </a:rPr>
              <a:t>for </a:t>
            </a:r>
            <a:r>
              <a:rPr lang="nb-NO" sz="1800">
                <a:solidFill>
                  <a:srgbClr val="231F20"/>
                </a:solidFill>
                <a:effectLst/>
                <a:latin typeface="Calibri" panose="020F0502020204030204" pitchFamily="34" charset="0"/>
                <a:ea typeface="Calibri" panose="020F0502020204030204" pitchFamily="34" charset="0"/>
              </a:rPr>
              <a:t>å vurdere kvalitet.</a:t>
            </a:r>
          </a:p>
          <a:p>
            <a:pPr marL="342900" lvl="0" indent="-342900">
              <a:lnSpc>
                <a:spcPct val="107000"/>
              </a:lnSpc>
              <a:buFont typeface="Calibri" panose="020F0502020204030204" pitchFamily="34" charset="0"/>
              <a:buChar char="-"/>
            </a:pPr>
            <a:r>
              <a:rPr lang="nb-NO" sz="1800">
                <a:effectLst/>
                <a:latin typeface="Calibri" panose="020F0502020204030204" pitchFamily="34" charset="0"/>
                <a:ea typeface="Calibri" panose="020F0502020204030204" pitchFamily="34" charset="0"/>
                <a:cs typeface="Times New Roman" panose="02020603050405020304" pitchFamily="18" charset="0"/>
              </a:rPr>
              <a:t>Økt </a:t>
            </a:r>
            <a:r>
              <a:rPr lang="nb-NO" sz="1800" err="1">
                <a:effectLst/>
                <a:latin typeface="Calibri" panose="020F0502020204030204" pitchFamily="34" charset="0"/>
                <a:ea typeface="Calibri" panose="020F0502020204030204" pitchFamily="34" charset="0"/>
                <a:cs typeface="Times New Roman" panose="02020603050405020304" pitchFamily="18" charset="0"/>
              </a:rPr>
              <a:t>sympatikusstimulering</a:t>
            </a:r>
            <a:r>
              <a:rPr lang="nb-NO" sz="1800">
                <a:effectLst/>
                <a:latin typeface="Calibri" panose="020F0502020204030204" pitchFamily="34" charset="0"/>
                <a:ea typeface="Calibri" panose="020F0502020204030204" pitchFamily="34" charset="0"/>
                <a:cs typeface="Times New Roman" panose="02020603050405020304" pitchFamily="18" charset="0"/>
              </a:rPr>
              <a:t> som for eksempel smerte eller sterke følelser som angst, glede, stress og frykt har direkte innflytelse på pulsfrekvensen. Pulsen vil da bli høyere.</a:t>
            </a:r>
          </a:p>
          <a:p>
            <a:pPr marL="342900" lvl="0" indent="-342900">
              <a:lnSpc>
                <a:spcPct val="107000"/>
              </a:lnSpc>
              <a:buFont typeface="Calibri" panose="020F0502020204030204" pitchFamily="34" charset="0"/>
              <a:buChar char="-"/>
            </a:pPr>
            <a:r>
              <a:rPr lang="nb-NO" sz="1800">
                <a:effectLst/>
                <a:latin typeface="Calibri" panose="020F0502020204030204" pitchFamily="34" charset="0"/>
                <a:ea typeface="Calibri" panose="020F0502020204030204" pitchFamily="34" charset="0"/>
                <a:cs typeface="Times New Roman" panose="02020603050405020304" pitchFamily="18" charset="0"/>
              </a:rPr>
              <a:t>Sykdommer i hjertets ledningsnett og hjertesvikt kan påvirke puls</a:t>
            </a:r>
          </a:p>
          <a:p>
            <a:pPr marL="342900" lvl="0" indent="-342900">
              <a:lnSpc>
                <a:spcPct val="107000"/>
              </a:lnSpc>
              <a:spcAft>
                <a:spcPts val="800"/>
              </a:spcAft>
              <a:buFont typeface="Calibri" panose="020F0502020204030204" pitchFamily="34" charset="0"/>
              <a:buChar char="-"/>
            </a:pPr>
            <a:r>
              <a:rPr lang="nb-NO" sz="1800">
                <a:effectLst/>
                <a:latin typeface="Calibri" panose="020F0502020204030204" pitchFamily="34" charset="0"/>
                <a:ea typeface="Calibri" panose="020F0502020204030204" pitchFamily="34" charset="0"/>
                <a:cs typeface="Times New Roman" panose="02020603050405020304" pitchFamily="18" charset="0"/>
              </a:rPr>
              <a:t>Røyking eller overdreven kaffedrikking/energidrikker kan påvirke pulsen.</a:t>
            </a:r>
          </a:p>
          <a:p>
            <a:pPr marL="0" lvl="0" indent="0">
              <a:lnSpc>
                <a:spcPct val="107000"/>
              </a:lnSpc>
              <a:spcAft>
                <a:spcPts val="800"/>
              </a:spcAft>
              <a:buFont typeface="Calibri" panose="020F0502020204030204" pitchFamily="34" charset="0"/>
              <a:buNone/>
            </a:pPr>
            <a:endParaRPr lang="nb-NO" sz="18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 typeface="Calibri" panose="020F0502020204030204" pitchFamily="34" charset="0"/>
              <a:buNone/>
              <a:tabLst/>
              <a:defRPr/>
            </a:pPr>
            <a:r>
              <a:rPr lang="nb-NO" sz="1800">
                <a:effectLst/>
                <a:latin typeface="Calibri" panose="020F0502020204030204" pitchFamily="34" charset="0"/>
                <a:ea typeface="Calibri" panose="020F0502020204030204" pitchFamily="34" charset="0"/>
                <a:cs typeface="Times New Roman" panose="02020603050405020304" pitchFamily="18" charset="0"/>
              </a:rPr>
              <a:t>Kjølig, blek og klam hud gir mistanke om nedsatt sirkulasjon/</a:t>
            </a:r>
            <a:r>
              <a:rPr lang="nb-NO" sz="1800" err="1">
                <a:effectLst/>
                <a:latin typeface="Calibri" panose="020F0502020204030204" pitchFamily="34" charset="0"/>
                <a:ea typeface="Calibri" panose="020F0502020204030204" pitchFamily="34" charset="0"/>
                <a:cs typeface="Times New Roman" panose="02020603050405020304" pitchFamily="18" charset="0"/>
              </a:rPr>
              <a:t>sirkulatorisk</a:t>
            </a:r>
            <a:r>
              <a:rPr lang="nb-NO" sz="1800">
                <a:effectLst/>
                <a:latin typeface="Calibri" panose="020F0502020204030204" pitchFamily="34" charset="0"/>
                <a:ea typeface="Calibri" panose="020F0502020204030204" pitchFamily="34" charset="0"/>
                <a:cs typeface="Times New Roman" panose="02020603050405020304" pitchFamily="18" charset="0"/>
              </a:rPr>
              <a:t> sjokk. Blålige lepper (sentral cyanose) eller blå hud under negler på fingre/tær (perifer cyanose) oppstår når det ikke er tilstrekkelig oksygenrikt blod. Ved sirkulasjonsproblemer prioriterer kroppen de livsnødvendige organene fremfor perifere.</a:t>
            </a:r>
          </a:p>
          <a:p>
            <a:pPr marL="0" lvl="0" indent="0">
              <a:lnSpc>
                <a:spcPct val="107000"/>
              </a:lnSpc>
              <a:spcAft>
                <a:spcPts val="800"/>
              </a:spcAft>
              <a:buFont typeface="Calibri" panose="020F0502020204030204" pitchFamily="34" charset="0"/>
              <a:buNone/>
            </a:pPr>
            <a:endParaRPr lang="nb-NO"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nb-NO" sz="1800">
                <a:effectLst/>
                <a:latin typeface="Calibri" panose="020F0502020204030204" pitchFamily="34" charset="0"/>
                <a:ea typeface="Calibri" panose="020F0502020204030204" pitchFamily="34" charset="0"/>
                <a:cs typeface="Times New Roman" panose="02020603050405020304" pitchFamily="18" charset="0"/>
              </a:rPr>
              <a:t>Eldre: </a:t>
            </a:r>
            <a:r>
              <a:rPr lang="nb-NO" sz="1800">
                <a:solidFill>
                  <a:srgbClr val="231F20"/>
                </a:solidFill>
                <a:effectLst/>
                <a:latin typeface="Calibri" panose="020F0502020204030204" pitchFamily="34" charset="0"/>
                <a:ea typeface="Calibri" panose="020F0502020204030204" pitchFamily="34" charset="0"/>
              </a:rPr>
              <a:t>Ved</a:t>
            </a:r>
            <a:r>
              <a:rPr lang="nb-NO" sz="1800" spc="-50">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hjerteinfarkt</a:t>
            </a:r>
            <a:r>
              <a:rPr lang="nb-NO" sz="1800" spc="-45">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kan</a:t>
            </a:r>
            <a:r>
              <a:rPr lang="nb-NO" sz="1800" spc="-50">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eldre</a:t>
            </a:r>
            <a:r>
              <a:rPr lang="nb-NO" sz="1800" spc="-45">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ha</a:t>
            </a:r>
            <a:r>
              <a:rPr lang="nb-NO" sz="1800" spc="-50">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mindre</a:t>
            </a:r>
            <a:r>
              <a:rPr lang="nb-NO" sz="1800" spc="-45">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av</a:t>
            </a:r>
            <a:r>
              <a:rPr lang="nb-NO" sz="1800" spc="-45">
                <a:solidFill>
                  <a:srgbClr val="231F20"/>
                </a:solidFill>
                <a:effectLst/>
                <a:latin typeface="Calibri" panose="020F0502020204030204" pitchFamily="34" charset="0"/>
                <a:ea typeface="Calibri" panose="020F0502020204030204" pitchFamily="34" charset="0"/>
              </a:rPr>
              <a:t> </a:t>
            </a:r>
            <a:r>
              <a:rPr lang="nb-NO" sz="1800" spc="-25">
                <a:solidFill>
                  <a:srgbClr val="231F20"/>
                </a:solidFill>
                <a:effectLst/>
                <a:latin typeface="Calibri" panose="020F0502020204030204" pitchFamily="34" charset="0"/>
                <a:ea typeface="Calibri" panose="020F0502020204030204" pitchFamily="34" charset="0"/>
              </a:rPr>
              <a:t>de</a:t>
            </a:r>
            <a:r>
              <a:rPr lang="nb-NO" sz="1800">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«klassiske»</a:t>
            </a:r>
            <a:r>
              <a:rPr lang="nb-NO" sz="1800" spc="-25">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tegnene</a:t>
            </a:r>
            <a:r>
              <a:rPr lang="nb-NO" sz="1800" spc="-25">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som</a:t>
            </a:r>
            <a:r>
              <a:rPr lang="nb-NO" sz="1800" spc="-30">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brystsmerter</a:t>
            </a:r>
            <a:r>
              <a:rPr lang="nb-NO" sz="1800" spc="-25">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og</a:t>
            </a:r>
            <a:r>
              <a:rPr lang="nb-NO" sz="1800" spc="-25">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stråling ut armen, men i stedet ha symptomer som ved anstrengelsesutløst angina, kvalme og oppkast, besvimelse eller fall. </a:t>
            </a:r>
            <a:r>
              <a:rPr lang="nb-NO" sz="1800">
                <a:solidFill>
                  <a:srgbClr val="231F20"/>
                </a:solidFill>
                <a:effectLst/>
                <a:latin typeface="Calibri" panose="020F0502020204030204" pitchFamily="34" charset="0"/>
                <a:ea typeface="Arial" panose="020B0604020202020204" pitchFamily="34" charset="0"/>
              </a:rPr>
              <a:t>Eldre pasienter kan stå på flere medisiner som </a:t>
            </a:r>
            <a:r>
              <a:rPr lang="nb-NO" sz="1800" spc="-10">
                <a:solidFill>
                  <a:srgbClr val="231F20"/>
                </a:solidFill>
                <a:effectLst/>
                <a:latin typeface="Calibri" panose="020F0502020204030204" pitchFamily="34" charset="0"/>
                <a:ea typeface="Arial" panose="020B0604020202020204" pitchFamily="34" charset="0"/>
              </a:rPr>
              <a:t>påvirker</a:t>
            </a:r>
            <a:r>
              <a:rPr lang="nb-NO" sz="1800" spc="-20">
                <a:solidFill>
                  <a:srgbClr val="231F20"/>
                </a:solidFill>
                <a:effectLst/>
                <a:latin typeface="Calibri" panose="020F0502020204030204" pitchFamily="34" charset="0"/>
                <a:ea typeface="Arial" panose="020B0604020202020204" pitchFamily="34" charset="0"/>
              </a:rPr>
              <a:t> </a:t>
            </a:r>
            <a:r>
              <a:rPr lang="nb-NO" sz="1800" spc="-10">
                <a:solidFill>
                  <a:srgbClr val="231F20"/>
                </a:solidFill>
                <a:effectLst/>
                <a:latin typeface="Calibri" panose="020F0502020204030204" pitchFamily="34" charset="0"/>
                <a:ea typeface="Arial" panose="020B0604020202020204" pitchFamily="34" charset="0"/>
              </a:rPr>
              <a:t>sirkulasjonen</a:t>
            </a:r>
            <a:r>
              <a:rPr lang="nb-NO" sz="1800" spc="-20">
                <a:solidFill>
                  <a:srgbClr val="231F20"/>
                </a:solidFill>
                <a:effectLst/>
                <a:latin typeface="Calibri" panose="020F0502020204030204" pitchFamily="34" charset="0"/>
                <a:ea typeface="Arial" panose="020B0604020202020204" pitchFamily="34" charset="0"/>
              </a:rPr>
              <a:t> </a:t>
            </a:r>
            <a:r>
              <a:rPr lang="nb-NO" sz="1800" spc="-10">
                <a:solidFill>
                  <a:srgbClr val="231F20"/>
                </a:solidFill>
                <a:effectLst/>
                <a:latin typeface="Calibri" panose="020F0502020204030204" pitchFamily="34" charset="0"/>
                <a:ea typeface="Arial" panose="020B0604020202020204" pitchFamily="34" charset="0"/>
              </a:rPr>
              <a:t>og</a:t>
            </a:r>
            <a:r>
              <a:rPr lang="nb-NO" sz="1800" spc="-20">
                <a:solidFill>
                  <a:srgbClr val="231F20"/>
                </a:solidFill>
                <a:effectLst/>
                <a:latin typeface="Calibri" panose="020F0502020204030204" pitchFamily="34" charset="0"/>
                <a:ea typeface="Arial" panose="020B0604020202020204" pitchFamily="34" charset="0"/>
              </a:rPr>
              <a:t> </a:t>
            </a:r>
            <a:r>
              <a:rPr lang="nb-NO" sz="1800" spc="-10">
                <a:solidFill>
                  <a:srgbClr val="231F20"/>
                </a:solidFill>
                <a:effectLst/>
                <a:latin typeface="Calibri" panose="020F0502020204030204" pitchFamily="34" charset="0"/>
                <a:ea typeface="Arial" panose="020B0604020202020204" pitchFamily="34" charset="0"/>
              </a:rPr>
              <a:t>koagulasjon</a:t>
            </a:r>
            <a:r>
              <a:rPr lang="nb-NO" sz="1800" spc="-20">
                <a:solidFill>
                  <a:srgbClr val="231F20"/>
                </a:solidFill>
                <a:effectLst/>
                <a:latin typeface="Calibri" panose="020F0502020204030204" pitchFamily="34" charset="0"/>
                <a:ea typeface="Arial" panose="020B0604020202020204" pitchFamily="34" charset="0"/>
              </a:rPr>
              <a:t> </a:t>
            </a:r>
            <a:r>
              <a:rPr lang="nb-NO" sz="1800" spc="-10">
                <a:solidFill>
                  <a:srgbClr val="231F20"/>
                </a:solidFill>
                <a:effectLst/>
                <a:latin typeface="Calibri" panose="020F0502020204030204" pitchFamily="34" charset="0"/>
                <a:ea typeface="Arial" panose="020B0604020202020204" pitchFamily="34" charset="0"/>
              </a:rPr>
              <a:t>av</a:t>
            </a:r>
            <a:r>
              <a:rPr lang="nb-NO" sz="1800" spc="-20">
                <a:solidFill>
                  <a:srgbClr val="231F20"/>
                </a:solidFill>
                <a:effectLst/>
                <a:latin typeface="Calibri" panose="020F0502020204030204" pitchFamily="34" charset="0"/>
                <a:ea typeface="Arial" panose="020B0604020202020204" pitchFamily="34" charset="0"/>
              </a:rPr>
              <a:t> </a:t>
            </a:r>
            <a:r>
              <a:rPr lang="nb-NO" sz="1800" spc="-10">
                <a:solidFill>
                  <a:srgbClr val="231F20"/>
                </a:solidFill>
                <a:effectLst/>
                <a:latin typeface="Calibri" panose="020F0502020204030204" pitchFamily="34" charset="0"/>
                <a:ea typeface="Arial" panose="020B0604020202020204" pitchFamily="34" charset="0"/>
              </a:rPr>
              <a:t>blodet. For eksempel </a:t>
            </a:r>
            <a:r>
              <a:rPr lang="nb-NO" sz="1800" spc="-10" err="1">
                <a:solidFill>
                  <a:srgbClr val="231F20"/>
                </a:solidFill>
                <a:effectLst/>
                <a:latin typeface="Calibri" panose="020F0502020204030204" pitchFamily="34" charset="0"/>
                <a:ea typeface="Arial" panose="020B0604020202020204" pitchFamily="34" charset="0"/>
              </a:rPr>
              <a:t>selozok</a:t>
            </a:r>
            <a:r>
              <a:rPr lang="nb-NO" sz="1800" spc="-10">
                <a:solidFill>
                  <a:srgbClr val="231F20"/>
                </a:solidFill>
                <a:effectLst/>
                <a:latin typeface="Calibri" panose="020F0502020204030204" pitchFamily="34" charset="0"/>
                <a:ea typeface="Arial" panose="020B0604020202020204" pitchFamily="34" charset="0"/>
              </a:rPr>
              <a:t> gir allerede lavere puls</a:t>
            </a:r>
            <a:endParaRPr lang="nb-NO" sz="1800">
              <a:effectLst/>
              <a:latin typeface="Arial" panose="020B0604020202020204" pitchFamily="34" charset="0"/>
              <a:ea typeface="Arial" panose="020B0604020202020204" pitchFamily="34" charset="0"/>
            </a:endParaRPr>
          </a:p>
          <a:p>
            <a:pPr>
              <a:lnSpc>
                <a:spcPct val="108000"/>
              </a:lnSpc>
              <a:spcBef>
                <a:spcPts val="5"/>
              </a:spcBef>
            </a:pPr>
            <a:r>
              <a:rPr lang="nb-NO" sz="1800">
                <a:solidFill>
                  <a:srgbClr val="231F20"/>
                </a:solidFill>
                <a:effectLst/>
                <a:latin typeface="Calibri" panose="020F0502020204030204" pitchFamily="34" charset="0"/>
                <a:ea typeface="Arial" panose="020B0604020202020204" pitchFamily="34" charset="0"/>
              </a:rPr>
              <a:t>Fall</a:t>
            </a:r>
            <a:r>
              <a:rPr lang="nb-NO" sz="1800" spc="-65">
                <a:solidFill>
                  <a:srgbClr val="231F20"/>
                </a:solidFill>
                <a:effectLst/>
                <a:latin typeface="Calibri" panose="020F0502020204030204" pitchFamily="34" charset="0"/>
                <a:ea typeface="Arial" panose="020B0604020202020204" pitchFamily="34" charset="0"/>
              </a:rPr>
              <a:t> </a:t>
            </a:r>
            <a:r>
              <a:rPr lang="nb-NO" sz="1800">
                <a:solidFill>
                  <a:srgbClr val="231F20"/>
                </a:solidFill>
                <a:effectLst/>
                <a:latin typeface="Calibri" panose="020F0502020204030204" pitchFamily="34" charset="0"/>
                <a:ea typeface="Arial" panose="020B0604020202020204" pitchFamily="34" charset="0"/>
              </a:rPr>
              <a:t>hos</a:t>
            </a:r>
            <a:r>
              <a:rPr lang="nb-NO" sz="1800" spc="-65">
                <a:solidFill>
                  <a:srgbClr val="231F20"/>
                </a:solidFill>
                <a:effectLst/>
                <a:latin typeface="Calibri" panose="020F0502020204030204" pitchFamily="34" charset="0"/>
                <a:ea typeface="Arial" panose="020B0604020202020204" pitchFamily="34" charset="0"/>
              </a:rPr>
              <a:t> </a:t>
            </a:r>
            <a:r>
              <a:rPr lang="nb-NO" sz="1800">
                <a:solidFill>
                  <a:srgbClr val="231F20"/>
                </a:solidFill>
                <a:effectLst/>
                <a:latin typeface="Calibri" panose="020F0502020204030204" pitchFamily="34" charset="0"/>
                <a:ea typeface="Arial" panose="020B0604020202020204" pitchFamily="34" charset="0"/>
              </a:rPr>
              <a:t>eldre</a:t>
            </a:r>
            <a:r>
              <a:rPr lang="nb-NO" sz="1800" spc="-65">
                <a:solidFill>
                  <a:srgbClr val="231F20"/>
                </a:solidFill>
                <a:effectLst/>
                <a:latin typeface="Calibri" panose="020F0502020204030204" pitchFamily="34" charset="0"/>
                <a:ea typeface="Arial" panose="020B0604020202020204" pitchFamily="34" charset="0"/>
              </a:rPr>
              <a:t> </a:t>
            </a:r>
            <a:r>
              <a:rPr lang="nb-NO" sz="1800">
                <a:solidFill>
                  <a:srgbClr val="231F20"/>
                </a:solidFill>
                <a:effectLst/>
                <a:latin typeface="Calibri" panose="020F0502020204030204" pitchFamily="34" charset="0"/>
                <a:ea typeface="Arial" panose="020B0604020202020204" pitchFamily="34" charset="0"/>
              </a:rPr>
              <a:t>kan</a:t>
            </a:r>
            <a:r>
              <a:rPr lang="nb-NO" sz="1800" spc="-65">
                <a:solidFill>
                  <a:srgbClr val="231F20"/>
                </a:solidFill>
                <a:effectLst/>
                <a:latin typeface="Calibri" panose="020F0502020204030204" pitchFamily="34" charset="0"/>
                <a:ea typeface="Arial" panose="020B0604020202020204" pitchFamily="34" charset="0"/>
              </a:rPr>
              <a:t> </a:t>
            </a:r>
            <a:r>
              <a:rPr lang="nb-NO" sz="1800">
                <a:solidFill>
                  <a:srgbClr val="231F20"/>
                </a:solidFill>
                <a:effectLst/>
                <a:latin typeface="Calibri" panose="020F0502020204030204" pitchFamily="34" charset="0"/>
                <a:ea typeface="Arial" panose="020B0604020202020204" pitchFamily="34" charset="0"/>
              </a:rPr>
              <a:t>dermed</a:t>
            </a:r>
            <a:r>
              <a:rPr lang="nb-NO" sz="1800" spc="-65">
                <a:solidFill>
                  <a:srgbClr val="231F20"/>
                </a:solidFill>
                <a:effectLst/>
                <a:latin typeface="Calibri" panose="020F0502020204030204" pitchFamily="34" charset="0"/>
                <a:ea typeface="Arial" panose="020B0604020202020204" pitchFamily="34" charset="0"/>
              </a:rPr>
              <a:t> </a:t>
            </a:r>
            <a:r>
              <a:rPr lang="nb-NO" sz="1800">
                <a:solidFill>
                  <a:srgbClr val="231F20"/>
                </a:solidFill>
                <a:effectLst/>
                <a:latin typeface="Calibri" panose="020F0502020204030204" pitchFamily="34" charset="0"/>
                <a:ea typeface="Arial" panose="020B0604020202020204" pitchFamily="34" charset="0"/>
              </a:rPr>
              <a:t>medføre</a:t>
            </a:r>
            <a:r>
              <a:rPr lang="nb-NO" sz="1800" spc="-65">
                <a:solidFill>
                  <a:srgbClr val="231F20"/>
                </a:solidFill>
                <a:effectLst/>
                <a:latin typeface="Calibri" panose="020F0502020204030204" pitchFamily="34" charset="0"/>
                <a:ea typeface="Arial" panose="020B0604020202020204" pitchFamily="34" charset="0"/>
              </a:rPr>
              <a:t> </a:t>
            </a:r>
            <a:r>
              <a:rPr lang="nb-NO" sz="1800">
                <a:solidFill>
                  <a:srgbClr val="231F20"/>
                </a:solidFill>
                <a:effectLst/>
                <a:latin typeface="Calibri" panose="020F0502020204030204" pitchFamily="34" charset="0"/>
                <a:ea typeface="Arial" panose="020B0604020202020204" pitchFamily="34" charset="0"/>
              </a:rPr>
              <a:t>indre</a:t>
            </a:r>
            <a:r>
              <a:rPr lang="nb-NO" sz="1800" spc="-65">
                <a:solidFill>
                  <a:srgbClr val="231F20"/>
                </a:solidFill>
                <a:effectLst/>
                <a:latin typeface="Calibri" panose="020F0502020204030204" pitchFamily="34" charset="0"/>
                <a:ea typeface="Arial" panose="020B0604020202020204" pitchFamily="34" charset="0"/>
              </a:rPr>
              <a:t> </a:t>
            </a:r>
            <a:r>
              <a:rPr lang="nb-NO" sz="1800">
                <a:solidFill>
                  <a:srgbClr val="231F20"/>
                </a:solidFill>
                <a:effectLst/>
                <a:latin typeface="Calibri" panose="020F0502020204030204" pitchFamily="34" charset="0"/>
                <a:ea typeface="Arial" panose="020B0604020202020204" pitchFamily="34" charset="0"/>
              </a:rPr>
              <a:t>blødninger som kan være vanskelig å identifisere akutt.</a:t>
            </a:r>
            <a:endParaRPr lang="nb-NO" sz="1800">
              <a:effectLst/>
              <a:latin typeface="Arial" panose="020B0604020202020204" pitchFamily="34" charset="0"/>
              <a:ea typeface="Arial" panose="020B0604020202020204" pitchFamily="34" charset="0"/>
            </a:endParaRPr>
          </a:p>
          <a:p>
            <a:pPr marL="0" lvl="0" indent="0">
              <a:lnSpc>
                <a:spcPct val="107000"/>
              </a:lnSpc>
              <a:spcAft>
                <a:spcPts val="800"/>
              </a:spcAft>
              <a:buFont typeface="Calibri" panose="020F0502020204030204" pitchFamily="34" charset="0"/>
              <a:buNone/>
            </a:pPr>
            <a:endParaRPr lang="nb-NO" sz="180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spcAft>
                <a:spcPts val="800"/>
              </a:spcAft>
              <a:buFont typeface="Calibri" panose="020F0502020204030204" pitchFamily="34" charset="0"/>
              <a:buNone/>
            </a:pPr>
            <a:endParaRPr lang="nb-NO" sz="1800">
              <a:effectLst/>
              <a:latin typeface="Calibri" panose="020F0502020204030204" pitchFamily="34" charset="0"/>
              <a:ea typeface="Calibri" panose="020F0502020204030204" pitchFamily="34" charset="0"/>
              <a:cs typeface="Times New Roman" panose="02020603050405020304" pitchFamily="18" charset="0"/>
            </a:endParaRPr>
          </a:p>
          <a:p>
            <a:pPr marR="336550">
              <a:lnSpc>
                <a:spcPct val="108000"/>
              </a:lnSpc>
              <a:spcBef>
                <a:spcPts val="100"/>
              </a:spcBef>
              <a:spcAft>
                <a:spcPts val="0"/>
              </a:spcAft>
            </a:pPr>
            <a:r>
              <a:rPr lang="nb-NO" sz="1800">
                <a:effectLst/>
                <a:latin typeface="Calibri" panose="020F0502020204030204" pitchFamily="34" charset="0"/>
                <a:ea typeface="Calibri" panose="020F0502020204030204" pitchFamily="34" charset="0"/>
                <a:cs typeface="Times New Roman" panose="02020603050405020304" pitchFamily="18" charset="0"/>
              </a:rPr>
              <a:t>Rus: </a:t>
            </a:r>
            <a:r>
              <a:rPr lang="nb-NO" sz="1800">
                <a:solidFill>
                  <a:srgbClr val="231F20"/>
                </a:solidFill>
                <a:effectLst/>
                <a:latin typeface="Calibri" panose="020F0502020204030204" pitchFamily="34" charset="0"/>
                <a:ea typeface="Arial" panose="020B0604020202020204" pitchFamily="34" charset="0"/>
              </a:rPr>
              <a:t>Personer</a:t>
            </a:r>
            <a:r>
              <a:rPr lang="nb-NO" sz="1800" spc="-65">
                <a:solidFill>
                  <a:srgbClr val="231F20"/>
                </a:solidFill>
                <a:effectLst/>
                <a:latin typeface="Calibri" panose="020F0502020204030204" pitchFamily="34" charset="0"/>
                <a:ea typeface="Arial" panose="020B0604020202020204" pitchFamily="34" charset="0"/>
              </a:rPr>
              <a:t> </a:t>
            </a:r>
            <a:r>
              <a:rPr lang="nb-NO" sz="1800">
                <a:solidFill>
                  <a:srgbClr val="231F20"/>
                </a:solidFill>
                <a:effectLst/>
                <a:latin typeface="Calibri" panose="020F0502020204030204" pitchFamily="34" charset="0"/>
                <a:ea typeface="Arial" panose="020B0604020202020204" pitchFamily="34" charset="0"/>
              </a:rPr>
              <a:t>som</a:t>
            </a:r>
            <a:r>
              <a:rPr lang="nb-NO" sz="1800" spc="-65">
                <a:solidFill>
                  <a:srgbClr val="231F20"/>
                </a:solidFill>
                <a:effectLst/>
                <a:latin typeface="Calibri" panose="020F0502020204030204" pitchFamily="34" charset="0"/>
                <a:ea typeface="Arial" panose="020B0604020202020204" pitchFamily="34" charset="0"/>
              </a:rPr>
              <a:t> </a:t>
            </a:r>
            <a:r>
              <a:rPr lang="nb-NO" sz="1800">
                <a:solidFill>
                  <a:srgbClr val="231F20"/>
                </a:solidFill>
                <a:effectLst/>
                <a:latin typeface="Calibri" panose="020F0502020204030204" pitchFamily="34" charset="0"/>
                <a:ea typeface="Arial" panose="020B0604020202020204" pitchFamily="34" charset="0"/>
              </a:rPr>
              <a:t>har</a:t>
            </a:r>
            <a:r>
              <a:rPr lang="nb-NO" sz="1800" spc="-65">
                <a:solidFill>
                  <a:srgbClr val="231F20"/>
                </a:solidFill>
                <a:effectLst/>
                <a:latin typeface="Calibri" panose="020F0502020204030204" pitchFamily="34" charset="0"/>
                <a:ea typeface="Arial" panose="020B0604020202020204" pitchFamily="34" charset="0"/>
              </a:rPr>
              <a:t> </a:t>
            </a:r>
            <a:r>
              <a:rPr lang="nb-NO" sz="1800">
                <a:solidFill>
                  <a:srgbClr val="231F20"/>
                </a:solidFill>
                <a:effectLst/>
                <a:latin typeface="Calibri" panose="020F0502020204030204" pitchFamily="34" charset="0"/>
                <a:ea typeface="Arial" panose="020B0604020202020204" pitchFamily="34" charset="0"/>
              </a:rPr>
              <a:t>brukt</a:t>
            </a:r>
            <a:r>
              <a:rPr lang="nb-NO" sz="1800" spc="-65">
                <a:solidFill>
                  <a:srgbClr val="231F20"/>
                </a:solidFill>
                <a:effectLst/>
                <a:latin typeface="Calibri" panose="020F0502020204030204" pitchFamily="34" charset="0"/>
                <a:ea typeface="Arial" panose="020B0604020202020204" pitchFamily="34" charset="0"/>
              </a:rPr>
              <a:t> </a:t>
            </a:r>
            <a:r>
              <a:rPr lang="nb-NO" sz="1800">
                <a:solidFill>
                  <a:srgbClr val="231F20"/>
                </a:solidFill>
                <a:effectLst/>
                <a:latin typeface="Calibri" panose="020F0502020204030204" pitchFamily="34" charset="0"/>
                <a:ea typeface="Arial" panose="020B0604020202020204" pitchFamily="34" charset="0"/>
              </a:rPr>
              <a:t>alkohol</a:t>
            </a:r>
            <a:r>
              <a:rPr lang="nb-NO" sz="1800" spc="-65">
                <a:solidFill>
                  <a:srgbClr val="231F20"/>
                </a:solidFill>
                <a:effectLst/>
                <a:latin typeface="Calibri" panose="020F0502020204030204" pitchFamily="34" charset="0"/>
                <a:ea typeface="Arial" panose="020B0604020202020204" pitchFamily="34" charset="0"/>
              </a:rPr>
              <a:t> </a:t>
            </a:r>
            <a:r>
              <a:rPr lang="nb-NO" sz="1800">
                <a:solidFill>
                  <a:srgbClr val="231F20"/>
                </a:solidFill>
                <a:effectLst/>
                <a:latin typeface="Calibri" panose="020F0502020204030204" pitchFamily="34" charset="0"/>
                <a:ea typeface="Arial" panose="020B0604020202020204" pitchFamily="34" charset="0"/>
              </a:rPr>
              <a:t>eller</a:t>
            </a:r>
            <a:r>
              <a:rPr lang="nb-NO" sz="1800" spc="-65">
                <a:solidFill>
                  <a:srgbClr val="231F20"/>
                </a:solidFill>
                <a:effectLst/>
                <a:latin typeface="Calibri" panose="020F0502020204030204" pitchFamily="34" charset="0"/>
                <a:ea typeface="Arial" panose="020B0604020202020204" pitchFamily="34" charset="0"/>
              </a:rPr>
              <a:t> </a:t>
            </a:r>
            <a:r>
              <a:rPr lang="nb-NO" sz="1800">
                <a:solidFill>
                  <a:srgbClr val="231F20"/>
                </a:solidFill>
                <a:effectLst/>
                <a:latin typeface="Calibri" panose="020F0502020204030204" pitchFamily="34" charset="0"/>
                <a:ea typeface="Arial" panose="020B0604020202020204" pitchFamily="34" charset="0"/>
              </a:rPr>
              <a:t>andre</a:t>
            </a:r>
            <a:r>
              <a:rPr lang="nb-NO" sz="1800" spc="-65">
                <a:solidFill>
                  <a:srgbClr val="231F20"/>
                </a:solidFill>
                <a:effectLst/>
                <a:latin typeface="Calibri" panose="020F0502020204030204" pitchFamily="34" charset="0"/>
                <a:ea typeface="Arial" panose="020B0604020202020204" pitchFamily="34" charset="0"/>
              </a:rPr>
              <a:t> </a:t>
            </a:r>
            <a:r>
              <a:rPr lang="nb-NO" sz="1800">
                <a:solidFill>
                  <a:srgbClr val="231F20"/>
                </a:solidFill>
                <a:effectLst/>
                <a:latin typeface="Calibri" panose="020F0502020204030204" pitchFamily="34" charset="0"/>
                <a:ea typeface="Arial" panose="020B0604020202020204" pitchFamily="34" charset="0"/>
              </a:rPr>
              <a:t>rusmidler over</a:t>
            </a:r>
            <a:r>
              <a:rPr lang="nb-NO" sz="1800" spc="-45">
                <a:solidFill>
                  <a:srgbClr val="231F20"/>
                </a:solidFill>
                <a:effectLst/>
                <a:latin typeface="Calibri" panose="020F0502020204030204" pitchFamily="34" charset="0"/>
                <a:ea typeface="Arial" panose="020B0604020202020204" pitchFamily="34" charset="0"/>
              </a:rPr>
              <a:t> </a:t>
            </a:r>
            <a:r>
              <a:rPr lang="nb-NO" sz="1800">
                <a:solidFill>
                  <a:srgbClr val="231F20"/>
                </a:solidFill>
                <a:effectLst/>
                <a:latin typeface="Calibri" panose="020F0502020204030204" pitchFamily="34" charset="0"/>
                <a:ea typeface="Arial" panose="020B0604020202020204" pitchFamily="34" charset="0"/>
              </a:rPr>
              <a:t>tid</a:t>
            </a:r>
            <a:r>
              <a:rPr lang="nb-NO" sz="1800" spc="-45">
                <a:solidFill>
                  <a:srgbClr val="231F20"/>
                </a:solidFill>
                <a:effectLst/>
                <a:latin typeface="Calibri" panose="020F0502020204030204" pitchFamily="34" charset="0"/>
                <a:ea typeface="Arial" panose="020B0604020202020204" pitchFamily="34" charset="0"/>
              </a:rPr>
              <a:t> </a:t>
            </a:r>
            <a:r>
              <a:rPr lang="nb-NO" sz="1800">
                <a:solidFill>
                  <a:srgbClr val="231F20"/>
                </a:solidFill>
                <a:effectLst/>
                <a:latin typeface="Calibri" panose="020F0502020204030204" pitchFamily="34" charset="0"/>
                <a:ea typeface="Arial" panose="020B0604020202020204" pitchFamily="34" charset="0"/>
              </a:rPr>
              <a:t>har</a:t>
            </a:r>
            <a:r>
              <a:rPr lang="nb-NO" sz="1800" spc="-45">
                <a:solidFill>
                  <a:srgbClr val="231F20"/>
                </a:solidFill>
                <a:effectLst/>
                <a:latin typeface="Calibri" panose="020F0502020204030204" pitchFamily="34" charset="0"/>
                <a:ea typeface="Arial" panose="020B0604020202020204" pitchFamily="34" charset="0"/>
              </a:rPr>
              <a:t> </a:t>
            </a:r>
            <a:r>
              <a:rPr lang="nb-NO" sz="1800">
                <a:solidFill>
                  <a:srgbClr val="231F20"/>
                </a:solidFill>
                <a:effectLst/>
                <a:latin typeface="Calibri" panose="020F0502020204030204" pitchFamily="34" charset="0"/>
                <a:ea typeface="Arial" panose="020B0604020202020204" pitchFamily="34" charset="0"/>
              </a:rPr>
              <a:t>økt</a:t>
            </a:r>
            <a:r>
              <a:rPr lang="nb-NO" sz="1800" spc="-45">
                <a:solidFill>
                  <a:srgbClr val="231F20"/>
                </a:solidFill>
                <a:effectLst/>
                <a:latin typeface="Calibri" panose="020F0502020204030204" pitchFamily="34" charset="0"/>
                <a:ea typeface="Arial" panose="020B0604020202020204" pitchFamily="34" charset="0"/>
              </a:rPr>
              <a:t> </a:t>
            </a:r>
            <a:r>
              <a:rPr lang="nb-NO" sz="1800">
                <a:solidFill>
                  <a:srgbClr val="231F20"/>
                </a:solidFill>
                <a:effectLst/>
                <a:latin typeface="Calibri" panose="020F0502020204030204" pitchFamily="34" charset="0"/>
                <a:ea typeface="Arial" panose="020B0604020202020204" pitchFamily="34" charset="0"/>
              </a:rPr>
              <a:t>risiko</a:t>
            </a:r>
            <a:r>
              <a:rPr lang="nb-NO" sz="1800" spc="-45">
                <a:solidFill>
                  <a:srgbClr val="231F20"/>
                </a:solidFill>
                <a:effectLst/>
                <a:latin typeface="Calibri" panose="020F0502020204030204" pitchFamily="34" charset="0"/>
                <a:ea typeface="Arial" panose="020B0604020202020204" pitchFamily="34" charset="0"/>
              </a:rPr>
              <a:t> </a:t>
            </a:r>
            <a:r>
              <a:rPr lang="nb-NO" sz="1800">
                <a:solidFill>
                  <a:srgbClr val="231F20"/>
                </a:solidFill>
                <a:effectLst/>
                <a:latin typeface="Calibri" panose="020F0502020204030204" pitchFamily="34" charset="0"/>
                <a:ea typeface="Arial" panose="020B0604020202020204" pitchFamily="34" charset="0"/>
              </a:rPr>
              <a:t>for</a:t>
            </a:r>
            <a:r>
              <a:rPr lang="nb-NO" sz="1800" spc="-45">
                <a:solidFill>
                  <a:srgbClr val="231F20"/>
                </a:solidFill>
                <a:effectLst/>
                <a:latin typeface="Calibri" panose="020F0502020204030204" pitchFamily="34" charset="0"/>
                <a:ea typeface="Arial" panose="020B0604020202020204" pitchFamily="34" charset="0"/>
              </a:rPr>
              <a:t> </a:t>
            </a:r>
            <a:r>
              <a:rPr lang="nb-NO" sz="1800">
                <a:solidFill>
                  <a:srgbClr val="231F20"/>
                </a:solidFill>
                <a:effectLst/>
                <a:latin typeface="Calibri" panose="020F0502020204030204" pitchFamily="34" charset="0"/>
                <a:ea typeface="Arial" panose="020B0604020202020204" pitchFamily="34" charset="0"/>
              </a:rPr>
              <a:t>sykdommer</a:t>
            </a:r>
            <a:r>
              <a:rPr lang="nb-NO" sz="1800" spc="-45">
                <a:solidFill>
                  <a:srgbClr val="231F20"/>
                </a:solidFill>
                <a:effectLst/>
                <a:latin typeface="Calibri" panose="020F0502020204030204" pitchFamily="34" charset="0"/>
                <a:ea typeface="Arial" panose="020B0604020202020204" pitchFamily="34" charset="0"/>
              </a:rPr>
              <a:t> </a:t>
            </a:r>
            <a:r>
              <a:rPr lang="nb-NO" sz="1800">
                <a:solidFill>
                  <a:srgbClr val="231F20"/>
                </a:solidFill>
                <a:effectLst/>
                <a:latin typeface="Calibri" panose="020F0502020204030204" pitchFamily="34" charset="0"/>
                <a:ea typeface="Arial" panose="020B0604020202020204" pitchFamily="34" charset="0"/>
              </a:rPr>
              <a:t>i</a:t>
            </a:r>
            <a:r>
              <a:rPr lang="nb-NO" sz="1800" spc="-45">
                <a:solidFill>
                  <a:srgbClr val="231F20"/>
                </a:solidFill>
                <a:effectLst/>
                <a:latin typeface="Calibri" panose="020F0502020204030204" pitchFamily="34" charset="0"/>
                <a:ea typeface="Arial" panose="020B0604020202020204" pitchFamily="34" charset="0"/>
              </a:rPr>
              <a:t> </a:t>
            </a:r>
            <a:r>
              <a:rPr lang="nb-NO" sz="1800">
                <a:solidFill>
                  <a:srgbClr val="231F20"/>
                </a:solidFill>
                <a:effectLst/>
                <a:latin typeface="Calibri" panose="020F0502020204030204" pitchFamily="34" charset="0"/>
                <a:ea typeface="Arial" panose="020B0604020202020204" pitchFamily="34" charset="0"/>
              </a:rPr>
              <a:t>hjernen (hjerneslag),</a:t>
            </a:r>
            <a:r>
              <a:rPr lang="nb-NO" sz="1800" spc="-35">
                <a:solidFill>
                  <a:srgbClr val="231F20"/>
                </a:solidFill>
                <a:effectLst/>
                <a:latin typeface="Calibri" panose="020F0502020204030204" pitchFamily="34" charset="0"/>
                <a:ea typeface="Arial" panose="020B0604020202020204" pitchFamily="34" charset="0"/>
              </a:rPr>
              <a:t> </a:t>
            </a:r>
            <a:r>
              <a:rPr lang="nb-NO" sz="1800">
                <a:solidFill>
                  <a:srgbClr val="231F20"/>
                </a:solidFill>
                <a:effectLst/>
                <a:latin typeface="Calibri" panose="020F0502020204030204" pitchFamily="34" charset="0"/>
                <a:ea typeface="Arial" panose="020B0604020202020204" pitchFamily="34" charset="0"/>
              </a:rPr>
              <a:t>i</a:t>
            </a:r>
            <a:r>
              <a:rPr lang="nb-NO" sz="1800" spc="-35">
                <a:solidFill>
                  <a:srgbClr val="231F20"/>
                </a:solidFill>
                <a:effectLst/>
                <a:latin typeface="Calibri" panose="020F0502020204030204" pitchFamily="34" charset="0"/>
                <a:ea typeface="Arial" panose="020B0604020202020204" pitchFamily="34" charset="0"/>
              </a:rPr>
              <a:t> </a:t>
            </a:r>
            <a:r>
              <a:rPr lang="nb-NO" sz="1800">
                <a:solidFill>
                  <a:srgbClr val="231F20"/>
                </a:solidFill>
                <a:effectLst/>
                <a:latin typeface="Calibri" panose="020F0502020204030204" pitchFamily="34" charset="0"/>
                <a:ea typeface="Arial" panose="020B0604020202020204" pitchFamily="34" charset="0"/>
              </a:rPr>
              <a:t>nervesystemet,</a:t>
            </a:r>
            <a:r>
              <a:rPr lang="nb-NO" sz="1800" spc="-35">
                <a:solidFill>
                  <a:srgbClr val="231F20"/>
                </a:solidFill>
                <a:effectLst/>
                <a:latin typeface="Calibri" panose="020F0502020204030204" pitchFamily="34" charset="0"/>
                <a:ea typeface="Arial" panose="020B0604020202020204" pitchFamily="34" charset="0"/>
              </a:rPr>
              <a:t> </a:t>
            </a:r>
            <a:r>
              <a:rPr lang="nb-NO" sz="1800">
                <a:solidFill>
                  <a:srgbClr val="231F20"/>
                </a:solidFill>
                <a:effectLst/>
                <a:latin typeface="Calibri" panose="020F0502020204030204" pitchFamily="34" charset="0"/>
                <a:ea typeface="Arial" panose="020B0604020202020204" pitchFamily="34" charset="0"/>
              </a:rPr>
              <a:t>høyt</a:t>
            </a:r>
            <a:r>
              <a:rPr lang="nb-NO" sz="1800" spc="-35">
                <a:solidFill>
                  <a:srgbClr val="231F20"/>
                </a:solidFill>
                <a:effectLst/>
                <a:latin typeface="Calibri" panose="020F0502020204030204" pitchFamily="34" charset="0"/>
                <a:ea typeface="Arial" panose="020B0604020202020204" pitchFamily="34" charset="0"/>
              </a:rPr>
              <a:t> </a:t>
            </a:r>
            <a:r>
              <a:rPr lang="nb-NO" sz="1800">
                <a:solidFill>
                  <a:srgbClr val="231F20"/>
                </a:solidFill>
                <a:effectLst/>
                <a:latin typeface="Calibri" panose="020F0502020204030204" pitchFamily="34" charset="0"/>
                <a:ea typeface="Arial" panose="020B0604020202020204" pitchFamily="34" charset="0"/>
              </a:rPr>
              <a:t>blodtrykk, hjertearytmier</a:t>
            </a:r>
            <a:r>
              <a:rPr lang="nb-NO" sz="1800" spc="-20">
                <a:solidFill>
                  <a:srgbClr val="231F20"/>
                </a:solidFill>
                <a:effectLst/>
                <a:latin typeface="Calibri" panose="020F0502020204030204" pitchFamily="34" charset="0"/>
                <a:ea typeface="Arial" panose="020B0604020202020204" pitchFamily="34" charset="0"/>
              </a:rPr>
              <a:t> </a:t>
            </a:r>
            <a:r>
              <a:rPr lang="nb-NO" sz="1800">
                <a:solidFill>
                  <a:srgbClr val="231F20"/>
                </a:solidFill>
                <a:effectLst/>
                <a:latin typeface="Calibri" panose="020F0502020204030204" pitchFamily="34" charset="0"/>
                <a:ea typeface="Arial" panose="020B0604020202020204" pitchFamily="34" charset="0"/>
              </a:rPr>
              <a:t>samt</a:t>
            </a:r>
            <a:r>
              <a:rPr lang="nb-NO" sz="1800" spc="-20">
                <a:solidFill>
                  <a:srgbClr val="231F20"/>
                </a:solidFill>
                <a:effectLst/>
                <a:latin typeface="Calibri" panose="020F0502020204030204" pitchFamily="34" charset="0"/>
                <a:ea typeface="Arial" panose="020B0604020202020204" pitchFamily="34" charset="0"/>
              </a:rPr>
              <a:t> </a:t>
            </a:r>
            <a:r>
              <a:rPr lang="nb-NO" sz="1800">
                <a:solidFill>
                  <a:srgbClr val="231F20"/>
                </a:solidFill>
                <a:effectLst/>
                <a:latin typeface="Calibri" panose="020F0502020204030204" pitchFamily="34" charset="0"/>
                <a:ea typeface="Arial" panose="020B0604020202020204" pitchFamily="34" charset="0"/>
              </a:rPr>
              <a:t>leversykdommer.</a:t>
            </a:r>
            <a:r>
              <a:rPr lang="nb-NO" sz="1800" spc="-20">
                <a:solidFill>
                  <a:srgbClr val="231F20"/>
                </a:solidFill>
                <a:effectLst/>
                <a:latin typeface="Calibri" panose="020F0502020204030204" pitchFamily="34" charset="0"/>
                <a:ea typeface="Arial" panose="020B0604020202020204" pitchFamily="34" charset="0"/>
              </a:rPr>
              <a:t> </a:t>
            </a:r>
            <a:r>
              <a:rPr lang="nb-NO" sz="1800">
                <a:solidFill>
                  <a:srgbClr val="231F20"/>
                </a:solidFill>
                <a:effectLst/>
                <a:latin typeface="Calibri" panose="020F0502020204030204" pitchFamily="34" charset="0"/>
                <a:ea typeface="Arial" panose="020B0604020202020204" pitchFamily="34" charset="0"/>
              </a:rPr>
              <a:t>Flere</a:t>
            </a:r>
            <a:r>
              <a:rPr lang="nb-NO" sz="1800" spc="-20">
                <a:solidFill>
                  <a:srgbClr val="231F20"/>
                </a:solidFill>
                <a:effectLst/>
                <a:latin typeface="Calibri" panose="020F0502020204030204" pitchFamily="34" charset="0"/>
                <a:ea typeface="Arial" panose="020B0604020202020204" pitchFamily="34" charset="0"/>
              </a:rPr>
              <a:t> </a:t>
            </a:r>
            <a:r>
              <a:rPr lang="nb-NO" sz="1800">
                <a:solidFill>
                  <a:srgbClr val="231F20"/>
                </a:solidFill>
                <a:effectLst/>
                <a:latin typeface="Calibri" panose="020F0502020204030204" pitchFamily="34" charset="0"/>
                <a:ea typeface="Arial" panose="020B0604020202020204" pitchFamily="34" charset="0"/>
              </a:rPr>
              <a:t>av</a:t>
            </a:r>
            <a:r>
              <a:rPr lang="nb-NO" sz="1800" spc="-20">
                <a:solidFill>
                  <a:srgbClr val="231F20"/>
                </a:solidFill>
                <a:effectLst/>
                <a:latin typeface="Calibri" panose="020F0502020204030204" pitchFamily="34" charset="0"/>
                <a:ea typeface="Arial" panose="020B0604020202020204" pitchFamily="34" charset="0"/>
              </a:rPr>
              <a:t> </a:t>
            </a:r>
            <a:r>
              <a:rPr lang="nb-NO" sz="1800">
                <a:solidFill>
                  <a:srgbClr val="231F20"/>
                </a:solidFill>
                <a:effectLst/>
                <a:latin typeface="Calibri" panose="020F0502020204030204" pitchFamily="34" charset="0"/>
                <a:ea typeface="Arial" panose="020B0604020202020204" pitchFamily="34" charset="0"/>
              </a:rPr>
              <a:t>disse tilstandene</a:t>
            </a:r>
            <a:r>
              <a:rPr lang="nb-NO" sz="1800" spc="-60">
                <a:solidFill>
                  <a:srgbClr val="231F20"/>
                </a:solidFill>
                <a:effectLst/>
                <a:latin typeface="Calibri" panose="020F0502020204030204" pitchFamily="34" charset="0"/>
                <a:ea typeface="Arial" panose="020B0604020202020204" pitchFamily="34" charset="0"/>
              </a:rPr>
              <a:t> </a:t>
            </a:r>
            <a:r>
              <a:rPr lang="nb-NO" sz="1800">
                <a:solidFill>
                  <a:srgbClr val="231F20"/>
                </a:solidFill>
                <a:effectLst/>
                <a:latin typeface="Calibri" panose="020F0502020204030204" pitchFamily="34" charset="0"/>
                <a:ea typeface="Arial" panose="020B0604020202020204" pitchFamily="34" charset="0"/>
              </a:rPr>
              <a:t>kan</a:t>
            </a:r>
            <a:r>
              <a:rPr lang="nb-NO" sz="1800" spc="-60">
                <a:solidFill>
                  <a:srgbClr val="231F20"/>
                </a:solidFill>
                <a:effectLst/>
                <a:latin typeface="Calibri" panose="020F0502020204030204" pitchFamily="34" charset="0"/>
                <a:ea typeface="Arial" panose="020B0604020202020204" pitchFamily="34" charset="0"/>
              </a:rPr>
              <a:t> </a:t>
            </a:r>
            <a:r>
              <a:rPr lang="nb-NO" sz="1800">
                <a:solidFill>
                  <a:srgbClr val="231F20"/>
                </a:solidFill>
                <a:effectLst/>
                <a:latin typeface="Calibri" panose="020F0502020204030204" pitchFamily="34" charset="0"/>
                <a:ea typeface="Arial" panose="020B0604020202020204" pitchFamily="34" charset="0"/>
              </a:rPr>
              <a:t>være</a:t>
            </a:r>
            <a:r>
              <a:rPr lang="nb-NO" sz="1800" spc="-60">
                <a:solidFill>
                  <a:srgbClr val="231F20"/>
                </a:solidFill>
                <a:effectLst/>
                <a:latin typeface="Calibri" panose="020F0502020204030204" pitchFamily="34" charset="0"/>
                <a:ea typeface="Arial" panose="020B0604020202020204" pitchFamily="34" charset="0"/>
              </a:rPr>
              <a:t> </a:t>
            </a:r>
            <a:r>
              <a:rPr lang="nb-NO" sz="1800">
                <a:solidFill>
                  <a:srgbClr val="231F20"/>
                </a:solidFill>
                <a:effectLst/>
                <a:latin typeface="Calibri" panose="020F0502020204030204" pitchFamily="34" charset="0"/>
                <a:ea typeface="Arial" panose="020B0604020202020204" pitchFamily="34" charset="0"/>
              </a:rPr>
              <a:t>udiagnostisert</a:t>
            </a:r>
            <a:r>
              <a:rPr lang="nb-NO" sz="1800" spc="-60">
                <a:solidFill>
                  <a:srgbClr val="231F20"/>
                </a:solidFill>
                <a:effectLst/>
                <a:latin typeface="Calibri" panose="020F0502020204030204" pitchFamily="34" charset="0"/>
                <a:ea typeface="Arial" panose="020B0604020202020204" pitchFamily="34" charset="0"/>
              </a:rPr>
              <a:t> </a:t>
            </a:r>
            <a:r>
              <a:rPr lang="nb-NO" sz="1800">
                <a:solidFill>
                  <a:srgbClr val="231F20"/>
                </a:solidFill>
                <a:effectLst/>
                <a:latin typeface="Calibri" panose="020F0502020204030204" pitchFamily="34" charset="0"/>
                <a:ea typeface="Arial" panose="020B0604020202020204" pitchFamily="34" charset="0"/>
              </a:rPr>
              <a:t>eller</a:t>
            </a:r>
            <a:r>
              <a:rPr lang="nb-NO" sz="1800" spc="-60">
                <a:solidFill>
                  <a:srgbClr val="231F20"/>
                </a:solidFill>
                <a:effectLst/>
                <a:latin typeface="Calibri" panose="020F0502020204030204" pitchFamily="34" charset="0"/>
                <a:ea typeface="Arial" panose="020B0604020202020204" pitchFamily="34" charset="0"/>
              </a:rPr>
              <a:t> </a:t>
            </a:r>
            <a:r>
              <a:rPr lang="nb-NO" sz="1800" err="1">
                <a:solidFill>
                  <a:srgbClr val="231F20"/>
                </a:solidFill>
                <a:effectLst/>
                <a:latin typeface="Calibri" panose="020F0502020204030204" pitchFamily="34" charset="0"/>
                <a:ea typeface="Arial" panose="020B0604020202020204" pitchFamily="34" charset="0"/>
              </a:rPr>
              <a:t>utløses«akutt</a:t>
            </a:r>
            <a:r>
              <a:rPr lang="nb-NO" sz="1800">
                <a:solidFill>
                  <a:srgbClr val="231F20"/>
                </a:solidFill>
                <a:effectLst/>
                <a:latin typeface="Calibri" panose="020F0502020204030204" pitchFamily="34" charset="0"/>
                <a:ea typeface="Arial" panose="020B0604020202020204" pitchFamily="34" charset="0"/>
              </a:rPr>
              <a:t>»</a:t>
            </a:r>
            <a:r>
              <a:rPr lang="nb-NO" sz="1800" spc="-15">
                <a:solidFill>
                  <a:srgbClr val="231F20"/>
                </a:solidFill>
                <a:effectLst/>
                <a:latin typeface="Calibri" panose="020F0502020204030204" pitchFamily="34" charset="0"/>
                <a:ea typeface="Arial" panose="020B0604020202020204" pitchFamily="34" charset="0"/>
              </a:rPr>
              <a:t> </a:t>
            </a:r>
            <a:r>
              <a:rPr lang="nb-NO" sz="1800">
                <a:solidFill>
                  <a:srgbClr val="231F20"/>
                </a:solidFill>
                <a:effectLst/>
                <a:latin typeface="Calibri" panose="020F0502020204030204" pitchFamily="34" charset="0"/>
                <a:ea typeface="Arial" panose="020B0604020202020204" pitchFamily="34" charset="0"/>
              </a:rPr>
              <a:t>på</a:t>
            </a:r>
            <a:r>
              <a:rPr lang="nb-NO" sz="1800" spc="-10">
                <a:solidFill>
                  <a:srgbClr val="231F20"/>
                </a:solidFill>
                <a:effectLst/>
                <a:latin typeface="Calibri" panose="020F0502020204030204" pitchFamily="34" charset="0"/>
                <a:ea typeface="Arial" panose="020B0604020202020204" pitchFamily="34" charset="0"/>
              </a:rPr>
              <a:t> </a:t>
            </a:r>
            <a:r>
              <a:rPr lang="nb-NO" sz="1800">
                <a:solidFill>
                  <a:srgbClr val="231F20"/>
                </a:solidFill>
                <a:effectLst/>
                <a:latin typeface="Calibri" panose="020F0502020204030204" pitchFamily="34" charset="0"/>
                <a:ea typeface="Arial" panose="020B0604020202020204" pitchFamily="34" charset="0"/>
              </a:rPr>
              <a:t>grunn</a:t>
            </a:r>
            <a:r>
              <a:rPr lang="nb-NO" sz="1800" spc="-15">
                <a:solidFill>
                  <a:srgbClr val="231F20"/>
                </a:solidFill>
                <a:effectLst/>
                <a:latin typeface="Calibri" panose="020F0502020204030204" pitchFamily="34" charset="0"/>
                <a:ea typeface="Arial" panose="020B0604020202020204" pitchFamily="34" charset="0"/>
              </a:rPr>
              <a:t> </a:t>
            </a:r>
            <a:r>
              <a:rPr lang="nb-NO" sz="1800">
                <a:solidFill>
                  <a:srgbClr val="231F20"/>
                </a:solidFill>
                <a:effectLst/>
                <a:latin typeface="Calibri" panose="020F0502020204030204" pitchFamily="34" charset="0"/>
                <a:ea typeface="Arial" panose="020B0604020202020204" pitchFamily="34" charset="0"/>
              </a:rPr>
              <a:t>av</a:t>
            </a:r>
            <a:r>
              <a:rPr lang="nb-NO" sz="1800" spc="-10">
                <a:solidFill>
                  <a:srgbClr val="231F20"/>
                </a:solidFill>
                <a:effectLst/>
                <a:latin typeface="Calibri" panose="020F0502020204030204" pitchFamily="34" charset="0"/>
                <a:ea typeface="Arial" panose="020B0604020202020204" pitchFamily="34" charset="0"/>
              </a:rPr>
              <a:t> </a:t>
            </a:r>
            <a:r>
              <a:rPr lang="nb-NO" sz="1800">
                <a:solidFill>
                  <a:srgbClr val="231F20"/>
                </a:solidFill>
                <a:effectLst/>
                <a:latin typeface="Calibri" panose="020F0502020204030204" pitchFamily="34" charset="0"/>
                <a:ea typeface="Arial" panose="020B0604020202020204" pitchFamily="34" charset="0"/>
              </a:rPr>
              <a:t>andre</a:t>
            </a:r>
            <a:r>
              <a:rPr lang="nb-NO" sz="1800" spc="-10">
                <a:solidFill>
                  <a:srgbClr val="231F20"/>
                </a:solidFill>
                <a:effectLst/>
                <a:latin typeface="Calibri" panose="020F0502020204030204" pitchFamily="34" charset="0"/>
                <a:ea typeface="Arial" panose="020B0604020202020204" pitchFamily="34" charset="0"/>
              </a:rPr>
              <a:t> årsaker. </a:t>
            </a:r>
            <a:r>
              <a:rPr lang="nb-NO" sz="1800">
                <a:solidFill>
                  <a:srgbClr val="231F20"/>
                </a:solidFill>
                <a:effectLst/>
                <a:latin typeface="Calibri" panose="020F0502020204030204" pitchFamily="34" charset="0"/>
                <a:ea typeface="Calibri" panose="020F0502020204030204" pitchFamily="34" charset="0"/>
              </a:rPr>
              <a:t>Alkohol</a:t>
            </a:r>
            <a:r>
              <a:rPr lang="nb-NO" sz="1800" spc="-55">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virker</a:t>
            </a:r>
            <a:r>
              <a:rPr lang="nb-NO" sz="1800" spc="-55">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vanndrivende.</a:t>
            </a:r>
            <a:r>
              <a:rPr lang="nb-NO" sz="1800" spc="-55">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Dette</a:t>
            </a:r>
            <a:r>
              <a:rPr lang="nb-NO" sz="1800" spc="-55">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kan</a:t>
            </a:r>
            <a:r>
              <a:rPr lang="nb-NO" sz="1800" spc="-55">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føre</a:t>
            </a:r>
            <a:r>
              <a:rPr lang="nb-NO" sz="1800" spc="-55">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til væskemangel</a:t>
            </a:r>
            <a:r>
              <a:rPr lang="nb-NO" sz="1800" spc="-55">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og</a:t>
            </a:r>
            <a:r>
              <a:rPr lang="nb-NO" sz="1800" spc="-55">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dehydrering</a:t>
            </a:r>
            <a:r>
              <a:rPr lang="nb-NO" sz="1800" spc="-55">
                <a:solidFill>
                  <a:srgbClr val="231F20"/>
                </a:solidFill>
                <a:effectLst/>
                <a:latin typeface="Calibri" panose="020F0502020204030204" pitchFamily="34" charset="0"/>
                <a:ea typeface="Calibri" panose="020F0502020204030204" pitchFamily="34" charset="0"/>
              </a:rPr>
              <a:t> –føre til elektrolyttforstyrrelse</a:t>
            </a:r>
            <a:endParaRPr lang="nb-NO" sz="1800">
              <a:effectLst/>
              <a:latin typeface="Arial" panose="020B0604020202020204" pitchFamily="34" charset="0"/>
              <a:ea typeface="Arial" panose="020B0604020202020204" pitchFamily="34" charset="0"/>
            </a:endParaRPr>
          </a:p>
          <a:p>
            <a:pPr marL="0" lvl="0" indent="0">
              <a:lnSpc>
                <a:spcPct val="107000"/>
              </a:lnSpc>
              <a:spcAft>
                <a:spcPts val="800"/>
              </a:spcAft>
              <a:buFont typeface="Calibri" panose="020F0502020204030204" pitchFamily="34" charset="0"/>
              <a:buNone/>
            </a:pPr>
            <a:endParaRPr lang="nb-NO" sz="180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spcAft>
                <a:spcPts val="800"/>
              </a:spcAft>
              <a:buFont typeface="Calibri" panose="020F0502020204030204" pitchFamily="34" charset="0"/>
              <a:buNone/>
            </a:pPr>
            <a:r>
              <a:rPr lang="nb-NO" sz="1800" err="1">
                <a:effectLst/>
                <a:latin typeface="Calibri" panose="020F0502020204030204" pitchFamily="34" charset="0"/>
                <a:ea typeface="Calibri" panose="020F0502020204030204" pitchFamily="34" charset="0"/>
                <a:cs typeface="Times New Roman" panose="02020603050405020304" pitchFamily="18" charset="0"/>
              </a:rPr>
              <a:t>Pykisk</a:t>
            </a:r>
            <a:r>
              <a:rPr lang="nb-NO" sz="1800">
                <a:effectLst/>
                <a:latin typeface="Calibri" panose="020F0502020204030204" pitchFamily="34" charset="0"/>
                <a:ea typeface="Calibri" panose="020F0502020204030204" pitchFamily="34" charset="0"/>
                <a:cs typeface="Times New Roman" panose="02020603050405020304" pitchFamily="18" charset="0"/>
              </a:rPr>
              <a:t> sykdom: </a:t>
            </a:r>
            <a:r>
              <a:rPr lang="nb-NO" sz="1800">
                <a:solidFill>
                  <a:srgbClr val="231F20"/>
                </a:solidFill>
                <a:effectLst/>
                <a:latin typeface="Calibri" panose="020F0502020204030204" pitchFamily="34" charset="0"/>
                <a:ea typeface="Calibri" panose="020F0502020204030204" pitchFamily="34" charset="0"/>
              </a:rPr>
              <a:t>Angstrelaterte symptomer kan for enkelte fremtone seg som hjerteinfarkt eller hjerteproblemer i form av åndenød, trykkende følelse og smerte over brystet. </a:t>
            </a:r>
            <a:endParaRPr lang="nb-NO" sz="180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spcAft>
                <a:spcPts val="800"/>
              </a:spcAft>
              <a:buFont typeface="Calibri" panose="020F0502020204030204" pitchFamily="34" charset="0"/>
              <a:buNone/>
            </a:pPr>
            <a:endParaRPr lang="nb-NO" sz="180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spcAft>
                <a:spcPts val="800"/>
              </a:spcAft>
              <a:buFont typeface="Calibri" panose="020F0502020204030204" pitchFamily="34" charset="0"/>
              <a:buNone/>
            </a:pPr>
            <a:r>
              <a:rPr lang="nb-NO" sz="1800">
                <a:effectLst/>
                <a:latin typeface="Calibri" panose="020F0502020204030204" pitchFamily="34" charset="0"/>
                <a:ea typeface="Calibri" panose="020F0502020204030204" pitchFamily="34" charset="0"/>
                <a:cs typeface="Times New Roman" panose="02020603050405020304" pitchFamily="18" charset="0"/>
              </a:rPr>
              <a:t>Utviklingshemming: </a:t>
            </a:r>
            <a:r>
              <a:rPr lang="nb-NO" sz="1800">
                <a:solidFill>
                  <a:srgbClr val="231F20"/>
                </a:solidFill>
                <a:effectLst/>
                <a:latin typeface="Calibri" panose="020F0502020204030204" pitchFamily="34" charset="0"/>
                <a:ea typeface="Calibri" panose="020F0502020204030204" pitchFamily="34" charset="0"/>
              </a:rPr>
              <a:t>Personer</a:t>
            </a:r>
            <a:r>
              <a:rPr lang="nb-NO" sz="1800" spc="-10">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med</a:t>
            </a:r>
            <a:r>
              <a:rPr lang="nb-NO" sz="1800" spc="-10">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utviklingshemming</a:t>
            </a:r>
            <a:r>
              <a:rPr lang="nb-NO" sz="1800" spc="-10">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har</a:t>
            </a:r>
            <a:r>
              <a:rPr lang="nb-NO" sz="1800" spc="-10">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statistisk</a:t>
            </a:r>
            <a:r>
              <a:rPr lang="nb-NO" sz="1800" spc="-10">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sett en større andel hjerte-kar sykdommer. En del av disse er medfødte mens andre kommer av livsstil. </a:t>
            </a:r>
            <a:endParaRPr lang="nb-NO" sz="1800">
              <a:effectLst/>
              <a:latin typeface="Calibri" panose="020F0502020204030204" pitchFamily="34" charset="0"/>
              <a:ea typeface="Calibri" panose="020F0502020204030204" pitchFamily="34" charset="0"/>
              <a:cs typeface="Times New Roman" panose="02020603050405020304" pitchFamily="18" charset="0"/>
            </a:endParaRPr>
          </a:p>
          <a:p>
            <a:endParaRPr lang="nb-NO"/>
          </a:p>
        </p:txBody>
      </p:sp>
      <p:sp>
        <p:nvSpPr>
          <p:cNvPr id="4" name="Plassholder for lysbildenummer 3"/>
          <p:cNvSpPr>
            <a:spLocks noGrp="1"/>
          </p:cNvSpPr>
          <p:nvPr>
            <p:ph type="sldNum" sz="quarter" idx="10"/>
          </p:nvPr>
        </p:nvSpPr>
        <p:spPr/>
        <p:txBody>
          <a:bodyPr/>
          <a:lstStyle/>
          <a:p>
            <a:fld id="{6652DB7C-4B8E-46DF-A618-A5E30AAFF4C8}" type="slidenum">
              <a:rPr lang="nb-NO" smtClean="0"/>
              <a:pPr/>
              <a:t>19</a:t>
            </a:fld>
            <a:endParaRPr lang="nb-NO"/>
          </a:p>
        </p:txBody>
      </p:sp>
    </p:spTree>
    <p:extLst>
      <p:ext uri="{BB962C8B-B14F-4D97-AF65-F5344CB8AC3E}">
        <p14:creationId xmlns:p14="http://schemas.microsoft.com/office/powerpoint/2010/main" val="42590759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6652DB7C-4B8E-46DF-A618-A5E30AAFF4C8}" type="slidenum">
              <a:rPr lang="nb-NO" smtClean="0"/>
              <a:pPr/>
              <a:t>2</a:t>
            </a:fld>
            <a:endParaRPr lang="nb-NO"/>
          </a:p>
        </p:txBody>
      </p:sp>
    </p:spTree>
    <p:extLst>
      <p:ext uri="{BB962C8B-B14F-4D97-AF65-F5344CB8AC3E}">
        <p14:creationId xmlns:p14="http://schemas.microsoft.com/office/powerpoint/2010/main" val="42545221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a:t>Gruppeoppgave 5min</a:t>
            </a:r>
          </a:p>
          <a:p>
            <a:endParaRPr lang="nb-NO"/>
          </a:p>
        </p:txBody>
      </p:sp>
      <p:sp>
        <p:nvSpPr>
          <p:cNvPr id="4" name="Plassholder for lysbildenummer 3"/>
          <p:cNvSpPr>
            <a:spLocks noGrp="1"/>
          </p:cNvSpPr>
          <p:nvPr>
            <p:ph type="sldNum" sz="quarter" idx="5"/>
          </p:nvPr>
        </p:nvSpPr>
        <p:spPr/>
        <p:txBody>
          <a:bodyPr/>
          <a:lstStyle/>
          <a:p>
            <a:fld id="{6652DB7C-4B8E-46DF-A618-A5E30AAFF4C8}" type="slidenum">
              <a:rPr lang="nb-NO" smtClean="0"/>
              <a:pPr/>
              <a:t>20</a:t>
            </a:fld>
            <a:endParaRPr lang="nb-NO"/>
          </a:p>
        </p:txBody>
      </p:sp>
    </p:spTree>
    <p:extLst>
      <p:ext uri="{BB962C8B-B14F-4D97-AF65-F5344CB8AC3E}">
        <p14:creationId xmlns:p14="http://schemas.microsoft.com/office/powerpoint/2010/main" val="36444949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b="1"/>
          </a:p>
          <a:p>
            <a:pPr>
              <a:lnSpc>
                <a:spcPct val="107000"/>
              </a:lnSpc>
              <a:spcAft>
                <a:spcPts val="800"/>
              </a:spcAft>
            </a:pPr>
            <a:r>
              <a:rPr lang="nb-NO" sz="1000" b="1"/>
              <a:t>Bevissthetsnivået er som regel det første du registrerer hos en pasient da dette henger tett sammen med om, og på hvilken måte, du får kontakt med vedkommende. </a:t>
            </a:r>
            <a:r>
              <a:rPr lang="nb-NO" sz="1200">
                <a:solidFill>
                  <a:srgbClr val="231F20"/>
                </a:solidFill>
                <a:effectLst/>
                <a:latin typeface="Calibri" panose="020F0502020204030204" pitchFamily="34" charset="0"/>
                <a:ea typeface="Calibri" panose="020F0502020204030204" pitchFamily="34" charset="0"/>
              </a:rPr>
              <a:t>Nedsatt</a:t>
            </a:r>
            <a:r>
              <a:rPr lang="nb-NO" sz="1200" spc="-70">
                <a:solidFill>
                  <a:srgbClr val="231F20"/>
                </a:solidFill>
                <a:effectLst/>
                <a:latin typeface="Calibri" panose="020F0502020204030204" pitchFamily="34" charset="0"/>
                <a:ea typeface="Calibri" panose="020F0502020204030204" pitchFamily="34" charset="0"/>
              </a:rPr>
              <a:t> </a:t>
            </a:r>
            <a:r>
              <a:rPr lang="nb-NO" sz="1200">
                <a:solidFill>
                  <a:srgbClr val="231F20"/>
                </a:solidFill>
                <a:effectLst/>
                <a:latin typeface="Calibri" panose="020F0502020204030204" pitchFamily="34" charset="0"/>
                <a:ea typeface="Calibri" panose="020F0502020204030204" pitchFamily="34" charset="0"/>
              </a:rPr>
              <a:t>bevissthet</a:t>
            </a:r>
            <a:r>
              <a:rPr lang="nb-NO" sz="1200" spc="-70">
                <a:solidFill>
                  <a:srgbClr val="231F20"/>
                </a:solidFill>
                <a:effectLst/>
                <a:latin typeface="Calibri" panose="020F0502020204030204" pitchFamily="34" charset="0"/>
                <a:ea typeface="Calibri" panose="020F0502020204030204" pitchFamily="34" charset="0"/>
              </a:rPr>
              <a:t> </a:t>
            </a:r>
            <a:r>
              <a:rPr lang="nb-NO" sz="1200">
                <a:solidFill>
                  <a:srgbClr val="231F20"/>
                </a:solidFill>
                <a:effectLst/>
                <a:latin typeface="Calibri" panose="020F0502020204030204" pitchFamily="34" charset="0"/>
                <a:ea typeface="Calibri" panose="020F0502020204030204" pitchFamily="34" charset="0"/>
              </a:rPr>
              <a:t>kan</a:t>
            </a:r>
            <a:r>
              <a:rPr lang="nb-NO" sz="1200" spc="-70">
                <a:solidFill>
                  <a:srgbClr val="231F20"/>
                </a:solidFill>
                <a:effectLst/>
                <a:latin typeface="Calibri" panose="020F0502020204030204" pitchFamily="34" charset="0"/>
                <a:ea typeface="Calibri" panose="020F0502020204030204" pitchFamily="34" charset="0"/>
              </a:rPr>
              <a:t> </a:t>
            </a:r>
            <a:r>
              <a:rPr lang="nb-NO" sz="1200">
                <a:solidFill>
                  <a:srgbClr val="231F20"/>
                </a:solidFill>
                <a:effectLst/>
                <a:latin typeface="Calibri" panose="020F0502020204030204" pitchFamily="34" charset="0"/>
                <a:ea typeface="Calibri" panose="020F0502020204030204" pitchFamily="34" charset="0"/>
              </a:rPr>
              <a:t>være</a:t>
            </a:r>
            <a:r>
              <a:rPr lang="nb-NO" sz="1200" spc="-70">
                <a:solidFill>
                  <a:srgbClr val="231F20"/>
                </a:solidFill>
                <a:effectLst/>
                <a:latin typeface="Calibri" panose="020F0502020204030204" pitchFamily="34" charset="0"/>
                <a:ea typeface="Calibri" panose="020F0502020204030204" pitchFamily="34" charset="0"/>
              </a:rPr>
              <a:t> </a:t>
            </a:r>
            <a:r>
              <a:rPr lang="nb-NO" sz="1200">
                <a:solidFill>
                  <a:srgbClr val="231F20"/>
                </a:solidFill>
                <a:effectLst/>
                <a:latin typeface="Calibri" panose="020F0502020204030204" pitchFamily="34" charset="0"/>
                <a:ea typeface="Calibri" panose="020F0502020204030204" pitchFamily="34" charset="0"/>
              </a:rPr>
              <a:t>et</a:t>
            </a:r>
            <a:r>
              <a:rPr lang="nb-NO" sz="1200" spc="-70">
                <a:solidFill>
                  <a:srgbClr val="231F20"/>
                </a:solidFill>
                <a:effectLst/>
                <a:latin typeface="Calibri" panose="020F0502020204030204" pitchFamily="34" charset="0"/>
                <a:ea typeface="Calibri" panose="020F0502020204030204" pitchFamily="34" charset="0"/>
              </a:rPr>
              <a:t> </a:t>
            </a:r>
            <a:r>
              <a:rPr lang="nb-NO" sz="1200">
                <a:solidFill>
                  <a:srgbClr val="231F20"/>
                </a:solidFill>
                <a:effectLst/>
                <a:latin typeface="Calibri" panose="020F0502020204030204" pitchFamily="34" charset="0"/>
                <a:ea typeface="Calibri" panose="020F0502020204030204" pitchFamily="34" charset="0"/>
              </a:rPr>
              <a:t>alvorlig</a:t>
            </a:r>
            <a:r>
              <a:rPr lang="nb-NO" sz="1200" spc="-70">
                <a:solidFill>
                  <a:srgbClr val="231F20"/>
                </a:solidFill>
                <a:effectLst/>
                <a:latin typeface="Calibri" panose="020F0502020204030204" pitchFamily="34" charset="0"/>
                <a:ea typeface="Calibri" panose="020F0502020204030204" pitchFamily="34" charset="0"/>
              </a:rPr>
              <a:t> </a:t>
            </a:r>
            <a:r>
              <a:rPr lang="nb-NO" sz="1200">
                <a:solidFill>
                  <a:srgbClr val="231F20"/>
                </a:solidFill>
                <a:effectLst/>
                <a:latin typeface="Calibri" panose="020F0502020204030204" pitchFamily="34" charset="0"/>
                <a:ea typeface="Calibri" panose="020F0502020204030204" pitchFamily="34" charset="0"/>
              </a:rPr>
              <a:t>tegn,</a:t>
            </a:r>
            <a:r>
              <a:rPr lang="nb-NO" sz="1200" spc="-70">
                <a:solidFill>
                  <a:srgbClr val="231F20"/>
                </a:solidFill>
                <a:effectLst/>
                <a:latin typeface="Calibri" panose="020F0502020204030204" pitchFamily="34" charset="0"/>
                <a:ea typeface="Calibri" panose="020F0502020204030204" pitchFamily="34" charset="0"/>
              </a:rPr>
              <a:t> </a:t>
            </a:r>
            <a:r>
              <a:rPr lang="nb-NO" sz="1200">
                <a:solidFill>
                  <a:srgbClr val="231F20"/>
                </a:solidFill>
                <a:effectLst/>
                <a:latin typeface="Calibri" panose="020F0502020204030204" pitchFamily="34" charset="0"/>
                <a:ea typeface="Calibri" panose="020F0502020204030204" pitchFamily="34" charset="0"/>
              </a:rPr>
              <a:t>det</a:t>
            </a:r>
            <a:r>
              <a:rPr lang="nb-NO" sz="1200" spc="-70">
                <a:solidFill>
                  <a:srgbClr val="231F20"/>
                </a:solidFill>
                <a:effectLst/>
                <a:latin typeface="Calibri" panose="020F0502020204030204" pitchFamily="34" charset="0"/>
                <a:ea typeface="Calibri" panose="020F0502020204030204" pitchFamily="34" charset="0"/>
              </a:rPr>
              <a:t> </a:t>
            </a:r>
            <a:r>
              <a:rPr lang="nb-NO" sz="1200">
                <a:solidFill>
                  <a:srgbClr val="231F20"/>
                </a:solidFill>
                <a:effectLst/>
                <a:latin typeface="Calibri" panose="020F0502020204030204" pitchFamily="34" charset="0"/>
                <a:ea typeface="Calibri" panose="020F0502020204030204" pitchFamily="34" charset="0"/>
              </a:rPr>
              <a:t>samme</a:t>
            </a:r>
            <a:r>
              <a:rPr lang="nb-NO" sz="1200" spc="-70">
                <a:solidFill>
                  <a:srgbClr val="231F20"/>
                </a:solidFill>
                <a:effectLst/>
                <a:latin typeface="Calibri" panose="020F0502020204030204" pitchFamily="34" charset="0"/>
                <a:ea typeface="Calibri" panose="020F0502020204030204" pitchFamily="34" charset="0"/>
              </a:rPr>
              <a:t> </a:t>
            </a:r>
            <a:r>
              <a:rPr lang="nb-NO" sz="1200">
                <a:solidFill>
                  <a:srgbClr val="231F20"/>
                </a:solidFill>
                <a:effectLst/>
                <a:latin typeface="Calibri" panose="020F0502020204030204" pitchFamily="34" charset="0"/>
                <a:ea typeface="Calibri" panose="020F0502020204030204" pitchFamily="34" charset="0"/>
              </a:rPr>
              <a:t>kan kramper eller akutt forvirring være. Tilkall derfor hjelp snarest dersom du observerer dette. Bevissthetsnivået er det viktigste parameter for nevrologisk status. Dess lengre</a:t>
            </a:r>
            <a:r>
              <a:rPr lang="nb-NO" sz="1200" spc="-55">
                <a:solidFill>
                  <a:srgbClr val="231F20"/>
                </a:solidFill>
                <a:effectLst/>
                <a:latin typeface="Calibri" panose="020F0502020204030204" pitchFamily="34" charset="0"/>
                <a:ea typeface="Calibri" panose="020F0502020204030204" pitchFamily="34" charset="0"/>
              </a:rPr>
              <a:t> </a:t>
            </a:r>
            <a:r>
              <a:rPr lang="nb-NO" sz="1200">
                <a:solidFill>
                  <a:srgbClr val="231F20"/>
                </a:solidFill>
                <a:effectLst/>
                <a:latin typeface="Calibri" panose="020F0502020204030204" pitchFamily="34" charset="0"/>
                <a:ea typeface="Calibri" panose="020F0502020204030204" pitchFamily="34" charset="0"/>
              </a:rPr>
              <a:t>og</a:t>
            </a:r>
            <a:r>
              <a:rPr lang="nb-NO" sz="1200" spc="-55">
                <a:solidFill>
                  <a:srgbClr val="231F20"/>
                </a:solidFill>
                <a:effectLst/>
                <a:latin typeface="Calibri" panose="020F0502020204030204" pitchFamily="34" charset="0"/>
                <a:ea typeface="Calibri" panose="020F0502020204030204" pitchFamily="34" charset="0"/>
              </a:rPr>
              <a:t> </a:t>
            </a:r>
            <a:r>
              <a:rPr lang="nb-NO" sz="1200">
                <a:solidFill>
                  <a:srgbClr val="231F20"/>
                </a:solidFill>
                <a:effectLst/>
                <a:latin typeface="Calibri" panose="020F0502020204030204" pitchFamily="34" charset="0"/>
                <a:ea typeface="Calibri" panose="020F0502020204030204" pitchFamily="34" charset="0"/>
              </a:rPr>
              <a:t>dypere</a:t>
            </a:r>
            <a:r>
              <a:rPr lang="nb-NO" sz="1200" spc="-55">
                <a:solidFill>
                  <a:srgbClr val="231F20"/>
                </a:solidFill>
                <a:effectLst/>
                <a:latin typeface="Calibri" panose="020F0502020204030204" pitchFamily="34" charset="0"/>
                <a:ea typeface="Calibri" panose="020F0502020204030204" pitchFamily="34" charset="0"/>
              </a:rPr>
              <a:t> </a:t>
            </a:r>
            <a:r>
              <a:rPr lang="nb-NO" sz="1200">
                <a:solidFill>
                  <a:srgbClr val="231F20"/>
                </a:solidFill>
                <a:effectLst/>
                <a:latin typeface="Calibri" panose="020F0502020204030204" pitchFamily="34" charset="0"/>
                <a:ea typeface="Calibri" panose="020F0502020204030204" pitchFamily="34" charset="0"/>
              </a:rPr>
              <a:t>pasienten</a:t>
            </a:r>
            <a:r>
              <a:rPr lang="nb-NO" sz="1200" spc="-55">
                <a:solidFill>
                  <a:srgbClr val="231F20"/>
                </a:solidFill>
                <a:effectLst/>
                <a:latin typeface="Calibri" panose="020F0502020204030204" pitchFamily="34" charset="0"/>
                <a:ea typeface="Calibri" panose="020F0502020204030204" pitchFamily="34" charset="0"/>
              </a:rPr>
              <a:t> </a:t>
            </a:r>
            <a:r>
              <a:rPr lang="nb-NO" sz="1200">
                <a:solidFill>
                  <a:srgbClr val="231F20"/>
                </a:solidFill>
                <a:effectLst/>
                <a:latin typeface="Calibri" panose="020F0502020204030204" pitchFamily="34" charset="0"/>
                <a:ea typeface="Calibri" panose="020F0502020204030204" pitchFamily="34" charset="0"/>
              </a:rPr>
              <a:t>er</a:t>
            </a:r>
            <a:r>
              <a:rPr lang="nb-NO" sz="1200" spc="-55">
                <a:solidFill>
                  <a:srgbClr val="231F20"/>
                </a:solidFill>
                <a:effectLst/>
                <a:latin typeface="Calibri" panose="020F0502020204030204" pitchFamily="34" charset="0"/>
                <a:ea typeface="Calibri" panose="020F0502020204030204" pitchFamily="34" charset="0"/>
              </a:rPr>
              <a:t> </a:t>
            </a:r>
            <a:r>
              <a:rPr lang="nb-NO" sz="1200">
                <a:solidFill>
                  <a:srgbClr val="231F20"/>
                </a:solidFill>
                <a:effectLst/>
                <a:latin typeface="Calibri" panose="020F0502020204030204" pitchFamily="34" charset="0"/>
                <a:ea typeface="Calibri" panose="020F0502020204030204" pitchFamily="34" charset="0"/>
              </a:rPr>
              <a:t>bevistløs</a:t>
            </a:r>
            <a:r>
              <a:rPr lang="nb-NO" sz="1200" spc="-55">
                <a:solidFill>
                  <a:srgbClr val="231F20"/>
                </a:solidFill>
                <a:effectLst/>
                <a:latin typeface="Calibri" panose="020F0502020204030204" pitchFamily="34" charset="0"/>
                <a:ea typeface="Calibri" panose="020F0502020204030204" pitchFamily="34" charset="0"/>
              </a:rPr>
              <a:t> </a:t>
            </a:r>
            <a:r>
              <a:rPr lang="nb-NO" sz="1200">
                <a:solidFill>
                  <a:srgbClr val="231F20"/>
                </a:solidFill>
                <a:effectLst/>
                <a:latin typeface="Calibri" panose="020F0502020204030204" pitchFamily="34" charset="0"/>
                <a:ea typeface="Calibri" panose="020F0502020204030204" pitchFamily="34" charset="0"/>
              </a:rPr>
              <a:t>dess</a:t>
            </a:r>
            <a:r>
              <a:rPr lang="nb-NO" sz="1200" spc="-55">
                <a:solidFill>
                  <a:srgbClr val="231F20"/>
                </a:solidFill>
                <a:effectLst/>
                <a:latin typeface="Calibri" panose="020F0502020204030204" pitchFamily="34" charset="0"/>
                <a:ea typeface="Calibri" panose="020F0502020204030204" pitchFamily="34" charset="0"/>
              </a:rPr>
              <a:t> </a:t>
            </a:r>
            <a:r>
              <a:rPr lang="nb-NO" sz="1200">
                <a:solidFill>
                  <a:srgbClr val="231F20"/>
                </a:solidFill>
                <a:effectLst/>
                <a:latin typeface="Calibri" panose="020F0502020204030204" pitchFamily="34" charset="0"/>
                <a:ea typeface="Calibri" panose="020F0502020204030204" pitchFamily="34" charset="0"/>
              </a:rPr>
              <a:t>mer</a:t>
            </a:r>
            <a:r>
              <a:rPr lang="nb-NO" sz="1200" spc="-55">
                <a:solidFill>
                  <a:srgbClr val="231F20"/>
                </a:solidFill>
                <a:effectLst/>
                <a:latin typeface="Calibri" panose="020F0502020204030204" pitchFamily="34" charset="0"/>
                <a:ea typeface="Calibri" panose="020F0502020204030204" pitchFamily="34" charset="0"/>
              </a:rPr>
              <a:t> </a:t>
            </a:r>
            <a:r>
              <a:rPr lang="nb-NO" sz="1200">
                <a:solidFill>
                  <a:srgbClr val="231F20"/>
                </a:solidFill>
                <a:effectLst/>
                <a:latin typeface="Calibri" panose="020F0502020204030204" pitchFamily="34" charset="0"/>
                <a:ea typeface="Calibri" panose="020F0502020204030204" pitchFamily="34" charset="0"/>
              </a:rPr>
              <a:t>alvorlig</a:t>
            </a:r>
            <a:r>
              <a:rPr lang="nb-NO" sz="1200" spc="-55">
                <a:solidFill>
                  <a:srgbClr val="231F20"/>
                </a:solidFill>
                <a:effectLst/>
                <a:latin typeface="Calibri" panose="020F0502020204030204" pitchFamily="34" charset="0"/>
                <a:ea typeface="Calibri" panose="020F0502020204030204" pitchFamily="34" charset="0"/>
              </a:rPr>
              <a:t> </a:t>
            </a:r>
            <a:r>
              <a:rPr lang="nb-NO" sz="1200">
                <a:solidFill>
                  <a:srgbClr val="231F20"/>
                </a:solidFill>
                <a:effectLst/>
                <a:latin typeface="Calibri" panose="020F0502020204030204" pitchFamily="34" charset="0"/>
                <a:ea typeface="Calibri" panose="020F0502020204030204" pitchFamily="34" charset="0"/>
              </a:rPr>
              <a:t>er</a:t>
            </a:r>
            <a:r>
              <a:rPr lang="nb-NO" sz="1200" spc="-55">
                <a:solidFill>
                  <a:srgbClr val="231F20"/>
                </a:solidFill>
                <a:effectLst/>
                <a:latin typeface="Calibri" panose="020F0502020204030204" pitchFamily="34" charset="0"/>
                <a:ea typeface="Calibri" panose="020F0502020204030204" pitchFamily="34" charset="0"/>
              </a:rPr>
              <a:t> </a:t>
            </a:r>
            <a:r>
              <a:rPr lang="nb-NO" sz="1200">
                <a:solidFill>
                  <a:srgbClr val="231F20"/>
                </a:solidFill>
                <a:effectLst/>
                <a:latin typeface="Calibri" panose="020F0502020204030204" pitchFamily="34" charset="0"/>
                <a:ea typeface="Calibri" panose="020F0502020204030204" pitchFamily="34" charset="0"/>
              </a:rPr>
              <a:t>oftest</a:t>
            </a:r>
            <a:r>
              <a:rPr lang="nb-NO" sz="1200" spc="-55">
                <a:solidFill>
                  <a:srgbClr val="231F20"/>
                </a:solidFill>
                <a:effectLst/>
                <a:latin typeface="Calibri" panose="020F0502020204030204" pitchFamily="34" charset="0"/>
                <a:ea typeface="Calibri" panose="020F0502020204030204" pitchFamily="34" charset="0"/>
              </a:rPr>
              <a:t> </a:t>
            </a:r>
            <a:r>
              <a:rPr lang="nb-NO" sz="1200">
                <a:solidFill>
                  <a:srgbClr val="231F20"/>
                </a:solidFill>
                <a:effectLst/>
                <a:latin typeface="Calibri" panose="020F0502020204030204" pitchFamily="34" charset="0"/>
                <a:ea typeface="Calibri" panose="020F0502020204030204" pitchFamily="34" charset="0"/>
              </a:rPr>
              <a:t>tilstanden.</a:t>
            </a:r>
            <a:r>
              <a:rPr lang="nb-NO" sz="1200" spc="-55">
                <a:solidFill>
                  <a:srgbClr val="231F20"/>
                </a:solidFill>
                <a:effectLst/>
                <a:latin typeface="Calibri" panose="020F0502020204030204" pitchFamily="34" charset="0"/>
                <a:ea typeface="Calibri" panose="020F0502020204030204" pitchFamily="34" charset="0"/>
              </a:rPr>
              <a:t> </a:t>
            </a:r>
            <a:r>
              <a:rPr lang="nb-NO" sz="1200">
                <a:effectLst/>
                <a:latin typeface="Calibri" panose="020F0502020204030204" pitchFamily="34" charset="0"/>
                <a:ea typeface="Calibri" panose="020F0502020204030204" pitchFamily="34" charset="0"/>
                <a:cs typeface="Times New Roman" panose="02020603050405020304" pitchFamily="18" charset="0"/>
              </a:rPr>
              <a:t>Nedsatt bevissthet kan blant annet skyldes:</a:t>
            </a:r>
          </a:p>
          <a:p>
            <a:pPr marL="342900" lvl="0" indent="-342900">
              <a:lnSpc>
                <a:spcPct val="107000"/>
              </a:lnSpc>
              <a:buFont typeface="Calibri" panose="020F0502020204030204" pitchFamily="34" charset="0"/>
              <a:buChar char="-"/>
            </a:pPr>
            <a:r>
              <a:rPr lang="nb-NO" sz="1200">
                <a:effectLst/>
                <a:latin typeface="Calibri" panose="020F0502020204030204" pitchFamily="34" charset="0"/>
                <a:ea typeface="Calibri" panose="020F0502020204030204" pitchFamily="34" charset="0"/>
                <a:cs typeface="Times New Roman" panose="02020603050405020304" pitchFamily="18" charset="0"/>
              </a:rPr>
              <a:t>For lite oksygen til hjernen</a:t>
            </a:r>
          </a:p>
          <a:p>
            <a:pPr marL="342900" lvl="0" indent="-342900">
              <a:lnSpc>
                <a:spcPct val="107000"/>
              </a:lnSpc>
              <a:buFont typeface="Calibri" panose="020F0502020204030204" pitchFamily="34" charset="0"/>
              <a:buChar char="-"/>
            </a:pPr>
            <a:r>
              <a:rPr lang="nb-NO" sz="1200">
                <a:effectLst/>
                <a:latin typeface="Calibri" panose="020F0502020204030204" pitchFamily="34" charset="0"/>
                <a:ea typeface="Calibri" panose="020F0502020204030204" pitchFamily="34" charset="0"/>
                <a:cs typeface="Times New Roman" panose="02020603050405020304" pitchFamily="18" charset="0"/>
              </a:rPr>
              <a:t>For lite blod til hjernen</a:t>
            </a:r>
          </a:p>
          <a:p>
            <a:pPr marL="342900" lvl="0" indent="-342900">
              <a:lnSpc>
                <a:spcPct val="107000"/>
              </a:lnSpc>
              <a:buFont typeface="Calibri" panose="020F0502020204030204" pitchFamily="34" charset="0"/>
              <a:buChar char="-"/>
            </a:pPr>
            <a:r>
              <a:rPr lang="nb-NO" sz="1200">
                <a:effectLst/>
                <a:latin typeface="Calibri" panose="020F0502020204030204" pitchFamily="34" charset="0"/>
                <a:ea typeface="Calibri" panose="020F0502020204030204" pitchFamily="34" charset="0"/>
                <a:cs typeface="Times New Roman" panose="02020603050405020304" pitchFamily="18" charset="0"/>
              </a:rPr>
              <a:t>Hjernerystelse</a:t>
            </a:r>
          </a:p>
          <a:p>
            <a:pPr marL="342900" lvl="0" indent="-342900">
              <a:lnSpc>
                <a:spcPct val="107000"/>
              </a:lnSpc>
              <a:buFont typeface="Calibri" panose="020F0502020204030204" pitchFamily="34" charset="0"/>
              <a:buChar char="-"/>
            </a:pPr>
            <a:r>
              <a:rPr lang="nb-NO" sz="1200">
                <a:effectLst/>
                <a:latin typeface="Calibri" panose="020F0502020204030204" pitchFamily="34" charset="0"/>
                <a:ea typeface="Calibri" panose="020F0502020204030204" pitchFamily="34" charset="0"/>
                <a:cs typeface="Times New Roman" panose="02020603050405020304" pitchFamily="18" charset="0"/>
              </a:rPr>
              <a:t>For lav kroppstemperatur</a:t>
            </a:r>
          </a:p>
          <a:p>
            <a:pPr marL="342900" lvl="0" indent="-342900">
              <a:lnSpc>
                <a:spcPct val="107000"/>
              </a:lnSpc>
              <a:buFont typeface="Calibri" panose="020F0502020204030204" pitchFamily="34" charset="0"/>
              <a:buChar char="-"/>
            </a:pPr>
            <a:r>
              <a:rPr lang="nb-NO" sz="1200">
                <a:effectLst/>
                <a:latin typeface="Calibri" panose="020F0502020204030204" pitchFamily="34" charset="0"/>
                <a:ea typeface="Calibri" panose="020F0502020204030204" pitchFamily="34" charset="0"/>
                <a:cs typeface="Times New Roman" panose="02020603050405020304" pitchFamily="18" charset="0"/>
              </a:rPr>
              <a:t>Diabetes (lavt eller høyt blodsukker)</a:t>
            </a:r>
          </a:p>
          <a:p>
            <a:pPr marL="342900" lvl="0" indent="-342900">
              <a:lnSpc>
                <a:spcPct val="107000"/>
              </a:lnSpc>
              <a:spcAft>
                <a:spcPts val="800"/>
              </a:spcAft>
              <a:buFont typeface="Calibri" panose="020F0502020204030204" pitchFamily="34" charset="0"/>
              <a:buChar char="-"/>
            </a:pPr>
            <a:r>
              <a:rPr lang="nb-NO" sz="1200">
                <a:effectLst/>
                <a:latin typeface="Calibri" panose="020F0502020204030204" pitchFamily="34" charset="0"/>
                <a:ea typeface="Calibri" panose="020F0502020204030204" pitchFamily="34" charset="0"/>
                <a:cs typeface="Times New Roman" panose="02020603050405020304" pitchFamily="18" charset="0"/>
              </a:rPr>
              <a:t>Forgiftning/rus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b="1"/>
          </a:p>
          <a:p>
            <a:endParaRPr lang="nb-NO" sz="1000" b="1"/>
          </a:p>
          <a:p>
            <a:endParaRPr lang="nb-NO" sz="1200" b="1"/>
          </a:p>
        </p:txBody>
      </p:sp>
      <p:sp>
        <p:nvSpPr>
          <p:cNvPr id="4" name="Plassholder for lysbildenummer 3"/>
          <p:cNvSpPr>
            <a:spLocks noGrp="1"/>
          </p:cNvSpPr>
          <p:nvPr>
            <p:ph type="sldNum" sz="quarter" idx="5"/>
          </p:nvPr>
        </p:nvSpPr>
        <p:spPr/>
        <p:txBody>
          <a:bodyPr/>
          <a:lstStyle/>
          <a:p>
            <a:fld id="{6652DB7C-4B8E-46DF-A618-A5E30AAFF4C8}" type="slidenum">
              <a:rPr lang="nb-NO" smtClean="0"/>
              <a:pPr/>
              <a:t>21</a:t>
            </a:fld>
            <a:endParaRPr lang="nb-NO"/>
          </a:p>
        </p:txBody>
      </p:sp>
    </p:spTree>
    <p:extLst>
      <p:ext uri="{BB962C8B-B14F-4D97-AF65-F5344CB8AC3E}">
        <p14:creationId xmlns:p14="http://schemas.microsoft.com/office/powerpoint/2010/main" val="24481790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fontScale="92500"/>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b="1"/>
          </a:p>
          <a:p>
            <a:r>
              <a:rPr lang="nb-NO" sz="1200" b="1"/>
              <a:t>Normalt fastende blodsukker er 4-7 </a:t>
            </a:r>
            <a:r>
              <a:rPr lang="nb-NO" sz="1200" b="1" err="1"/>
              <a:t>mmol</a:t>
            </a:r>
            <a:r>
              <a:rPr lang="nb-NO" sz="1200" b="1"/>
              <a:t>/liter, for høyt/lavt </a:t>
            </a:r>
            <a:r>
              <a:rPr lang="nb-NO" sz="1200" b="1" err="1"/>
              <a:t>bls</a:t>
            </a:r>
            <a:r>
              <a:rPr lang="nb-NO" sz="1200" b="1"/>
              <a:t> kan påvirke bevissthet. </a:t>
            </a:r>
            <a:r>
              <a:rPr lang="nb-NO" sz="1800">
                <a:effectLst/>
                <a:latin typeface="Calibri" panose="020F0502020204030204" pitchFamily="34" charset="0"/>
                <a:ea typeface="Calibri" panose="020F0502020204030204" pitchFamily="34" charset="0"/>
              </a:rPr>
              <a:t>men ved kjent diabetes kan legen ha satt et annet akseptabelt «normalnivå». I så fall må det dokumenteres tydelig i den aktuelle pasients journal.</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a:solidFill>
                  <a:srgbClr val="231F20"/>
                </a:solidFill>
                <a:effectLst/>
                <a:latin typeface="Calibri" panose="020F0502020204030204" pitchFamily="34" charset="0"/>
                <a:ea typeface="Calibri" panose="020F0502020204030204" pitchFamily="34" charset="0"/>
              </a:rPr>
              <a:t>Derfor</a:t>
            </a:r>
            <a:r>
              <a:rPr lang="nb-NO" sz="1200" spc="-70">
                <a:solidFill>
                  <a:srgbClr val="231F20"/>
                </a:solidFill>
                <a:effectLst/>
                <a:latin typeface="Calibri" panose="020F0502020204030204" pitchFamily="34" charset="0"/>
                <a:ea typeface="Calibri" panose="020F0502020204030204" pitchFamily="34" charset="0"/>
              </a:rPr>
              <a:t> </a:t>
            </a:r>
            <a:r>
              <a:rPr lang="nb-NO" sz="1200">
                <a:solidFill>
                  <a:srgbClr val="231F20"/>
                </a:solidFill>
                <a:effectLst/>
                <a:latin typeface="Calibri" panose="020F0502020204030204" pitchFamily="34" charset="0"/>
                <a:ea typeface="Calibri" panose="020F0502020204030204" pitchFamily="34" charset="0"/>
              </a:rPr>
              <a:t>kan</a:t>
            </a:r>
            <a:r>
              <a:rPr lang="nb-NO" sz="1200" spc="-75">
                <a:solidFill>
                  <a:srgbClr val="231F20"/>
                </a:solidFill>
                <a:effectLst/>
                <a:latin typeface="Calibri" panose="020F0502020204030204" pitchFamily="34" charset="0"/>
                <a:ea typeface="Calibri" panose="020F0502020204030204" pitchFamily="34" charset="0"/>
              </a:rPr>
              <a:t> </a:t>
            </a:r>
            <a:r>
              <a:rPr lang="nb-NO" sz="1200">
                <a:solidFill>
                  <a:srgbClr val="231F20"/>
                </a:solidFill>
                <a:effectLst/>
                <a:latin typeface="Calibri" panose="020F0502020204030204" pitchFamily="34" charset="0"/>
                <a:ea typeface="Calibri" panose="020F0502020204030204" pitchFamily="34" charset="0"/>
              </a:rPr>
              <a:t>inntak</a:t>
            </a:r>
            <a:r>
              <a:rPr lang="nb-NO" sz="1200" spc="-75">
                <a:solidFill>
                  <a:srgbClr val="231F20"/>
                </a:solidFill>
                <a:effectLst/>
                <a:latin typeface="Calibri" panose="020F0502020204030204" pitchFamily="34" charset="0"/>
                <a:ea typeface="Calibri" panose="020F0502020204030204" pitchFamily="34" charset="0"/>
              </a:rPr>
              <a:t> </a:t>
            </a:r>
            <a:r>
              <a:rPr lang="nb-NO" sz="1200">
                <a:solidFill>
                  <a:srgbClr val="231F20"/>
                </a:solidFill>
                <a:effectLst/>
                <a:latin typeface="Calibri" panose="020F0502020204030204" pitchFamily="34" charset="0"/>
                <a:ea typeface="Calibri" panose="020F0502020204030204" pitchFamily="34" charset="0"/>
              </a:rPr>
              <a:t>av alkohol hos en person med diabetes få blodsukkeret til</a:t>
            </a:r>
            <a:r>
              <a:rPr lang="nb-NO" sz="1200" spc="-40">
                <a:solidFill>
                  <a:srgbClr val="231F20"/>
                </a:solidFill>
                <a:effectLst/>
                <a:latin typeface="Calibri" panose="020F0502020204030204" pitchFamily="34" charset="0"/>
                <a:ea typeface="Calibri" panose="020F0502020204030204" pitchFamily="34" charset="0"/>
              </a:rPr>
              <a:t> </a:t>
            </a:r>
            <a:r>
              <a:rPr lang="nb-NO" sz="1200">
                <a:solidFill>
                  <a:srgbClr val="231F20"/>
                </a:solidFill>
                <a:effectLst/>
                <a:latin typeface="Calibri" panose="020F0502020204030204" pitchFamily="34" charset="0"/>
                <a:ea typeface="Calibri" panose="020F0502020204030204" pitchFamily="34" charset="0"/>
              </a:rPr>
              <a:t>å</a:t>
            </a:r>
            <a:r>
              <a:rPr lang="nb-NO" sz="1200" spc="-40">
                <a:solidFill>
                  <a:srgbClr val="231F20"/>
                </a:solidFill>
                <a:effectLst/>
                <a:latin typeface="Calibri" panose="020F0502020204030204" pitchFamily="34" charset="0"/>
                <a:ea typeface="Calibri" panose="020F0502020204030204" pitchFamily="34" charset="0"/>
              </a:rPr>
              <a:t> </a:t>
            </a:r>
            <a:r>
              <a:rPr lang="nb-NO" sz="1200">
                <a:solidFill>
                  <a:srgbClr val="231F20"/>
                </a:solidFill>
                <a:effectLst/>
                <a:latin typeface="Calibri" panose="020F0502020204030204" pitchFamily="34" charset="0"/>
                <a:ea typeface="Calibri" panose="020F0502020204030204" pitchFamily="34" charset="0"/>
              </a:rPr>
              <a:t>stige.</a:t>
            </a:r>
            <a:r>
              <a:rPr lang="nb-NO" sz="1200" spc="-40">
                <a:solidFill>
                  <a:srgbClr val="231F20"/>
                </a:solidFill>
                <a:effectLst/>
                <a:latin typeface="Calibri" panose="020F0502020204030204" pitchFamily="34" charset="0"/>
                <a:ea typeface="Calibri" panose="020F0502020204030204" pitchFamily="34" charset="0"/>
              </a:rPr>
              <a:t> </a:t>
            </a:r>
            <a:r>
              <a:rPr lang="nb-NO" sz="1200">
                <a:solidFill>
                  <a:srgbClr val="231F20"/>
                </a:solidFill>
                <a:effectLst/>
                <a:latin typeface="Calibri" panose="020F0502020204030204" pitchFamily="34" charset="0"/>
                <a:ea typeface="Calibri" panose="020F0502020204030204" pitchFamily="34" charset="0"/>
              </a:rPr>
              <a:t>Når du har drukket alkohol vil leveren være opptatt med å bryte ned alkohol og kapasiteten til å produsere</a:t>
            </a:r>
            <a:r>
              <a:rPr lang="nb-NO" sz="1200" spc="-40">
                <a:solidFill>
                  <a:srgbClr val="231F20"/>
                </a:solidFill>
                <a:effectLst/>
                <a:latin typeface="Calibri" panose="020F0502020204030204" pitchFamily="34" charset="0"/>
                <a:ea typeface="Calibri" panose="020F0502020204030204" pitchFamily="34" charset="0"/>
              </a:rPr>
              <a:t> </a:t>
            </a:r>
            <a:r>
              <a:rPr lang="nb-NO" sz="1200">
                <a:solidFill>
                  <a:srgbClr val="231F20"/>
                </a:solidFill>
                <a:effectLst/>
                <a:latin typeface="Calibri" panose="020F0502020204030204" pitchFamily="34" charset="0"/>
                <a:ea typeface="Calibri" panose="020F0502020204030204" pitchFamily="34" charset="0"/>
              </a:rPr>
              <a:t>sukker</a:t>
            </a:r>
            <a:r>
              <a:rPr lang="nb-NO" sz="1200" spc="-40">
                <a:solidFill>
                  <a:srgbClr val="231F20"/>
                </a:solidFill>
                <a:effectLst/>
                <a:latin typeface="Calibri" panose="020F0502020204030204" pitchFamily="34" charset="0"/>
                <a:ea typeface="Calibri" panose="020F0502020204030204" pitchFamily="34" charset="0"/>
              </a:rPr>
              <a:t> </a:t>
            </a:r>
            <a:r>
              <a:rPr lang="nb-NO" sz="1200">
                <a:solidFill>
                  <a:srgbClr val="231F20"/>
                </a:solidFill>
                <a:effectLst/>
                <a:latin typeface="Calibri" panose="020F0502020204030204" pitchFamily="34" charset="0"/>
                <a:ea typeface="Calibri" panose="020F0502020204030204" pitchFamily="34" charset="0"/>
              </a:rPr>
              <a:t>vil</a:t>
            </a:r>
            <a:r>
              <a:rPr lang="nb-NO" sz="1200" spc="-40">
                <a:solidFill>
                  <a:srgbClr val="231F20"/>
                </a:solidFill>
                <a:effectLst/>
                <a:latin typeface="Calibri" panose="020F0502020204030204" pitchFamily="34" charset="0"/>
                <a:ea typeface="Calibri" panose="020F0502020204030204" pitchFamily="34" charset="0"/>
              </a:rPr>
              <a:t> </a:t>
            </a:r>
            <a:r>
              <a:rPr lang="nb-NO" sz="1200">
                <a:solidFill>
                  <a:srgbClr val="231F20"/>
                </a:solidFill>
                <a:effectLst/>
                <a:latin typeface="Calibri" panose="020F0502020204030204" pitchFamily="34" charset="0"/>
                <a:ea typeface="Calibri" panose="020F0502020204030204" pitchFamily="34" charset="0"/>
              </a:rPr>
              <a:t>være</a:t>
            </a:r>
            <a:r>
              <a:rPr lang="nb-NO" sz="1200" spc="-40">
                <a:solidFill>
                  <a:srgbClr val="231F20"/>
                </a:solidFill>
                <a:effectLst/>
                <a:latin typeface="Calibri" panose="020F0502020204030204" pitchFamily="34" charset="0"/>
                <a:ea typeface="Calibri" panose="020F0502020204030204" pitchFamily="34" charset="0"/>
              </a:rPr>
              <a:t> </a:t>
            </a:r>
            <a:r>
              <a:rPr lang="nb-NO" sz="1200">
                <a:solidFill>
                  <a:srgbClr val="231F20"/>
                </a:solidFill>
                <a:effectLst/>
                <a:latin typeface="Calibri" panose="020F0502020204030204" pitchFamily="34" charset="0"/>
                <a:ea typeface="Calibri" panose="020F0502020204030204" pitchFamily="34" charset="0"/>
              </a:rPr>
              <a:t>nedsatt.</a:t>
            </a:r>
            <a:r>
              <a:rPr lang="nb-NO" sz="1200" spc="-40">
                <a:solidFill>
                  <a:srgbClr val="231F20"/>
                </a:solidFill>
                <a:effectLst/>
                <a:latin typeface="Calibri" panose="020F0502020204030204" pitchFamily="34" charset="0"/>
                <a:ea typeface="Calibri" panose="020F0502020204030204" pitchFamily="34" charset="0"/>
              </a:rPr>
              <a:t> </a:t>
            </a:r>
            <a:r>
              <a:rPr lang="nb-NO" sz="1200">
                <a:solidFill>
                  <a:srgbClr val="231F20"/>
                </a:solidFill>
                <a:effectLst/>
                <a:latin typeface="Calibri" panose="020F0502020204030204" pitchFamily="34" charset="0"/>
                <a:ea typeface="Calibri" panose="020F0502020204030204" pitchFamily="34" charset="0"/>
              </a:rPr>
              <a:t>Symptomer</a:t>
            </a:r>
            <a:r>
              <a:rPr lang="nb-NO" sz="1200" spc="-40">
                <a:solidFill>
                  <a:srgbClr val="231F20"/>
                </a:solidFill>
                <a:effectLst/>
                <a:latin typeface="Calibri" panose="020F0502020204030204" pitchFamily="34" charset="0"/>
                <a:ea typeface="Calibri" panose="020F0502020204030204" pitchFamily="34" charset="0"/>
              </a:rPr>
              <a:t> </a:t>
            </a:r>
            <a:r>
              <a:rPr lang="nb-NO" sz="1200">
                <a:solidFill>
                  <a:srgbClr val="231F20"/>
                </a:solidFill>
                <a:effectLst/>
                <a:latin typeface="Calibri" panose="020F0502020204030204" pitchFamily="34" charset="0"/>
                <a:ea typeface="Calibri" panose="020F0502020204030204" pitchFamily="34" charset="0"/>
              </a:rPr>
              <a:t>på</a:t>
            </a:r>
            <a:r>
              <a:rPr lang="nb-NO" sz="1200" spc="-40">
                <a:solidFill>
                  <a:srgbClr val="231F20"/>
                </a:solidFill>
                <a:effectLst/>
                <a:latin typeface="Calibri" panose="020F0502020204030204" pitchFamily="34" charset="0"/>
                <a:ea typeface="Calibri" panose="020F0502020204030204" pitchFamily="34" charset="0"/>
              </a:rPr>
              <a:t> </a:t>
            </a:r>
            <a:r>
              <a:rPr lang="nb-NO" sz="1200">
                <a:solidFill>
                  <a:srgbClr val="231F20"/>
                </a:solidFill>
                <a:effectLst/>
                <a:latin typeface="Calibri" panose="020F0502020204030204" pitchFamily="34" charset="0"/>
                <a:ea typeface="Calibri" panose="020F0502020204030204" pitchFamily="34" charset="0"/>
              </a:rPr>
              <a:t>for høyt</a:t>
            </a:r>
            <a:r>
              <a:rPr lang="nb-NO" sz="1200" spc="-25">
                <a:solidFill>
                  <a:srgbClr val="231F20"/>
                </a:solidFill>
                <a:effectLst/>
                <a:latin typeface="Calibri" panose="020F0502020204030204" pitchFamily="34" charset="0"/>
                <a:ea typeface="Calibri" panose="020F0502020204030204" pitchFamily="34" charset="0"/>
              </a:rPr>
              <a:t> </a:t>
            </a:r>
            <a:r>
              <a:rPr lang="nb-NO" sz="1200">
                <a:solidFill>
                  <a:srgbClr val="231F20"/>
                </a:solidFill>
                <a:effectLst/>
                <a:latin typeface="Calibri" panose="020F0502020204030204" pitchFamily="34" charset="0"/>
                <a:ea typeface="Calibri" panose="020F0502020204030204" pitchFamily="34" charset="0"/>
              </a:rPr>
              <a:t>alkoholinntak</a:t>
            </a:r>
            <a:r>
              <a:rPr lang="nb-NO" sz="1200" spc="-25">
                <a:solidFill>
                  <a:srgbClr val="231F20"/>
                </a:solidFill>
                <a:effectLst/>
                <a:latin typeface="Calibri" panose="020F0502020204030204" pitchFamily="34" charset="0"/>
                <a:ea typeface="Calibri" panose="020F0502020204030204" pitchFamily="34" charset="0"/>
              </a:rPr>
              <a:t> </a:t>
            </a:r>
            <a:r>
              <a:rPr lang="nb-NO" sz="1200">
                <a:solidFill>
                  <a:srgbClr val="231F20"/>
                </a:solidFill>
                <a:effectLst/>
                <a:latin typeface="Calibri" panose="020F0502020204030204" pitchFamily="34" charset="0"/>
                <a:ea typeface="Calibri" panose="020F0502020204030204" pitchFamily="34" charset="0"/>
              </a:rPr>
              <a:t>og</a:t>
            </a:r>
            <a:r>
              <a:rPr lang="nb-NO" sz="1200" spc="-25">
                <a:solidFill>
                  <a:srgbClr val="231F20"/>
                </a:solidFill>
                <a:effectLst/>
                <a:latin typeface="Calibri" panose="020F0502020204030204" pitchFamily="34" charset="0"/>
                <a:ea typeface="Calibri" panose="020F0502020204030204" pitchFamily="34" charset="0"/>
              </a:rPr>
              <a:t> </a:t>
            </a:r>
            <a:r>
              <a:rPr lang="nb-NO" sz="1200">
                <a:solidFill>
                  <a:srgbClr val="231F20"/>
                </a:solidFill>
                <a:effectLst/>
                <a:latin typeface="Calibri" panose="020F0502020204030204" pitchFamily="34" charset="0"/>
                <a:ea typeface="Calibri" panose="020F0502020204030204" pitchFamily="34" charset="0"/>
              </a:rPr>
              <a:t>for</a:t>
            </a:r>
            <a:r>
              <a:rPr lang="nb-NO" sz="1200" spc="-25">
                <a:solidFill>
                  <a:srgbClr val="231F20"/>
                </a:solidFill>
                <a:effectLst/>
                <a:latin typeface="Calibri" panose="020F0502020204030204" pitchFamily="34" charset="0"/>
                <a:ea typeface="Calibri" panose="020F0502020204030204" pitchFamily="34" charset="0"/>
              </a:rPr>
              <a:t> </a:t>
            </a:r>
            <a:r>
              <a:rPr lang="nb-NO" sz="1200">
                <a:solidFill>
                  <a:srgbClr val="231F20"/>
                </a:solidFill>
                <a:effectLst/>
                <a:latin typeface="Calibri" panose="020F0502020204030204" pitchFamily="34" charset="0"/>
                <a:ea typeface="Calibri" panose="020F0502020204030204" pitchFamily="34" charset="0"/>
              </a:rPr>
              <a:t>lavt</a:t>
            </a:r>
            <a:r>
              <a:rPr lang="nb-NO" sz="1200" spc="-25">
                <a:solidFill>
                  <a:srgbClr val="231F20"/>
                </a:solidFill>
                <a:effectLst/>
                <a:latin typeface="Calibri" panose="020F0502020204030204" pitchFamily="34" charset="0"/>
                <a:ea typeface="Calibri" panose="020F0502020204030204" pitchFamily="34" charset="0"/>
              </a:rPr>
              <a:t> </a:t>
            </a:r>
            <a:r>
              <a:rPr lang="nb-NO" sz="1200">
                <a:solidFill>
                  <a:srgbClr val="231F20"/>
                </a:solidFill>
                <a:effectLst/>
                <a:latin typeface="Calibri" panose="020F0502020204030204" pitchFamily="34" charset="0"/>
                <a:ea typeface="Calibri" panose="020F0502020204030204" pitchFamily="34" charset="0"/>
              </a:rPr>
              <a:t>blodsukker</a:t>
            </a:r>
            <a:r>
              <a:rPr lang="nb-NO" sz="1200" spc="-25">
                <a:solidFill>
                  <a:srgbClr val="231F20"/>
                </a:solidFill>
                <a:effectLst/>
                <a:latin typeface="Calibri" panose="020F0502020204030204" pitchFamily="34" charset="0"/>
                <a:ea typeface="Calibri" panose="020F0502020204030204" pitchFamily="34" charset="0"/>
              </a:rPr>
              <a:t> </a:t>
            </a:r>
            <a:r>
              <a:rPr lang="nb-NO" sz="1200">
                <a:solidFill>
                  <a:srgbClr val="231F20"/>
                </a:solidFill>
                <a:effectLst/>
                <a:latin typeface="Calibri" panose="020F0502020204030204" pitchFamily="34" charset="0"/>
                <a:ea typeface="Calibri" panose="020F0502020204030204" pitchFamily="34" charset="0"/>
              </a:rPr>
              <a:t>kan</a:t>
            </a:r>
            <a:r>
              <a:rPr lang="nb-NO" sz="1200" spc="-25">
                <a:solidFill>
                  <a:srgbClr val="231F20"/>
                </a:solidFill>
                <a:effectLst/>
                <a:latin typeface="Calibri" panose="020F0502020204030204" pitchFamily="34" charset="0"/>
                <a:ea typeface="Calibri" panose="020F0502020204030204" pitchFamily="34" charset="0"/>
              </a:rPr>
              <a:t> </a:t>
            </a:r>
            <a:r>
              <a:rPr lang="nb-NO" sz="1200">
                <a:solidFill>
                  <a:srgbClr val="231F20"/>
                </a:solidFill>
                <a:effectLst/>
                <a:latin typeface="Calibri" panose="020F0502020204030204" pitchFamily="34" charset="0"/>
                <a:ea typeface="Calibri" panose="020F0502020204030204" pitchFamily="34" charset="0"/>
              </a:rPr>
              <a:t>likne</a:t>
            </a:r>
            <a:r>
              <a:rPr lang="nb-NO" sz="1200" spc="-25">
                <a:solidFill>
                  <a:srgbClr val="231F20"/>
                </a:solidFill>
                <a:effectLst/>
                <a:latin typeface="Calibri" panose="020F0502020204030204" pitchFamily="34" charset="0"/>
                <a:ea typeface="Calibri" panose="020F0502020204030204" pitchFamily="34" charset="0"/>
              </a:rPr>
              <a:t> </a:t>
            </a:r>
            <a:r>
              <a:rPr lang="nb-NO" sz="1200">
                <a:solidFill>
                  <a:srgbClr val="231F20"/>
                </a:solidFill>
                <a:effectLst/>
                <a:latin typeface="Calibri" panose="020F0502020204030204" pitchFamily="34" charset="0"/>
                <a:ea typeface="Calibri" panose="020F0502020204030204" pitchFamily="34" charset="0"/>
              </a:rPr>
              <a:t>på hverandre ved for eksempel søvnighet, svimmelhet og desorientering. </a:t>
            </a:r>
            <a:endParaRPr lang="nb-NO"/>
          </a:p>
          <a:p>
            <a:endParaRPr lang="nb-NO" sz="1200" b="1"/>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b="1">
                <a:solidFill>
                  <a:srgbClr val="231F20"/>
                </a:solidFill>
                <a:effectLst/>
                <a:latin typeface="Calibri" panose="020F0502020204030204" pitchFamily="34" charset="0"/>
                <a:ea typeface="Arial" panose="020B0604020202020204" pitchFamily="34" charset="0"/>
              </a:rPr>
              <a:t>Under</a:t>
            </a:r>
            <a:r>
              <a:rPr lang="nb-NO" sz="1200" b="1" spc="-20">
                <a:solidFill>
                  <a:srgbClr val="231F20"/>
                </a:solidFill>
                <a:effectLst/>
                <a:latin typeface="Calibri" panose="020F0502020204030204" pitchFamily="34" charset="0"/>
                <a:ea typeface="Arial" panose="020B0604020202020204" pitchFamily="34" charset="0"/>
              </a:rPr>
              <a:t> </a:t>
            </a:r>
            <a:r>
              <a:rPr lang="nb-NO" sz="1200" b="1">
                <a:solidFill>
                  <a:srgbClr val="231F20"/>
                </a:solidFill>
                <a:effectLst/>
                <a:latin typeface="Calibri" panose="020F0502020204030204" pitchFamily="34" charset="0"/>
                <a:ea typeface="Arial" panose="020B0604020202020204" pitchFamily="34" charset="0"/>
              </a:rPr>
              <a:t>normale</a:t>
            </a:r>
            <a:r>
              <a:rPr lang="nb-NO" sz="1200" b="1" spc="-20">
                <a:solidFill>
                  <a:srgbClr val="231F20"/>
                </a:solidFill>
                <a:effectLst/>
                <a:latin typeface="Calibri" panose="020F0502020204030204" pitchFamily="34" charset="0"/>
                <a:ea typeface="Arial" panose="020B0604020202020204" pitchFamily="34" charset="0"/>
              </a:rPr>
              <a:t> </a:t>
            </a:r>
            <a:r>
              <a:rPr lang="nb-NO" sz="1200" b="1">
                <a:solidFill>
                  <a:srgbClr val="231F20"/>
                </a:solidFill>
                <a:effectLst/>
                <a:latin typeface="Calibri" panose="020F0502020204030204" pitchFamily="34" charset="0"/>
                <a:ea typeface="Arial" panose="020B0604020202020204" pitchFamily="34" charset="0"/>
              </a:rPr>
              <a:t>forhold</a:t>
            </a:r>
            <a:r>
              <a:rPr lang="nb-NO" sz="1200" b="1" spc="-20">
                <a:solidFill>
                  <a:srgbClr val="231F20"/>
                </a:solidFill>
                <a:effectLst/>
                <a:latin typeface="Calibri" panose="020F0502020204030204" pitchFamily="34" charset="0"/>
                <a:ea typeface="Arial" panose="020B0604020202020204" pitchFamily="34" charset="0"/>
              </a:rPr>
              <a:t> </a:t>
            </a:r>
            <a:r>
              <a:rPr lang="nb-NO" sz="1200" b="1">
                <a:solidFill>
                  <a:srgbClr val="231F20"/>
                </a:solidFill>
                <a:effectLst/>
                <a:latin typeface="Calibri" panose="020F0502020204030204" pitchFamily="34" charset="0"/>
                <a:ea typeface="Arial" panose="020B0604020202020204" pitchFamily="34" charset="0"/>
              </a:rPr>
              <a:t>er</a:t>
            </a:r>
            <a:r>
              <a:rPr lang="nb-NO" sz="1200" b="1" spc="-20">
                <a:solidFill>
                  <a:srgbClr val="231F20"/>
                </a:solidFill>
                <a:effectLst/>
                <a:latin typeface="Calibri" panose="020F0502020204030204" pitchFamily="34" charset="0"/>
                <a:ea typeface="Arial" panose="020B0604020202020204" pitchFamily="34" charset="0"/>
              </a:rPr>
              <a:t> </a:t>
            </a:r>
            <a:r>
              <a:rPr lang="nb-NO" sz="1200" b="1">
                <a:solidFill>
                  <a:srgbClr val="231F20"/>
                </a:solidFill>
                <a:effectLst/>
                <a:latin typeface="Calibri" panose="020F0502020204030204" pitchFamily="34" charset="0"/>
                <a:ea typeface="Arial" panose="020B0604020202020204" pitchFamily="34" charset="0"/>
              </a:rPr>
              <a:t>pupillen</a:t>
            </a:r>
            <a:r>
              <a:rPr lang="nb-NO" sz="1200" b="1" spc="-20">
                <a:solidFill>
                  <a:srgbClr val="231F20"/>
                </a:solidFill>
                <a:effectLst/>
                <a:latin typeface="Calibri" panose="020F0502020204030204" pitchFamily="34" charset="0"/>
                <a:ea typeface="Arial" panose="020B0604020202020204" pitchFamily="34" charset="0"/>
              </a:rPr>
              <a:t> </a:t>
            </a:r>
            <a:r>
              <a:rPr lang="nb-NO" sz="1200" b="1">
                <a:solidFill>
                  <a:srgbClr val="231F20"/>
                </a:solidFill>
                <a:effectLst/>
                <a:latin typeface="Calibri" panose="020F0502020204030204" pitchFamily="34" charset="0"/>
                <a:ea typeface="Arial" panose="020B0604020202020204" pitchFamily="34" charset="0"/>
              </a:rPr>
              <a:t>rund</a:t>
            </a:r>
            <a:r>
              <a:rPr lang="nb-NO" sz="1200" b="1" spc="-20">
                <a:solidFill>
                  <a:srgbClr val="231F20"/>
                </a:solidFill>
                <a:effectLst/>
                <a:latin typeface="Calibri" panose="020F0502020204030204" pitchFamily="34" charset="0"/>
                <a:ea typeface="Arial" panose="020B0604020202020204" pitchFamily="34" charset="0"/>
              </a:rPr>
              <a:t> </a:t>
            </a:r>
            <a:r>
              <a:rPr lang="nb-NO" sz="1200" b="1">
                <a:solidFill>
                  <a:srgbClr val="231F20"/>
                </a:solidFill>
                <a:effectLst/>
                <a:latin typeface="Calibri" panose="020F0502020204030204" pitchFamily="34" charset="0"/>
                <a:ea typeface="Arial" panose="020B0604020202020204" pitchFamily="34" charset="0"/>
              </a:rPr>
              <a:t>med</a:t>
            </a:r>
            <a:r>
              <a:rPr lang="nb-NO" sz="1200" b="1" spc="-20">
                <a:solidFill>
                  <a:srgbClr val="231F20"/>
                </a:solidFill>
                <a:effectLst/>
                <a:latin typeface="Calibri" panose="020F0502020204030204" pitchFamily="34" charset="0"/>
                <a:ea typeface="Arial" panose="020B0604020202020204" pitchFamily="34" charset="0"/>
              </a:rPr>
              <a:t> </a:t>
            </a:r>
            <a:r>
              <a:rPr lang="nb-NO" sz="1200" b="1">
                <a:solidFill>
                  <a:srgbClr val="231F20"/>
                </a:solidFill>
                <a:effectLst/>
                <a:latin typeface="Calibri" panose="020F0502020204030204" pitchFamily="34" charset="0"/>
                <a:ea typeface="Arial" panose="020B0604020202020204" pitchFamily="34" charset="0"/>
              </a:rPr>
              <a:t>en</a:t>
            </a:r>
            <a:r>
              <a:rPr lang="nb-NO" sz="1200" b="1" spc="-20">
                <a:solidFill>
                  <a:srgbClr val="231F20"/>
                </a:solidFill>
                <a:effectLst/>
                <a:latin typeface="Calibri" panose="020F0502020204030204" pitchFamily="34" charset="0"/>
                <a:ea typeface="Arial" panose="020B0604020202020204" pitchFamily="34" charset="0"/>
              </a:rPr>
              <a:t> </a:t>
            </a:r>
            <a:r>
              <a:rPr lang="nb-NO" sz="1200" b="1">
                <a:solidFill>
                  <a:srgbClr val="231F20"/>
                </a:solidFill>
                <a:effectLst/>
                <a:latin typeface="Calibri" panose="020F0502020204030204" pitchFamily="34" charset="0"/>
                <a:ea typeface="Arial" panose="020B0604020202020204" pitchFamily="34" charset="0"/>
              </a:rPr>
              <a:t>størrelse</a:t>
            </a:r>
            <a:r>
              <a:rPr lang="nb-NO" sz="1200" b="1" spc="-20">
                <a:solidFill>
                  <a:srgbClr val="231F20"/>
                </a:solidFill>
                <a:effectLst/>
                <a:latin typeface="Calibri" panose="020F0502020204030204" pitchFamily="34" charset="0"/>
                <a:ea typeface="Arial" panose="020B0604020202020204" pitchFamily="34" charset="0"/>
              </a:rPr>
              <a:t> </a:t>
            </a:r>
            <a:r>
              <a:rPr lang="nb-NO" sz="1200" b="1">
                <a:solidFill>
                  <a:srgbClr val="231F20"/>
                </a:solidFill>
                <a:effectLst/>
                <a:latin typeface="Calibri" panose="020F0502020204030204" pitchFamily="34" charset="0"/>
                <a:ea typeface="Arial" panose="020B0604020202020204" pitchFamily="34" charset="0"/>
              </a:rPr>
              <a:t>på</a:t>
            </a:r>
            <a:r>
              <a:rPr lang="nb-NO" sz="1200" b="1" spc="-20">
                <a:solidFill>
                  <a:srgbClr val="231F20"/>
                </a:solidFill>
                <a:effectLst/>
                <a:latin typeface="Calibri" panose="020F0502020204030204" pitchFamily="34" charset="0"/>
                <a:ea typeface="Arial" panose="020B0604020202020204" pitchFamily="34" charset="0"/>
              </a:rPr>
              <a:t> </a:t>
            </a:r>
            <a:r>
              <a:rPr lang="nb-NO" sz="1200" b="1">
                <a:solidFill>
                  <a:srgbClr val="231F20"/>
                </a:solidFill>
                <a:effectLst/>
                <a:latin typeface="Calibri" panose="020F0502020204030204" pitchFamily="34" charset="0"/>
                <a:ea typeface="Arial" panose="020B0604020202020204" pitchFamily="34" charset="0"/>
              </a:rPr>
              <a:t>3-4</a:t>
            </a:r>
            <a:r>
              <a:rPr lang="nb-NO" sz="1200" b="1" spc="-20">
                <a:solidFill>
                  <a:srgbClr val="231F20"/>
                </a:solidFill>
                <a:effectLst/>
                <a:latin typeface="Calibri" panose="020F0502020204030204" pitchFamily="34" charset="0"/>
                <a:ea typeface="Arial" panose="020B0604020202020204" pitchFamily="34" charset="0"/>
              </a:rPr>
              <a:t> </a:t>
            </a:r>
            <a:r>
              <a:rPr lang="nb-NO" sz="1200" b="1">
                <a:solidFill>
                  <a:srgbClr val="231F20"/>
                </a:solidFill>
                <a:effectLst/>
                <a:latin typeface="Calibri" panose="020F0502020204030204" pitchFamily="34" charset="0"/>
                <a:ea typeface="Arial" panose="020B0604020202020204" pitchFamily="34" charset="0"/>
              </a:rPr>
              <a:t>millimeter</a:t>
            </a:r>
            <a:r>
              <a:rPr lang="nb-NO" sz="1200" b="1" spc="-20">
                <a:solidFill>
                  <a:srgbClr val="231F20"/>
                </a:solidFill>
                <a:effectLst/>
                <a:latin typeface="Calibri" panose="020F0502020204030204" pitchFamily="34" charset="0"/>
                <a:ea typeface="Arial" panose="020B0604020202020204" pitchFamily="34" charset="0"/>
              </a:rPr>
              <a:t> </a:t>
            </a:r>
            <a:r>
              <a:rPr lang="nb-NO" sz="1200" b="1">
                <a:solidFill>
                  <a:srgbClr val="231F20"/>
                </a:solidFill>
                <a:effectLst/>
                <a:latin typeface="Calibri" panose="020F0502020204030204" pitchFamily="34" charset="0"/>
                <a:ea typeface="Arial" panose="020B0604020202020204" pitchFamily="34" charset="0"/>
              </a:rPr>
              <a:t>i</a:t>
            </a:r>
            <a:r>
              <a:rPr lang="nb-NO" sz="1200" b="1" spc="-20">
                <a:solidFill>
                  <a:srgbClr val="231F20"/>
                </a:solidFill>
                <a:effectLst/>
                <a:latin typeface="Calibri" panose="020F0502020204030204" pitchFamily="34" charset="0"/>
                <a:ea typeface="Arial" panose="020B0604020202020204" pitchFamily="34" charset="0"/>
              </a:rPr>
              <a:t> </a:t>
            </a:r>
            <a:r>
              <a:rPr lang="nb-NO" sz="1200" b="1">
                <a:solidFill>
                  <a:srgbClr val="231F20"/>
                </a:solidFill>
                <a:effectLst/>
                <a:latin typeface="Calibri" panose="020F0502020204030204" pitchFamily="34" charset="0"/>
                <a:ea typeface="Arial" panose="020B0604020202020204" pitchFamily="34" charset="0"/>
              </a:rPr>
              <a:t>diameter.</a:t>
            </a:r>
            <a:r>
              <a:rPr lang="nb-NO" sz="1200" b="1" spc="-20">
                <a:solidFill>
                  <a:srgbClr val="231F20"/>
                </a:solidFill>
                <a:effectLst/>
                <a:latin typeface="Calibri" panose="020F0502020204030204" pitchFamily="34" charset="0"/>
                <a:ea typeface="Arial" panose="020B0604020202020204" pitchFamily="34" charset="0"/>
              </a:rPr>
              <a:t> </a:t>
            </a:r>
            <a:r>
              <a:rPr lang="nb-NO" sz="1200" b="1">
                <a:solidFill>
                  <a:srgbClr val="231F20"/>
                </a:solidFill>
                <a:effectLst/>
                <a:latin typeface="Calibri" panose="020F0502020204030204" pitchFamily="34" charset="0"/>
                <a:ea typeface="Arial" panose="020B0604020202020204" pitchFamily="34" charset="0"/>
              </a:rPr>
              <a:t>Den</a:t>
            </a:r>
            <a:r>
              <a:rPr lang="nb-NO" sz="1200" b="1" spc="-20">
                <a:solidFill>
                  <a:srgbClr val="231F20"/>
                </a:solidFill>
                <a:effectLst/>
                <a:latin typeface="Calibri" panose="020F0502020204030204" pitchFamily="34" charset="0"/>
                <a:ea typeface="Arial" panose="020B0604020202020204" pitchFamily="34" charset="0"/>
              </a:rPr>
              <a:t> </a:t>
            </a:r>
            <a:r>
              <a:rPr lang="nb-NO" sz="1200" b="1">
                <a:solidFill>
                  <a:srgbClr val="231F20"/>
                </a:solidFill>
                <a:effectLst/>
                <a:latin typeface="Calibri" panose="020F0502020204030204" pitchFamily="34" charset="0"/>
                <a:ea typeface="Arial" panose="020B0604020202020204" pitchFamily="34" charset="0"/>
              </a:rPr>
              <a:t>vil</a:t>
            </a:r>
            <a:r>
              <a:rPr lang="nb-NO" sz="1200" b="1" spc="-20">
                <a:solidFill>
                  <a:srgbClr val="231F20"/>
                </a:solidFill>
                <a:effectLst/>
                <a:latin typeface="Calibri" panose="020F0502020204030204" pitchFamily="34" charset="0"/>
                <a:ea typeface="Arial" panose="020B0604020202020204" pitchFamily="34" charset="0"/>
              </a:rPr>
              <a:t> </a:t>
            </a:r>
            <a:r>
              <a:rPr lang="nb-NO" sz="1200" b="1">
                <a:solidFill>
                  <a:srgbClr val="231F20"/>
                </a:solidFill>
                <a:effectLst/>
                <a:latin typeface="Calibri" panose="020F0502020204030204" pitchFamily="34" charset="0"/>
                <a:ea typeface="Arial" panose="020B0604020202020204" pitchFamily="34" charset="0"/>
              </a:rPr>
              <a:t>raskt</a:t>
            </a:r>
            <a:r>
              <a:rPr lang="nb-NO" sz="1200" b="1" spc="-20">
                <a:solidFill>
                  <a:srgbClr val="231F20"/>
                </a:solidFill>
                <a:effectLst/>
                <a:latin typeface="Calibri" panose="020F0502020204030204" pitchFamily="34" charset="0"/>
                <a:ea typeface="Arial" panose="020B0604020202020204" pitchFamily="34" charset="0"/>
              </a:rPr>
              <a:t> </a:t>
            </a:r>
            <a:r>
              <a:rPr lang="nb-NO" sz="1200" b="1">
                <a:solidFill>
                  <a:srgbClr val="231F20"/>
                </a:solidFill>
                <a:effectLst/>
                <a:latin typeface="Calibri" panose="020F0502020204030204" pitchFamily="34" charset="0"/>
                <a:ea typeface="Arial" panose="020B0604020202020204" pitchFamily="34" charset="0"/>
              </a:rPr>
              <a:t>trekke</a:t>
            </a:r>
            <a:r>
              <a:rPr lang="nb-NO" sz="1200" b="1" spc="-20">
                <a:solidFill>
                  <a:srgbClr val="231F20"/>
                </a:solidFill>
                <a:effectLst/>
                <a:latin typeface="Calibri" panose="020F0502020204030204" pitchFamily="34" charset="0"/>
                <a:ea typeface="Arial" panose="020B0604020202020204" pitchFamily="34" charset="0"/>
              </a:rPr>
              <a:t> </a:t>
            </a:r>
            <a:r>
              <a:rPr lang="nb-NO" sz="1200" b="1">
                <a:solidFill>
                  <a:srgbClr val="231F20"/>
                </a:solidFill>
                <a:effectLst/>
                <a:latin typeface="Calibri" panose="020F0502020204030204" pitchFamily="34" charset="0"/>
                <a:ea typeface="Arial" panose="020B0604020202020204" pitchFamily="34" charset="0"/>
              </a:rPr>
              <a:t>seg sammen ved direkte belysning for så å utvide seg når lyset fjernes.</a:t>
            </a:r>
            <a:endParaRPr lang="nb-NO" sz="1200" b="1">
              <a:effectLst/>
              <a:latin typeface="Arial" panose="020B0604020202020204" pitchFamily="34" charset="0"/>
              <a:ea typeface="Arial" panose="020B0604020202020204" pitchFamily="34" charset="0"/>
            </a:endParaRPr>
          </a:p>
          <a:p>
            <a:endParaRPr lang="nb-NO" sz="1200" b="1"/>
          </a:p>
          <a:p>
            <a:pPr marL="0" marR="0" lvl="0" indent="0" algn="l" defTabSz="914400" rtl="0" eaLnBrk="1" fontAlgn="auto" latinLnBrk="0" hangingPunct="1">
              <a:lnSpc>
                <a:spcPct val="100000"/>
              </a:lnSpc>
              <a:spcBef>
                <a:spcPts val="0"/>
              </a:spcBef>
              <a:spcAft>
                <a:spcPts val="0"/>
              </a:spcAft>
              <a:buClrTx/>
              <a:buSzTx/>
              <a:buFontTx/>
              <a:buNone/>
              <a:tabLst/>
              <a:defRPr/>
            </a:pPr>
            <a:r>
              <a:rPr lang="nb-NO" sz="1800">
                <a:solidFill>
                  <a:srgbClr val="231F20"/>
                </a:solidFill>
                <a:effectLst/>
                <a:latin typeface="Calibri" panose="020F0502020204030204" pitchFamily="34" charset="0"/>
                <a:ea typeface="Calibri" panose="020F0502020204030204" pitchFamily="34" charset="0"/>
              </a:rPr>
              <a:t>Ved økt trykk i hodet vil pupillene gradvis reagere tregere på lysstimulering. Økt trykk kan skyldes hjerne- tumor, stort hjerneslag, hjernehinneblødning, shuntsvikt hos opererte pasienter, blødning i hjernen eller infeksjoner.</a:t>
            </a:r>
            <a:r>
              <a:rPr lang="nb-NO" sz="1800" spc="-20">
                <a:solidFill>
                  <a:srgbClr val="231F20"/>
                </a:solidFill>
                <a:effectLst/>
                <a:latin typeface="Calibri" panose="020F0502020204030204" pitchFamily="34" charset="0"/>
                <a:ea typeface="Calibri" panose="020F0502020204030204" pitchFamily="34" charset="0"/>
              </a:rPr>
              <a:t> </a:t>
            </a:r>
            <a:endParaRPr lang="nb-NO" sz="1200" b="1"/>
          </a:p>
          <a:p>
            <a:pPr marL="0" marR="0" lvl="0" indent="0" algn="l" defTabSz="914400" rtl="0" eaLnBrk="1" fontAlgn="auto" latinLnBrk="0" hangingPunct="1">
              <a:lnSpc>
                <a:spcPct val="100000"/>
              </a:lnSpc>
              <a:spcBef>
                <a:spcPts val="0"/>
              </a:spcBef>
              <a:spcAft>
                <a:spcPts val="0"/>
              </a:spcAft>
              <a:buClrTx/>
              <a:buSzTx/>
              <a:buFontTx/>
              <a:buNone/>
              <a:tabLst/>
              <a:defRPr/>
            </a:pPr>
            <a:r>
              <a:rPr lang="nb-NO" sz="1800">
                <a:effectLst/>
                <a:latin typeface="Calibri" panose="020F0502020204030204" pitchFamily="34" charset="0"/>
                <a:ea typeface="Calibri" panose="020F0502020204030204" pitchFamily="34" charset="0"/>
                <a:cs typeface="Times New Roman" panose="02020603050405020304" pitchFamily="18" charset="0"/>
              </a:rPr>
              <a:t>Vær oppmerksom på at rusmidler eller medikamenter kan påvirke pupillenes størrelse og reaksjon</a:t>
            </a:r>
          </a:p>
          <a:p>
            <a:endParaRPr lang="nb-NO"/>
          </a:p>
        </p:txBody>
      </p:sp>
      <p:sp>
        <p:nvSpPr>
          <p:cNvPr id="4" name="Plassholder for lysbildenummer 3"/>
          <p:cNvSpPr>
            <a:spLocks noGrp="1"/>
          </p:cNvSpPr>
          <p:nvPr>
            <p:ph type="sldNum" sz="quarter" idx="5"/>
          </p:nvPr>
        </p:nvSpPr>
        <p:spPr/>
        <p:txBody>
          <a:bodyPr/>
          <a:lstStyle/>
          <a:p>
            <a:fld id="{6652DB7C-4B8E-46DF-A618-A5E30AAFF4C8}" type="slidenum">
              <a:rPr lang="nb-NO" smtClean="0"/>
              <a:pPr/>
              <a:t>22</a:t>
            </a:fld>
            <a:endParaRPr lang="nb-NO"/>
          </a:p>
        </p:txBody>
      </p:sp>
    </p:spTree>
    <p:extLst>
      <p:ext uri="{BB962C8B-B14F-4D97-AF65-F5344CB8AC3E}">
        <p14:creationId xmlns:p14="http://schemas.microsoft.com/office/powerpoint/2010/main" val="11623423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fontScale="62500" lnSpcReduction="20000"/>
          </a:bodyPr>
          <a:lstStyle/>
          <a:p>
            <a:r>
              <a:rPr lang="nb-NO"/>
              <a:t>A = alert (våken)</a:t>
            </a:r>
          </a:p>
          <a:p>
            <a:r>
              <a:rPr lang="nb-NO"/>
              <a:t>C = </a:t>
            </a:r>
            <a:r>
              <a:rPr lang="nb-NO" err="1"/>
              <a:t>confusion</a:t>
            </a:r>
            <a:r>
              <a:rPr lang="nb-NO"/>
              <a:t> (nyoppstått forvirring)</a:t>
            </a:r>
          </a:p>
          <a:p>
            <a:r>
              <a:rPr lang="nb-NO"/>
              <a:t>V = </a:t>
            </a:r>
            <a:r>
              <a:rPr lang="nb-NO" err="1"/>
              <a:t>voice</a:t>
            </a:r>
            <a:r>
              <a:rPr lang="nb-NO"/>
              <a:t> (reagerer på tiltale)</a:t>
            </a:r>
          </a:p>
          <a:p>
            <a:r>
              <a:rPr lang="nb-NO"/>
              <a:t>P = </a:t>
            </a:r>
            <a:r>
              <a:rPr lang="nb-NO" err="1"/>
              <a:t>pain</a:t>
            </a:r>
            <a:r>
              <a:rPr lang="nb-NO"/>
              <a:t> (reagerer på smerte)</a:t>
            </a:r>
          </a:p>
          <a:p>
            <a:r>
              <a:rPr lang="nb-NO"/>
              <a:t>U = </a:t>
            </a:r>
            <a:r>
              <a:rPr lang="nb-NO" err="1"/>
              <a:t>unresponsive</a:t>
            </a:r>
            <a:r>
              <a:rPr lang="nb-NO"/>
              <a:t> (reagerer ikke på tale- eller smertestimulering)</a:t>
            </a:r>
          </a:p>
          <a:p>
            <a:endParaRPr lang="nb-NO"/>
          </a:p>
          <a:p>
            <a:pPr marL="342900" lvl="0" indent="-342900">
              <a:lnSpc>
                <a:spcPts val="1135"/>
              </a:lnSpc>
              <a:spcAft>
                <a:spcPts val="800"/>
              </a:spcAft>
              <a:buClr>
                <a:srgbClr val="231F20"/>
              </a:buClr>
              <a:buSzPts val="1000"/>
              <a:buFont typeface="Arial" panose="020B0604020202020204" pitchFamily="34" charset="0"/>
              <a:buChar char="•"/>
              <a:tabLst>
                <a:tab pos="261620" algn="l"/>
              </a:tabLst>
            </a:pPr>
            <a:r>
              <a:rPr lang="nb-NO" sz="110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Utfør</a:t>
            </a:r>
            <a:r>
              <a:rPr lang="nb-NO" sz="1100" spc="-25">
                <a:solidFill>
                  <a:srgbClr val="231F20"/>
                </a:solidFill>
                <a:effectLst/>
                <a:latin typeface="Calibri" panose="020F0502020204030204" pitchFamily="34" charset="0"/>
                <a:ea typeface="Arial" panose="020B0604020202020204" pitchFamily="34" charset="0"/>
                <a:cs typeface="Times New Roman" panose="02020603050405020304" pitchFamily="18" charset="0"/>
              </a:rPr>
              <a:t> </a:t>
            </a:r>
            <a:r>
              <a:rPr lang="nb-NO" sz="1100" spc="-1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bevissthetssjekk;</a:t>
            </a:r>
            <a:endParaRPr lang="nb-NO" sz="1100">
              <a:effectLst/>
              <a:latin typeface="Calibri" panose="020F0502020204030204" pitchFamily="34" charset="0"/>
              <a:ea typeface="Arial" panose="020B0604020202020204" pitchFamily="34" charset="0"/>
              <a:cs typeface="Times New Roman" panose="02020603050405020304" pitchFamily="18" charset="0"/>
            </a:endParaRPr>
          </a:p>
          <a:p>
            <a:pPr marL="742950" marR="250825" lvl="1" indent="-285750">
              <a:lnSpc>
                <a:spcPct val="108000"/>
              </a:lnSpc>
              <a:spcBef>
                <a:spcPts val="100"/>
              </a:spcBef>
              <a:spcAft>
                <a:spcPts val="800"/>
              </a:spcAft>
              <a:buClr>
                <a:srgbClr val="231F20"/>
              </a:buClr>
              <a:buSzPts val="1000"/>
              <a:buFont typeface="Arial" panose="020B0604020202020204" pitchFamily="34" charset="0"/>
              <a:buChar char="-"/>
              <a:tabLst>
                <a:tab pos="405765" algn="l"/>
              </a:tabLst>
            </a:pPr>
            <a:r>
              <a:rPr lang="nb-NO" sz="110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still relevante spørsmål for å vurdere orientering om tid og sted, forvirring/ delirium/hallusinasjoner eller påvirkning av</a:t>
            </a:r>
            <a:r>
              <a:rPr lang="nb-NO" sz="1100" spc="-5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 </a:t>
            </a:r>
            <a:r>
              <a:rPr lang="nb-NO" sz="110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språksenter</a:t>
            </a:r>
            <a:r>
              <a:rPr lang="nb-NO" sz="1100" spc="-5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 </a:t>
            </a:r>
            <a:r>
              <a:rPr lang="nb-NO" sz="110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i</a:t>
            </a:r>
            <a:r>
              <a:rPr lang="nb-NO" sz="1100" spc="-5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 </a:t>
            </a:r>
            <a:r>
              <a:rPr lang="nb-NO" sz="110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hjernen</a:t>
            </a:r>
            <a:r>
              <a:rPr lang="nb-NO" sz="1100" spc="-5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 </a:t>
            </a:r>
            <a:r>
              <a:rPr lang="nb-NO" sz="110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ved</a:t>
            </a:r>
            <a:r>
              <a:rPr lang="nb-NO" sz="1100" spc="-5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 </a:t>
            </a:r>
            <a:r>
              <a:rPr lang="nb-NO" sz="110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for</a:t>
            </a:r>
            <a:r>
              <a:rPr lang="nb-NO" sz="1100" spc="-5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 </a:t>
            </a:r>
            <a:r>
              <a:rPr lang="nb-NO" sz="110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eksempel </a:t>
            </a:r>
            <a:r>
              <a:rPr lang="nb-NO" sz="1100" spc="-1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hjerneslag.</a:t>
            </a:r>
            <a:r>
              <a:rPr lang="nb-NO" sz="1100" spc="-6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 </a:t>
            </a:r>
            <a:r>
              <a:rPr lang="nb-NO" sz="1100" spc="-1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Verktøy</a:t>
            </a:r>
            <a:r>
              <a:rPr lang="nb-NO" sz="1100" spc="-6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 </a:t>
            </a:r>
            <a:r>
              <a:rPr lang="nb-NO" sz="1100" spc="-1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som</a:t>
            </a:r>
            <a:r>
              <a:rPr lang="nb-NO" sz="1100" spc="-6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 </a:t>
            </a:r>
            <a:r>
              <a:rPr lang="nb-NO" sz="1100" spc="-1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ACVPU,</a:t>
            </a:r>
            <a:r>
              <a:rPr lang="nb-NO" sz="1100" spc="-6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 </a:t>
            </a:r>
            <a:r>
              <a:rPr lang="nb-NO" sz="1100" spc="-1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Glasgow </a:t>
            </a:r>
            <a:r>
              <a:rPr lang="nb-NO" sz="1100" err="1">
                <a:solidFill>
                  <a:srgbClr val="231F20"/>
                </a:solidFill>
                <a:effectLst/>
                <a:latin typeface="Calibri" panose="020F0502020204030204" pitchFamily="34" charset="0"/>
                <a:ea typeface="Arial" panose="020B0604020202020204" pitchFamily="34" charset="0"/>
                <a:cs typeface="Times New Roman" panose="02020603050405020304" pitchFamily="18" charset="0"/>
              </a:rPr>
              <a:t>coma</a:t>
            </a:r>
            <a:r>
              <a:rPr lang="nb-NO" sz="110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 </a:t>
            </a:r>
            <a:r>
              <a:rPr lang="nb-NO" sz="1100" err="1">
                <a:solidFill>
                  <a:srgbClr val="231F20"/>
                </a:solidFill>
                <a:effectLst/>
                <a:latin typeface="Calibri" panose="020F0502020204030204" pitchFamily="34" charset="0"/>
                <a:ea typeface="Arial" panose="020B0604020202020204" pitchFamily="34" charset="0"/>
                <a:cs typeface="Times New Roman" panose="02020603050405020304" pitchFamily="18" charset="0"/>
              </a:rPr>
              <a:t>scale</a:t>
            </a:r>
            <a:r>
              <a:rPr lang="nb-NO" sz="110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 (GCS),</a:t>
            </a:r>
            <a:endParaRPr lang="nb-NO" sz="1100">
              <a:effectLst/>
              <a:latin typeface="Calibri" panose="020F0502020204030204" pitchFamily="34" charset="0"/>
              <a:ea typeface="Arial" panose="020B0604020202020204" pitchFamily="34" charset="0"/>
              <a:cs typeface="Times New Roman" panose="02020603050405020304" pitchFamily="18" charset="0"/>
            </a:endParaRPr>
          </a:p>
          <a:p>
            <a:pPr marL="287655" marR="0" lvl="0" indent="0" algn="l" defTabSz="914400" rtl="0" eaLnBrk="1" fontAlgn="auto" latinLnBrk="0" hangingPunct="1">
              <a:lnSpc>
                <a:spcPct val="108000"/>
              </a:lnSpc>
              <a:spcBef>
                <a:spcPts val="0"/>
              </a:spcBef>
              <a:spcAft>
                <a:spcPts val="800"/>
              </a:spcAft>
              <a:buClrTx/>
              <a:buSzTx/>
              <a:buFontTx/>
              <a:buNone/>
              <a:tabLst/>
              <a:defRPr/>
            </a:pPr>
            <a:r>
              <a:rPr lang="nb-NO" sz="1100">
                <a:solidFill>
                  <a:srgbClr val="231F20"/>
                </a:solidFill>
                <a:effectLst/>
                <a:latin typeface="Calibri" panose="020F0502020204030204" pitchFamily="34" charset="0"/>
                <a:ea typeface="Calibri" panose="020F0502020204030204" pitchFamily="34" charset="0"/>
                <a:cs typeface="Times New Roman" panose="02020603050405020304" pitchFamily="18" charset="0"/>
              </a:rPr>
              <a:t>Prate-Smile-Løfte (PSL) og 4AT kan være nyttige. </a:t>
            </a:r>
            <a:r>
              <a:rPr lang="nb-NO" sz="1800" spc="-10">
                <a:solidFill>
                  <a:srgbClr val="231F20"/>
                </a:solidFill>
                <a:effectLst/>
                <a:latin typeface="Calibri" panose="020F0502020204030204" pitchFamily="34" charset="0"/>
                <a:ea typeface="Calibri" panose="020F0502020204030204" pitchFamily="34" charset="0"/>
                <a:cs typeface="Times New Roman" panose="02020603050405020304" pitchFamily="18" charset="0"/>
              </a:rPr>
              <a:t>Vær</a:t>
            </a:r>
            <a:r>
              <a:rPr lang="nb-NO" sz="1800" spc="-55">
                <a:solidFill>
                  <a:srgbClr val="231F20"/>
                </a:solidFill>
                <a:effectLst/>
                <a:latin typeface="Calibri" panose="020F0502020204030204" pitchFamily="34" charset="0"/>
                <a:ea typeface="Calibri" panose="020F0502020204030204" pitchFamily="34" charset="0"/>
                <a:cs typeface="Times New Roman" panose="02020603050405020304" pitchFamily="18" charset="0"/>
              </a:rPr>
              <a:t> </a:t>
            </a:r>
            <a:r>
              <a:rPr lang="nb-NO" sz="1800" spc="-10">
                <a:solidFill>
                  <a:srgbClr val="231F20"/>
                </a:solidFill>
                <a:effectLst/>
                <a:latin typeface="Calibri" panose="020F0502020204030204" pitchFamily="34" charset="0"/>
                <a:ea typeface="Calibri" panose="020F0502020204030204" pitchFamily="34" charset="0"/>
                <a:cs typeface="Times New Roman" panose="02020603050405020304" pitchFamily="18" charset="0"/>
              </a:rPr>
              <a:t>derfor</a:t>
            </a:r>
            <a:r>
              <a:rPr lang="nb-NO" sz="1800" spc="-55">
                <a:solidFill>
                  <a:srgbClr val="231F20"/>
                </a:solidFill>
                <a:effectLst/>
                <a:latin typeface="Calibri" panose="020F0502020204030204" pitchFamily="34" charset="0"/>
                <a:ea typeface="Calibri" panose="020F0502020204030204" pitchFamily="34" charset="0"/>
                <a:cs typeface="Times New Roman" panose="02020603050405020304" pitchFamily="18" charset="0"/>
              </a:rPr>
              <a:t> </a:t>
            </a:r>
            <a:r>
              <a:rPr lang="nb-NO" sz="1800" spc="-10">
                <a:solidFill>
                  <a:srgbClr val="231F20"/>
                </a:solidFill>
                <a:effectLst/>
                <a:latin typeface="Calibri" panose="020F0502020204030204" pitchFamily="34" charset="0"/>
                <a:ea typeface="Calibri" panose="020F0502020204030204" pitchFamily="34" charset="0"/>
                <a:cs typeface="Times New Roman" panose="02020603050405020304" pitchFamily="18" charset="0"/>
              </a:rPr>
              <a:t>oppmerksom</a:t>
            </a:r>
            <a:r>
              <a:rPr lang="nb-NO" sz="1800" spc="-55">
                <a:solidFill>
                  <a:srgbClr val="231F20"/>
                </a:solidFill>
                <a:effectLst/>
                <a:latin typeface="Calibri" panose="020F0502020204030204" pitchFamily="34" charset="0"/>
                <a:ea typeface="Calibri" panose="020F0502020204030204" pitchFamily="34" charset="0"/>
                <a:cs typeface="Times New Roman" panose="02020603050405020304" pitchFamily="18" charset="0"/>
              </a:rPr>
              <a:t> </a:t>
            </a:r>
            <a:r>
              <a:rPr lang="nb-NO" sz="1800" spc="-10">
                <a:solidFill>
                  <a:srgbClr val="231F20"/>
                </a:solidFill>
                <a:effectLst/>
                <a:latin typeface="Calibri" panose="020F0502020204030204" pitchFamily="34" charset="0"/>
                <a:ea typeface="Calibri" panose="020F0502020204030204" pitchFamily="34" charset="0"/>
                <a:cs typeface="Times New Roman" panose="02020603050405020304" pitchFamily="18" charset="0"/>
              </a:rPr>
              <a:t>på</a:t>
            </a:r>
            <a:r>
              <a:rPr lang="nb-NO" sz="1800" spc="-55">
                <a:solidFill>
                  <a:srgbClr val="231F20"/>
                </a:solidFill>
                <a:effectLst/>
                <a:latin typeface="Calibri" panose="020F0502020204030204" pitchFamily="34" charset="0"/>
                <a:ea typeface="Calibri" panose="020F0502020204030204" pitchFamily="34" charset="0"/>
                <a:cs typeface="Times New Roman" panose="02020603050405020304" pitchFamily="18" charset="0"/>
              </a:rPr>
              <a:t> </a:t>
            </a:r>
            <a:r>
              <a:rPr lang="nb-NO" sz="1800" spc="-10">
                <a:solidFill>
                  <a:srgbClr val="231F20"/>
                </a:solidFill>
                <a:effectLst/>
                <a:latin typeface="Calibri" panose="020F0502020204030204" pitchFamily="34" charset="0"/>
                <a:ea typeface="Calibri" panose="020F0502020204030204" pitchFamily="34" charset="0"/>
                <a:cs typeface="Times New Roman" panose="02020603050405020304" pitchFamily="18" charset="0"/>
              </a:rPr>
              <a:t>å </a:t>
            </a:r>
            <a:r>
              <a:rPr lang="nb-NO" sz="1800">
                <a:solidFill>
                  <a:srgbClr val="231F20"/>
                </a:solidFill>
                <a:effectLst/>
                <a:latin typeface="Calibri" panose="020F0502020204030204" pitchFamily="34" charset="0"/>
                <a:ea typeface="Calibri" panose="020F0502020204030204" pitchFamily="34" charset="0"/>
                <a:cs typeface="Times New Roman" panose="02020603050405020304" pitchFamily="18" charset="0"/>
              </a:rPr>
              <a:t>ikke avfeie nyoppstått forvirring med en begrunnelse i forverring av demensdiagnosen</a:t>
            </a:r>
            <a:r>
              <a:rPr lang="nb-NO" sz="1800">
                <a:effectLst/>
                <a:latin typeface="Calibri" panose="020F0502020204030204" pitchFamily="34" charset="0"/>
                <a:ea typeface="Calibri" panose="020F0502020204030204" pitchFamily="34" charset="0"/>
                <a:cs typeface="Times New Roman" panose="02020603050405020304" pitchFamily="18" charset="0"/>
              </a:rPr>
              <a:t> </a:t>
            </a:r>
            <a:r>
              <a:rPr lang="nb-NO" sz="1600">
                <a:effectLst/>
              </a:rPr>
              <a:t> </a:t>
            </a:r>
            <a:r>
              <a:rPr lang="nb-NO" sz="1800">
                <a:effectLst/>
                <a:latin typeface="Calibri" panose="020F0502020204030204" pitchFamily="34" charset="0"/>
                <a:ea typeface="Calibri" panose="020F0502020204030204" pitchFamily="34" charset="0"/>
                <a:cs typeface="Times New Roman" panose="02020603050405020304" pitchFamily="18" charset="0"/>
              </a:rPr>
              <a:t> Kilde </a:t>
            </a:r>
            <a:r>
              <a:rPr lang="nb-NO" sz="1800" err="1">
                <a:effectLst/>
                <a:latin typeface="Calibri" panose="020F0502020204030204" pitchFamily="34" charset="0"/>
                <a:ea typeface="Calibri" panose="020F0502020204030204" pitchFamily="34" charset="0"/>
                <a:cs typeface="Times New Roman" panose="02020603050405020304" pitchFamily="18" charset="0"/>
              </a:rPr>
              <a:t>wyller</a:t>
            </a:r>
            <a:r>
              <a:rPr lang="nb-NO" sz="1800">
                <a:effectLst/>
                <a:latin typeface="Calibri" panose="020F0502020204030204" pitchFamily="34" charset="0"/>
                <a:ea typeface="Calibri" panose="020F0502020204030204" pitchFamily="34" charset="0"/>
                <a:cs typeface="Times New Roman" panose="02020603050405020304" pitchFamily="18" charset="0"/>
              </a:rPr>
              <a:t> eller </a:t>
            </a:r>
            <a:r>
              <a:rPr lang="nb-NO" sz="1800" err="1">
                <a:effectLst/>
                <a:latin typeface="Calibri" panose="020F0502020204030204" pitchFamily="34" charset="0"/>
                <a:ea typeface="Calibri" panose="020F0502020204030204" pitchFamily="34" charset="0"/>
                <a:cs typeface="Times New Roman" panose="02020603050405020304" pitchFamily="18" charset="0"/>
              </a:rPr>
              <a:t>hylen</a:t>
            </a:r>
            <a:r>
              <a:rPr lang="nb-NO" sz="1800">
                <a:effectLst/>
                <a:latin typeface="Calibri" panose="020F0502020204030204" pitchFamily="34" charset="0"/>
                <a:ea typeface="Calibri" panose="020F0502020204030204" pitchFamily="34" charset="0"/>
                <a:cs typeface="Times New Roman" panose="02020603050405020304" pitchFamily="18" charset="0"/>
              </a:rPr>
              <a:t> </a:t>
            </a:r>
            <a:r>
              <a:rPr lang="nb-NO" sz="1800" err="1">
                <a:effectLst/>
                <a:latin typeface="Calibri" panose="020F0502020204030204" pitchFamily="34" charset="0"/>
                <a:ea typeface="Calibri" panose="020F0502020204030204" pitchFamily="34" charset="0"/>
                <a:cs typeface="Times New Roman" panose="02020603050405020304" pitchFamily="18" charset="0"/>
              </a:rPr>
              <a:t>ranhoff</a:t>
            </a:r>
            <a:r>
              <a:rPr lang="nb-NO" sz="1800">
                <a:effectLst/>
                <a:latin typeface="Calibri" panose="020F0502020204030204" pitchFamily="34" charset="0"/>
                <a:ea typeface="Calibri" panose="020F0502020204030204" pitchFamily="34" charset="0"/>
                <a:cs typeface="Times New Roman" panose="02020603050405020304" pitchFamily="18" charset="0"/>
              </a:rPr>
              <a:t>, skille mellom  årsaker til </a:t>
            </a:r>
            <a:r>
              <a:rPr lang="nb-NO" sz="1800" err="1">
                <a:effectLst/>
                <a:latin typeface="Calibri" panose="020F0502020204030204" pitchFamily="34" charset="0"/>
                <a:ea typeface="Calibri" panose="020F0502020204030204" pitchFamily="34" charset="0"/>
                <a:cs typeface="Times New Roman" panose="02020603050405020304" pitchFamily="18" charset="0"/>
              </a:rPr>
              <a:t>delirum</a:t>
            </a:r>
            <a:r>
              <a:rPr lang="nb-NO" sz="1800">
                <a:effectLst/>
                <a:latin typeface="Calibri" panose="020F0502020204030204" pitchFamily="34" charset="0"/>
                <a:ea typeface="Calibri" panose="020F0502020204030204" pitchFamily="34" charset="0"/>
                <a:cs typeface="Times New Roman" panose="02020603050405020304" pitchFamily="18" charset="0"/>
              </a:rPr>
              <a:t> og utløsende faktorer. </a:t>
            </a:r>
            <a:r>
              <a:rPr lang="nb-NO" sz="1800" err="1">
                <a:effectLst/>
                <a:latin typeface="Calibri" panose="020F0502020204030204" pitchFamily="34" charset="0"/>
                <a:ea typeface="Calibri" panose="020F0502020204030204" pitchFamily="34" charset="0"/>
                <a:cs typeface="Times New Roman" panose="02020603050405020304" pitchFamily="18" charset="0"/>
              </a:rPr>
              <a:t>Delir</a:t>
            </a:r>
            <a:r>
              <a:rPr lang="nb-NO" sz="1800">
                <a:effectLst/>
                <a:latin typeface="Calibri" panose="020F0502020204030204" pitchFamily="34" charset="0"/>
                <a:ea typeface="Calibri" panose="020F0502020204030204" pitchFamily="34" charset="0"/>
                <a:cs typeface="Times New Roman" panose="02020603050405020304" pitchFamily="18" charset="0"/>
              </a:rPr>
              <a:t> kan ha  nedsatt bevissthet </a:t>
            </a:r>
            <a:r>
              <a:rPr lang="nb-NO" sz="1800" err="1">
                <a:effectLst/>
                <a:latin typeface="Calibri" panose="020F0502020204030204" pitchFamily="34" charset="0"/>
                <a:ea typeface="Calibri" panose="020F0502020204030204" pitchFamily="34" charset="0"/>
                <a:cs typeface="Times New Roman" panose="02020603050405020304" pitchFamily="18" charset="0"/>
              </a:rPr>
              <a:t>itilegg</a:t>
            </a:r>
            <a:r>
              <a:rPr lang="nb-NO" sz="1800">
                <a:effectLst/>
                <a:latin typeface="Calibri" panose="020F0502020204030204" pitchFamily="34" charset="0"/>
                <a:ea typeface="Calibri" panose="020F0502020204030204" pitchFamily="34" charset="0"/>
                <a:cs typeface="Times New Roman" panose="02020603050405020304" pitchFamily="18" charset="0"/>
              </a:rPr>
              <a:t> til endret og nedsatt  oppmerksomhet</a:t>
            </a:r>
          </a:p>
          <a:p>
            <a:pPr marL="287655" marR="0" lvl="0" indent="0" algn="l" defTabSz="914400" rtl="0" eaLnBrk="1" fontAlgn="auto" latinLnBrk="0" hangingPunct="1">
              <a:lnSpc>
                <a:spcPct val="108000"/>
              </a:lnSpc>
              <a:spcBef>
                <a:spcPts val="0"/>
              </a:spcBef>
              <a:spcAft>
                <a:spcPts val="800"/>
              </a:spcAft>
              <a:buClrTx/>
              <a:buSzTx/>
              <a:buFontTx/>
              <a:buNone/>
              <a:tabLst/>
              <a:defRPr/>
            </a:pPr>
            <a:endParaRPr lang="nb-NO" sz="11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8000"/>
              </a:lnSpc>
              <a:spcBef>
                <a:spcPts val="0"/>
              </a:spcBef>
              <a:spcAft>
                <a:spcPts val="800"/>
              </a:spcAft>
              <a:buClrTx/>
              <a:buSzTx/>
              <a:buFont typeface="Calibri" panose="020F0502020204030204" pitchFamily="34" charset="0"/>
              <a:buChar char="-"/>
              <a:tabLst/>
              <a:defRPr/>
            </a:pPr>
            <a:r>
              <a:rPr lang="nb-NO" sz="1100">
                <a:solidFill>
                  <a:srgbClr val="231F20"/>
                </a:solidFill>
                <a:effectLst/>
                <a:latin typeface="Calibri" panose="020F0502020204030204" pitchFamily="34" charset="0"/>
                <a:ea typeface="Calibri" panose="020F0502020204030204" pitchFamily="34" charset="0"/>
                <a:cs typeface="Times New Roman" panose="02020603050405020304" pitchFamily="18" charset="0"/>
              </a:rPr>
              <a:t>Utover kognitive og nevrologiske tester er våre</a:t>
            </a:r>
            <a:r>
              <a:rPr lang="nb-NO" sz="1100" spc="-15">
                <a:solidFill>
                  <a:srgbClr val="231F20"/>
                </a:solidFill>
                <a:effectLst/>
                <a:latin typeface="Calibri" panose="020F0502020204030204" pitchFamily="34" charset="0"/>
                <a:ea typeface="Calibri" panose="020F0502020204030204" pitchFamily="34" charset="0"/>
                <a:cs typeface="Times New Roman" panose="02020603050405020304" pitchFamily="18" charset="0"/>
              </a:rPr>
              <a:t> </a:t>
            </a:r>
            <a:r>
              <a:rPr lang="nb-NO" sz="1100">
                <a:solidFill>
                  <a:srgbClr val="231F20"/>
                </a:solidFill>
                <a:effectLst/>
                <a:latin typeface="Calibri" panose="020F0502020204030204" pitchFamily="34" charset="0"/>
                <a:ea typeface="Calibri" panose="020F0502020204030204" pitchFamily="34" charset="0"/>
                <a:cs typeface="Times New Roman" panose="02020603050405020304" pitchFamily="18" charset="0"/>
              </a:rPr>
              <a:t>observasjoner</a:t>
            </a:r>
            <a:r>
              <a:rPr lang="nb-NO" sz="1100" spc="-15">
                <a:solidFill>
                  <a:srgbClr val="231F20"/>
                </a:solidFill>
                <a:effectLst/>
                <a:latin typeface="Calibri" panose="020F0502020204030204" pitchFamily="34" charset="0"/>
                <a:ea typeface="Calibri" panose="020F0502020204030204" pitchFamily="34" charset="0"/>
                <a:cs typeface="Times New Roman" panose="02020603050405020304" pitchFamily="18" charset="0"/>
              </a:rPr>
              <a:t> </a:t>
            </a:r>
            <a:r>
              <a:rPr lang="nb-NO" sz="1100">
                <a:solidFill>
                  <a:srgbClr val="231F20"/>
                </a:solidFill>
                <a:effectLst/>
                <a:latin typeface="Calibri" panose="020F0502020204030204" pitchFamily="34" charset="0"/>
                <a:ea typeface="Calibri" panose="020F0502020204030204" pitchFamily="34" charset="0"/>
                <a:cs typeface="Times New Roman" panose="02020603050405020304" pitchFamily="18" charset="0"/>
              </a:rPr>
              <a:t>det</a:t>
            </a:r>
            <a:r>
              <a:rPr lang="nb-NO" sz="1100" spc="-15">
                <a:solidFill>
                  <a:srgbClr val="231F20"/>
                </a:solidFill>
                <a:effectLst/>
                <a:latin typeface="Calibri" panose="020F0502020204030204" pitchFamily="34" charset="0"/>
                <a:ea typeface="Calibri" panose="020F0502020204030204" pitchFamily="34" charset="0"/>
                <a:cs typeface="Times New Roman" panose="02020603050405020304" pitchFamily="18" charset="0"/>
              </a:rPr>
              <a:t> </a:t>
            </a:r>
            <a:r>
              <a:rPr lang="nb-NO" sz="1100">
                <a:solidFill>
                  <a:srgbClr val="231F20"/>
                </a:solidFill>
                <a:effectLst/>
                <a:latin typeface="Calibri" panose="020F0502020204030204" pitchFamily="34" charset="0"/>
                <a:ea typeface="Calibri" panose="020F0502020204030204" pitchFamily="34" charset="0"/>
                <a:cs typeface="Times New Roman" panose="02020603050405020304" pitchFamily="18" charset="0"/>
              </a:rPr>
              <a:t>viktigste</a:t>
            </a:r>
            <a:r>
              <a:rPr lang="nb-NO" sz="1100" spc="-15">
                <a:solidFill>
                  <a:srgbClr val="231F20"/>
                </a:solidFill>
                <a:effectLst/>
                <a:latin typeface="Calibri" panose="020F0502020204030204" pitchFamily="34" charset="0"/>
                <a:ea typeface="Calibri" panose="020F0502020204030204" pitchFamily="34" charset="0"/>
                <a:cs typeface="Times New Roman" panose="02020603050405020304" pitchFamily="18" charset="0"/>
              </a:rPr>
              <a:t> </a:t>
            </a:r>
            <a:r>
              <a:rPr lang="nb-NO" sz="1100">
                <a:solidFill>
                  <a:srgbClr val="231F20"/>
                </a:solidFill>
                <a:effectLst/>
                <a:latin typeface="Calibri" panose="020F0502020204030204" pitchFamily="34" charset="0"/>
                <a:ea typeface="Calibri" panose="020F0502020204030204" pitchFamily="34" charset="0"/>
                <a:cs typeface="Times New Roman" panose="02020603050405020304" pitchFamily="18" charset="0"/>
              </a:rPr>
              <a:t>verktøyet vi har. Se etter uro, «plukking», forvirring, introvert oppførsel,</a:t>
            </a:r>
            <a:r>
              <a:rPr lang="nb-NO" sz="1100" u="sng">
                <a:solidFill>
                  <a:srgbClr val="008080"/>
                </a:solidFill>
                <a:effectLst/>
                <a:latin typeface="Calibri" panose="020F0502020204030204" pitchFamily="34" charset="0"/>
                <a:ea typeface="Calibri" panose="020F0502020204030204" pitchFamily="34" charset="0"/>
                <a:cs typeface="Times New Roman" panose="02020603050405020304" pitchFamily="18" charset="0"/>
              </a:rPr>
              <a:t> apatisk,</a:t>
            </a:r>
            <a:r>
              <a:rPr lang="nb-NO" sz="1100">
                <a:solidFill>
                  <a:srgbClr val="231F20"/>
                </a:solidFill>
                <a:effectLst/>
                <a:latin typeface="Calibri" panose="020F0502020204030204" pitchFamily="34" charset="0"/>
                <a:ea typeface="Calibri" panose="020F0502020204030204" pitchFamily="34" charset="0"/>
                <a:cs typeface="Times New Roman" panose="02020603050405020304" pitchFamily="18" charset="0"/>
              </a:rPr>
              <a:t> tiltagende soving, pupiller, svimmelhet, blekhet, skjelvinger, kramper og urinmengde. </a:t>
            </a:r>
            <a:r>
              <a:rPr lang="nb-NO" sz="1800">
                <a:solidFill>
                  <a:srgbClr val="231F20"/>
                </a:solidFill>
                <a:effectLst/>
                <a:latin typeface="Calibri" panose="020F0502020204030204" pitchFamily="34" charset="0"/>
                <a:ea typeface="Arial" panose="020B0604020202020204" pitchFamily="34" charset="0"/>
              </a:rPr>
              <a:t>Flere</a:t>
            </a:r>
            <a:r>
              <a:rPr lang="nb-NO" sz="1800" spc="-70">
                <a:solidFill>
                  <a:srgbClr val="231F20"/>
                </a:solidFill>
                <a:effectLst/>
                <a:latin typeface="Calibri" panose="020F0502020204030204" pitchFamily="34" charset="0"/>
                <a:ea typeface="Arial" panose="020B0604020202020204" pitchFamily="34" charset="0"/>
              </a:rPr>
              <a:t> </a:t>
            </a:r>
            <a:r>
              <a:rPr lang="nb-NO" sz="1800">
                <a:solidFill>
                  <a:srgbClr val="231F20"/>
                </a:solidFill>
                <a:effectLst/>
                <a:latin typeface="Calibri" panose="020F0502020204030204" pitchFamily="34" charset="0"/>
                <a:ea typeface="Arial" panose="020B0604020202020204" pitchFamily="34" charset="0"/>
              </a:rPr>
              <a:t>rusmidler</a:t>
            </a:r>
            <a:r>
              <a:rPr lang="nb-NO" sz="1800" spc="-70">
                <a:solidFill>
                  <a:srgbClr val="231F20"/>
                </a:solidFill>
                <a:effectLst/>
                <a:latin typeface="Calibri" panose="020F0502020204030204" pitchFamily="34" charset="0"/>
                <a:ea typeface="Arial" panose="020B0604020202020204" pitchFamily="34" charset="0"/>
              </a:rPr>
              <a:t> </a:t>
            </a:r>
            <a:r>
              <a:rPr lang="nb-NO" sz="1800">
                <a:solidFill>
                  <a:srgbClr val="231F20"/>
                </a:solidFill>
                <a:effectLst/>
                <a:latin typeface="Calibri" panose="020F0502020204030204" pitchFamily="34" charset="0"/>
                <a:ea typeface="Arial" panose="020B0604020202020204" pitchFamily="34" charset="0"/>
              </a:rPr>
              <a:t>kan</a:t>
            </a:r>
            <a:r>
              <a:rPr lang="nb-NO" sz="1800" spc="-70">
                <a:solidFill>
                  <a:srgbClr val="231F20"/>
                </a:solidFill>
                <a:effectLst/>
                <a:latin typeface="Calibri" panose="020F0502020204030204" pitchFamily="34" charset="0"/>
                <a:ea typeface="Arial" panose="020B0604020202020204" pitchFamily="34" charset="0"/>
              </a:rPr>
              <a:t> </a:t>
            </a:r>
            <a:r>
              <a:rPr lang="nb-NO" sz="1800">
                <a:solidFill>
                  <a:srgbClr val="231F20"/>
                </a:solidFill>
                <a:effectLst/>
                <a:latin typeface="Calibri" panose="020F0502020204030204" pitchFamily="34" charset="0"/>
                <a:ea typeface="Arial" panose="020B0604020202020204" pitchFamily="34" charset="0"/>
              </a:rPr>
              <a:t>også</a:t>
            </a:r>
            <a:r>
              <a:rPr lang="nb-NO" sz="1800" spc="-70">
                <a:solidFill>
                  <a:srgbClr val="231F20"/>
                </a:solidFill>
                <a:effectLst/>
                <a:latin typeface="Calibri" panose="020F0502020204030204" pitchFamily="34" charset="0"/>
                <a:ea typeface="Arial" panose="020B0604020202020204" pitchFamily="34" charset="0"/>
              </a:rPr>
              <a:t> </a:t>
            </a:r>
            <a:r>
              <a:rPr lang="nb-NO" sz="1800">
                <a:solidFill>
                  <a:srgbClr val="231F20"/>
                </a:solidFill>
                <a:effectLst/>
                <a:latin typeface="Calibri" panose="020F0502020204030204" pitchFamily="34" charset="0"/>
                <a:ea typeface="Arial" panose="020B0604020202020204" pitchFamily="34" charset="0"/>
              </a:rPr>
              <a:t>påvirke</a:t>
            </a:r>
            <a:r>
              <a:rPr lang="nb-NO" sz="1800" spc="-70">
                <a:solidFill>
                  <a:srgbClr val="231F20"/>
                </a:solidFill>
                <a:effectLst/>
                <a:latin typeface="Calibri" panose="020F0502020204030204" pitchFamily="34" charset="0"/>
                <a:ea typeface="Arial" panose="020B0604020202020204" pitchFamily="34" charset="0"/>
              </a:rPr>
              <a:t> </a:t>
            </a:r>
            <a:r>
              <a:rPr lang="nb-NO" sz="1800">
                <a:solidFill>
                  <a:srgbClr val="231F20"/>
                </a:solidFill>
                <a:effectLst/>
                <a:latin typeface="Calibri" panose="020F0502020204030204" pitchFamily="34" charset="0"/>
                <a:ea typeface="Arial" panose="020B0604020202020204" pitchFamily="34" charset="0"/>
              </a:rPr>
              <a:t>personen</a:t>
            </a:r>
            <a:r>
              <a:rPr lang="nb-NO" sz="1800" spc="-70">
                <a:solidFill>
                  <a:srgbClr val="231F20"/>
                </a:solidFill>
                <a:effectLst/>
                <a:latin typeface="Calibri" panose="020F0502020204030204" pitchFamily="34" charset="0"/>
                <a:ea typeface="Arial" panose="020B0604020202020204" pitchFamily="34" charset="0"/>
              </a:rPr>
              <a:t> </a:t>
            </a:r>
            <a:r>
              <a:rPr lang="nb-NO" sz="1800">
                <a:solidFill>
                  <a:srgbClr val="231F20"/>
                </a:solidFill>
                <a:effectLst/>
                <a:latin typeface="Calibri" panose="020F0502020204030204" pitchFamily="34" charset="0"/>
                <a:ea typeface="Arial" panose="020B0604020202020204" pitchFamily="34" charset="0"/>
              </a:rPr>
              <a:t>i</a:t>
            </a:r>
            <a:r>
              <a:rPr lang="nb-NO" sz="1800" spc="-70">
                <a:solidFill>
                  <a:srgbClr val="231F20"/>
                </a:solidFill>
                <a:effectLst/>
                <a:latin typeface="Calibri" panose="020F0502020204030204" pitchFamily="34" charset="0"/>
                <a:ea typeface="Arial" panose="020B0604020202020204" pitchFamily="34" charset="0"/>
              </a:rPr>
              <a:t> </a:t>
            </a:r>
            <a:r>
              <a:rPr lang="nb-NO" sz="1800">
                <a:solidFill>
                  <a:srgbClr val="231F20"/>
                </a:solidFill>
                <a:effectLst/>
                <a:latin typeface="Calibri" panose="020F0502020204030204" pitchFamily="34" charset="0"/>
                <a:ea typeface="Arial" panose="020B0604020202020204" pitchFamily="34" charset="0"/>
              </a:rPr>
              <a:t>form</a:t>
            </a:r>
            <a:r>
              <a:rPr lang="nb-NO" sz="1800" spc="-70">
                <a:solidFill>
                  <a:srgbClr val="231F20"/>
                </a:solidFill>
                <a:effectLst/>
                <a:latin typeface="Calibri" panose="020F0502020204030204" pitchFamily="34" charset="0"/>
                <a:ea typeface="Arial" panose="020B0604020202020204" pitchFamily="34" charset="0"/>
              </a:rPr>
              <a:t> </a:t>
            </a:r>
            <a:r>
              <a:rPr lang="nb-NO" sz="1800">
                <a:solidFill>
                  <a:srgbClr val="231F20"/>
                </a:solidFill>
                <a:effectLst/>
                <a:latin typeface="Calibri" panose="020F0502020204030204" pitchFamily="34" charset="0"/>
                <a:ea typeface="Arial" panose="020B0604020202020204" pitchFamily="34" charset="0"/>
              </a:rPr>
              <a:t>av forvirring,</a:t>
            </a:r>
            <a:r>
              <a:rPr lang="nb-NO" sz="1800" spc="-25">
                <a:solidFill>
                  <a:srgbClr val="231F20"/>
                </a:solidFill>
                <a:effectLst/>
                <a:latin typeface="Calibri" panose="020F0502020204030204" pitchFamily="34" charset="0"/>
                <a:ea typeface="Arial" panose="020B0604020202020204" pitchFamily="34" charset="0"/>
              </a:rPr>
              <a:t> </a:t>
            </a:r>
            <a:r>
              <a:rPr lang="nb-NO" sz="1800">
                <a:solidFill>
                  <a:srgbClr val="231F20"/>
                </a:solidFill>
                <a:effectLst/>
                <a:latin typeface="Calibri" panose="020F0502020204030204" pitchFamily="34" charset="0"/>
                <a:ea typeface="Arial" panose="020B0604020202020204" pitchFamily="34" charset="0"/>
              </a:rPr>
              <a:t>hallusinasjoner</a:t>
            </a:r>
            <a:r>
              <a:rPr lang="nb-NO" sz="1800" spc="-20">
                <a:solidFill>
                  <a:srgbClr val="231F20"/>
                </a:solidFill>
                <a:effectLst/>
                <a:latin typeface="Calibri" panose="020F0502020204030204" pitchFamily="34" charset="0"/>
                <a:ea typeface="Arial" panose="020B0604020202020204" pitchFamily="34" charset="0"/>
              </a:rPr>
              <a:t> </a:t>
            </a:r>
            <a:r>
              <a:rPr lang="nb-NO" sz="1800">
                <a:solidFill>
                  <a:srgbClr val="231F20"/>
                </a:solidFill>
                <a:effectLst/>
                <a:latin typeface="Calibri" panose="020F0502020204030204" pitchFamily="34" charset="0"/>
                <a:ea typeface="Arial" panose="020B0604020202020204" pitchFamily="34" charset="0"/>
              </a:rPr>
              <a:t>og</a:t>
            </a:r>
            <a:r>
              <a:rPr lang="nb-NO" sz="1800" spc="-20">
                <a:solidFill>
                  <a:srgbClr val="231F20"/>
                </a:solidFill>
                <a:effectLst/>
                <a:latin typeface="Calibri" panose="020F0502020204030204" pitchFamily="34" charset="0"/>
                <a:ea typeface="Arial" panose="020B0604020202020204" pitchFamily="34" charset="0"/>
              </a:rPr>
              <a:t> </a:t>
            </a:r>
            <a:r>
              <a:rPr lang="nb-NO" sz="1800">
                <a:solidFill>
                  <a:srgbClr val="231F20"/>
                </a:solidFill>
                <a:effectLst/>
                <a:latin typeface="Calibri" panose="020F0502020204030204" pitchFamily="34" charset="0"/>
                <a:ea typeface="Arial" panose="020B0604020202020204" pitchFamily="34" charset="0"/>
              </a:rPr>
              <a:t>redusert</a:t>
            </a:r>
            <a:r>
              <a:rPr lang="nb-NO" sz="1800" spc="-20">
                <a:solidFill>
                  <a:srgbClr val="231F20"/>
                </a:solidFill>
                <a:effectLst/>
                <a:latin typeface="Calibri" panose="020F0502020204030204" pitchFamily="34" charset="0"/>
                <a:ea typeface="Arial" panose="020B0604020202020204" pitchFamily="34" charset="0"/>
              </a:rPr>
              <a:t> </a:t>
            </a:r>
            <a:r>
              <a:rPr lang="nb-NO" sz="1800" spc="-10">
                <a:solidFill>
                  <a:srgbClr val="231F20"/>
                </a:solidFill>
                <a:effectLst/>
                <a:latin typeface="Calibri" panose="020F0502020204030204" pitchFamily="34" charset="0"/>
                <a:ea typeface="Arial" panose="020B0604020202020204" pitchFamily="34" charset="0"/>
              </a:rPr>
              <a:t>hukommelse.</a:t>
            </a:r>
            <a:r>
              <a:rPr lang="nb-NO" sz="1800" spc="-10">
                <a:solidFill>
                  <a:srgbClr val="231F20"/>
                </a:solidFill>
                <a:effectLst/>
                <a:latin typeface="Arial" panose="020B0604020202020204" pitchFamily="34" charset="0"/>
                <a:ea typeface="Arial" panose="020B0604020202020204" pitchFamily="34" charset="0"/>
                <a:cs typeface="+mn-cs"/>
              </a:rPr>
              <a:t> </a:t>
            </a:r>
          </a:p>
          <a:p>
            <a:pPr marL="342900" marR="0" lvl="0" indent="-342900" algn="l" defTabSz="914400" rtl="0" eaLnBrk="1" fontAlgn="auto" latinLnBrk="0" hangingPunct="1">
              <a:lnSpc>
                <a:spcPct val="108000"/>
              </a:lnSpc>
              <a:spcBef>
                <a:spcPts val="0"/>
              </a:spcBef>
              <a:spcAft>
                <a:spcPts val="800"/>
              </a:spcAft>
              <a:buClrTx/>
              <a:buSzTx/>
              <a:buFont typeface="Calibri" panose="020F0502020204030204" pitchFamily="34" charset="0"/>
              <a:buChar char="-"/>
              <a:tabLst/>
              <a:defRPr/>
            </a:pPr>
            <a:r>
              <a:rPr lang="nb-NO" sz="1800">
                <a:solidFill>
                  <a:srgbClr val="231F20"/>
                </a:solidFill>
                <a:effectLst/>
                <a:latin typeface="Calibri" panose="020F0502020204030204" pitchFamily="34" charset="0"/>
                <a:ea typeface="Calibri" panose="020F0502020204030204" pitchFamily="34" charset="0"/>
              </a:rPr>
              <a:t>Ved utviklingshemming er epilepsi det vanligste tilleggs-handikapet, der ca. 20 % av personer med utviklingshemming er diagnostisert med epilepsi </a:t>
            </a:r>
            <a:endParaRPr lang="nb-NO" sz="1100">
              <a:effectLst/>
              <a:latin typeface="Calibri" panose="020F0502020204030204" pitchFamily="34" charset="0"/>
              <a:ea typeface="Calibri" panose="020F0502020204030204" pitchFamily="34" charset="0"/>
              <a:cs typeface="Times New Roman" panose="02020603050405020304" pitchFamily="18" charset="0"/>
            </a:endParaRPr>
          </a:p>
          <a:p>
            <a:pPr marL="342900" marR="172720" lvl="0" indent="-342900">
              <a:lnSpc>
                <a:spcPct val="108000"/>
              </a:lnSpc>
              <a:spcAft>
                <a:spcPts val="800"/>
              </a:spcAft>
              <a:buClr>
                <a:srgbClr val="231F20"/>
              </a:buClr>
              <a:buSzPts val="1000"/>
              <a:buFont typeface="Arial" panose="020B0604020202020204" pitchFamily="34" charset="0"/>
              <a:buChar char="•"/>
              <a:tabLst>
                <a:tab pos="261620" algn="l"/>
              </a:tabLst>
            </a:pPr>
            <a:r>
              <a:rPr lang="nb-NO" sz="110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Tegn</a:t>
            </a:r>
            <a:r>
              <a:rPr lang="nb-NO" sz="1100" spc="-3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 </a:t>
            </a:r>
            <a:r>
              <a:rPr lang="nb-NO" sz="110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til</a:t>
            </a:r>
            <a:r>
              <a:rPr lang="nb-NO" sz="1100" spc="-3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 </a:t>
            </a:r>
            <a:r>
              <a:rPr lang="nb-NO" sz="110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traume</a:t>
            </a:r>
            <a:r>
              <a:rPr lang="nb-NO" sz="1100" spc="-3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 </a:t>
            </a:r>
            <a:r>
              <a:rPr lang="nb-NO" sz="110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mot</a:t>
            </a:r>
            <a:r>
              <a:rPr lang="nb-NO" sz="1100" spc="-3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 </a:t>
            </a:r>
            <a:r>
              <a:rPr lang="nb-NO" sz="110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hodet</a:t>
            </a:r>
            <a:r>
              <a:rPr lang="nb-NO" sz="1100" spc="-3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 </a:t>
            </a:r>
            <a:r>
              <a:rPr lang="nb-NO" sz="110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eller</a:t>
            </a:r>
            <a:r>
              <a:rPr lang="nb-NO" sz="1100" spc="-3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 </a:t>
            </a:r>
            <a:r>
              <a:rPr lang="nb-NO" sz="110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andre</a:t>
            </a:r>
            <a:r>
              <a:rPr lang="nb-NO" sz="1100" spc="-3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 </a:t>
            </a:r>
            <a:r>
              <a:rPr lang="nb-NO" sz="110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deler</a:t>
            </a:r>
            <a:r>
              <a:rPr lang="nb-NO" sz="1100" spc="-3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 </a:t>
            </a:r>
            <a:r>
              <a:rPr lang="nb-NO" sz="110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av kroppen som påvirker sirkulasjonen i hjernen</a:t>
            </a:r>
            <a:endParaRPr lang="nb-NO" sz="1100">
              <a:effectLst/>
              <a:latin typeface="Calibri" panose="020F0502020204030204" pitchFamily="34" charset="0"/>
              <a:ea typeface="Arial" panose="020B0604020202020204" pitchFamily="34" charset="0"/>
              <a:cs typeface="Times New Roman" panose="02020603050405020304" pitchFamily="18" charset="0"/>
            </a:endParaRPr>
          </a:p>
          <a:p>
            <a:pPr marL="342900" marR="125730" lvl="0" indent="-342900">
              <a:lnSpc>
                <a:spcPct val="108000"/>
              </a:lnSpc>
              <a:spcAft>
                <a:spcPts val="800"/>
              </a:spcAft>
              <a:buClr>
                <a:srgbClr val="231F20"/>
              </a:buClr>
              <a:buSzPts val="1000"/>
              <a:buFont typeface="Arial" panose="020B0604020202020204" pitchFamily="34" charset="0"/>
              <a:buChar char="•"/>
              <a:tabLst>
                <a:tab pos="261620" algn="l"/>
              </a:tabLst>
            </a:pPr>
            <a:r>
              <a:rPr lang="nb-NO" sz="110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Vurder</a:t>
            </a:r>
            <a:r>
              <a:rPr lang="nb-NO" sz="1100" spc="-75">
                <a:solidFill>
                  <a:srgbClr val="231F20"/>
                </a:solidFill>
                <a:effectLst/>
                <a:latin typeface="Calibri" panose="020F0502020204030204" pitchFamily="34" charset="0"/>
                <a:ea typeface="Arial" panose="020B0604020202020204" pitchFamily="34" charset="0"/>
                <a:cs typeface="Times New Roman" panose="02020603050405020304" pitchFamily="18" charset="0"/>
              </a:rPr>
              <a:t> </a:t>
            </a:r>
            <a:r>
              <a:rPr lang="nb-NO" sz="110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fysiske</a:t>
            </a:r>
            <a:r>
              <a:rPr lang="nb-NO" sz="1100" spc="-75">
                <a:solidFill>
                  <a:srgbClr val="231F20"/>
                </a:solidFill>
                <a:effectLst/>
                <a:latin typeface="Calibri" panose="020F0502020204030204" pitchFamily="34" charset="0"/>
                <a:ea typeface="Arial" panose="020B0604020202020204" pitchFamily="34" charset="0"/>
                <a:cs typeface="Times New Roman" panose="02020603050405020304" pitchFamily="18" charset="0"/>
              </a:rPr>
              <a:t> </a:t>
            </a:r>
            <a:r>
              <a:rPr lang="nb-NO" sz="110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tegn</a:t>
            </a:r>
            <a:r>
              <a:rPr lang="nb-NO" sz="1100" spc="-7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 </a:t>
            </a:r>
            <a:r>
              <a:rPr lang="nb-NO" sz="110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som</a:t>
            </a:r>
            <a:r>
              <a:rPr lang="nb-NO" sz="1100" spc="-75">
                <a:solidFill>
                  <a:srgbClr val="231F20"/>
                </a:solidFill>
                <a:effectLst/>
                <a:latin typeface="Calibri" panose="020F0502020204030204" pitchFamily="34" charset="0"/>
                <a:ea typeface="Arial" panose="020B0604020202020204" pitchFamily="34" charset="0"/>
                <a:cs typeface="Times New Roman" panose="02020603050405020304" pitchFamily="18" charset="0"/>
              </a:rPr>
              <a:t> </a:t>
            </a:r>
            <a:r>
              <a:rPr lang="nb-NO" sz="110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muskelsvakhet, koordinering, </a:t>
            </a:r>
            <a:r>
              <a:rPr lang="nb-NO" sz="1100" spc="5">
                <a:solidFill>
                  <a:srgbClr val="231F20"/>
                </a:solidFill>
                <a:effectLst/>
                <a:latin typeface="Calibri" panose="020F0502020204030204" pitchFamily="34" charset="0"/>
                <a:ea typeface="Arial" panose="020B0604020202020204" pitchFamily="34" charset="0"/>
                <a:cs typeface="Times New Roman" panose="02020603050405020304" pitchFamily="18" charset="0"/>
              </a:rPr>
              <a:t>balans</a:t>
            </a:r>
            <a:r>
              <a:rPr lang="nb-NO" sz="110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e</a:t>
            </a:r>
            <a:r>
              <a:rPr lang="nb-NO" sz="1100" spc="-5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a:t>
            </a:r>
            <a:r>
              <a:rPr lang="nb-NO" sz="1100" spc="-5">
                <a:solidFill>
                  <a:srgbClr val="231F20"/>
                </a:solidFill>
                <a:effectLst/>
                <a:latin typeface="Calibri" panose="020F0502020204030204" pitchFamily="34" charset="0"/>
                <a:ea typeface="Arial" panose="020B0604020202020204" pitchFamily="34" charset="0"/>
                <a:cs typeface="Times New Roman" panose="02020603050405020304" pitchFamily="18" charset="0"/>
              </a:rPr>
              <a:t>f</a:t>
            </a:r>
            <a:r>
              <a:rPr lang="nb-NO" sz="1100" spc="5">
                <a:solidFill>
                  <a:srgbClr val="231F20"/>
                </a:solidFill>
                <a:effectLst/>
                <a:latin typeface="Calibri" panose="020F0502020204030204" pitchFamily="34" charset="0"/>
                <a:ea typeface="Arial" panose="020B0604020202020204" pitchFamily="34" charset="0"/>
                <a:cs typeface="Times New Roman" panose="02020603050405020304" pitchFamily="18" charset="0"/>
              </a:rPr>
              <a:t>all</a:t>
            </a:r>
            <a:r>
              <a:rPr lang="nb-NO" sz="1100" spc="-1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t</a:t>
            </a:r>
            <a:r>
              <a:rPr lang="nb-NO" sz="1100" spc="5">
                <a:solidFill>
                  <a:srgbClr val="231F20"/>
                </a:solidFill>
                <a:effectLst/>
                <a:latin typeface="Calibri" panose="020F0502020204030204" pitchFamily="34" charset="0"/>
                <a:ea typeface="Arial" panose="020B0604020202020204" pitchFamily="34" charset="0"/>
                <a:cs typeface="Times New Roman" panose="02020603050405020304" pitchFamily="18" charset="0"/>
              </a:rPr>
              <a:t>enden</a:t>
            </a:r>
            <a:r>
              <a:rPr lang="nb-NO" sz="1100" spc="-1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s</a:t>
            </a:r>
            <a:r>
              <a:rPr lang="nb-NO" sz="1100" spc="5">
                <a:solidFill>
                  <a:srgbClr val="231F20"/>
                </a:solidFill>
                <a:effectLst/>
                <a:latin typeface="Calibri" panose="020F0502020204030204" pitchFamily="34" charset="0"/>
                <a:ea typeface="Arial" panose="020B0604020202020204" pitchFamily="34" charset="0"/>
                <a:cs typeface="Times New Roman" panose="02020603050405020304" pitchFamily="18" charset="0"/>
              </a:rPr>
              <a:t>,</a:t>
            </a:r>
            <a:r>
              <a:rPr lang="nb-NO" sz="110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 svimmelhet, akutte</a:t>
            </a:r>
            <a:r>
              <a:rPr lang="nb-NO" sz="1100" spc="-35">
                <a:solidFill>
                  <a:srgbClr val="231F20"/>
                </a:solidFill>
                <a:effectLst/>
                <a:latin typeface="Calibri" panose="020F0502020204030204" pitchFamily="34" charset="0"/>
                <a:ea typeface="Arial" panose="020B0604020202020204" pitchFamily="34" charset="0"/>
                <a:cs typeface="Times New Roman" panose="02020603050405020304" pitchFamily="18" charset="0"/>
              </a:rPr>
              <a:t> </a:t>
            </a:r>
            <a:r>
              <a:rPr lang="nb-NO" sz="110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synsproblemer,</a:t>
            </a:r>
            <a:r>
              <a:rPr lang="nb-NO" sz="1100" spc="-35">
                <a:solidFill>
                  <a:srgbClr val="231F20"/>
                </a:solidFill>
                <a:effectLst/>
                <a:latin typeface="Calibri" panose="020F0502020204030204" pitchFamily="34" charset="0"/>
                <a:ea typeface="Arial" panose="020B0604020202020204" pitchFamily="34" charset="0"/>
                <a:cs typeface="Times New Roman" panose="02020603050405020304" pitchFamily="18" charset="0"/>
              </a:rPr>
              <a:t> </a:t>
            </a:r>
            <a:r>
              <a:rPr lang="nb-NO" sz="110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hyperakutt</a:t>
            </a:r>
            <a:r>
              <a:rPr lang="nb-NO" sz="1100" spc="-35">
                <a:solidFill>
                  <a:srgbClr val="231F20"/>
                </a:solidFill>
                <a:effectLst/>
                <a:latin typeface="Calibri" panose="020F0502020204030204" pitchFamily="34" charset="0"/>
                <a:ea typeface="Arial" panose="020B0604020202020204" pitchFamily="34" charset="0"/>
                <a:cs typeface="Times New Roman" panose="02020603050405020304" pitchFamily="18" charset="0"/>
              </a:rPr>
              <a:t> </a:t>
            </a:r>
            <a:r>
              <a:rPr lang="nb-NO" sz="110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hodepine eller</a:t>
            </a:r>
            <a:r>
              <a:rPr lang="nb-NO" sz="1100" spc="-2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 </a:t>
            </a:r>
            <a:r>
              <a:rPr lang="nb-NO" sz="110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nedsatt</a:t>
            </a:r>
            <a:r>
              <a:rPr lang="nb-NO" sz="1100" spc="-2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 </a:t>
            </a:r>
            <a:r>
              <a:rPr lang="nb-NO" sz="110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sensibilitet.</a:t>
            </a:r>
            <a:r>
              <a:rPr lang="nb-NO" sz="1100" spc="-2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 </a:t>
            </a:r>
            <a:r>
              <a:rPr lang="nb-NO" sz="110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Dette</a:t>
            </a:r>
            <a:r>
              <a:rPr lang="nb-NO" sz="1100" spc="-2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 </a:t>
            </a:r>
            <a:r>
              <a:rPr lang="nb-NO" sz="110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kan</a:t>
            </a:r>
            <a:r>
              <a:rPr lang="nb-NO" sz="1100" spc="-2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 </a:t>
            </a:r>
            <a:r>
              <a:rPr lang="nb-NO" sz="110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indikere hjerneslag eller hodetraume</a:t>
            </a:r>
            <a:endParaRPr lang="nb-NO" sz="1100">
              <a:effectLst/>
              <a:latin typeface="Calibri" panose="020F0502020204030204" pitchFamily="34" charset="0"/>
              <a:ea typeface="Arial" panose="020B0604020202020204" pitchFamily="34" charset="0"/>
              <a:cs typeface="Times New Roman" panose="02020603050405020304" pitchFamily="18" charset="0"/>
            </a:endParaRPr>
          </a:p>
          <a:p>
            <a:pPr marL="342900" marR="350520" lvl="0" indent="-342900">
              <a:lnSpc>
                <a:spcPct val="108000"/>
              </a:lnSpc>
              <a:spcAft>
                <a:spcPts val="800"/>
              </a:spcAft>
              <a:buClr>
                <a:srgbClr val="231F20"/>
              </a:buClr>
              <a:buSzPts val="1000"/>
              <a:buFont typeface="Arial" panose="020B0604020202020204" pitchFamily="34" charset="0"/>
              <a:buChar char="•"/>
              <a:tabLst>
                <a:tab pos="261620" algn="l"/>
              </a:tabLst>
            </a:pPr>
            <a:r>
              <a:rPr lang="nb-NO" sz="110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Vær</a:t>
            </a:r>
            <a:r>
              <a:rPr lang="nb-NO" sz="1100" spc="-4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 </a:t>
            </a:r>
            <a:r>
              <a:rPr lang="nb-NO" sz="110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oppmerksom</a:t>
            </a:r>
            <a:r>
              <a:rPr lang="nb-NO" sz="1100" spc="-4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 </a:t>
            </a:r>
            <a:r>
              <a:rPr lang="nb-NO" sz="110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på</a:t>
            </a:r>
            <a:r>
              <a:rPr lang="nb-NO" sz="1100" spc="-4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 </a:t>
            </a:r>
            <a:r>
              <a:rPr lang="nb-NO" sz="110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at</a:t>
            </a:r>
            <a:r>
              <a:rPr lang="nb-NO" sz="1100" spc="-4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 </a:t>
            </a:r>
            <a:r>
              <a:rPr lang="nb-NO" sz="110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lukt</a:t>
            </a:r>
            <a:r>
              <a:rPr lang="nb-NO" sz="1100" spc="-4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 </a:t>
            </a:r>
            <a:r>
              <a:rPr lang="nb-NO" sz="110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fra</a:t>
            </a:r>
            <a:r>
              <a:rPr lang="nb-NO" sz="1100" spc="-4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 </a:t>
            </a:r>
            <a:r>
              <a:rPr lang="nb-NO" sz="110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pusten</a:t>
            </a:r>
            <a:r>
              <a:rPr lang="nb-NO" sz="1100" spc="-4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 </a:t>
            </a:r>
            <a:r>
              <a:rPr lang="nb-NO" sz="110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kan indikere årsaker til bevissthetsendring </a:t>
            </a:r>
            <a:r>
              <a:rPr lang="nb-NO" sz="1100" err="1">
                <a:solidFill>
                  <a:srgbClr val="231F20"/>
                </a:solidFill>
                <a:effectLst/>
                <a:latin typeface="Calibri" panose="020F0502020204030204" pitchFamily="34" charset="0"/>
                <a:ea typeface="Arial" panose="020B0604020202020204" pitchFamily="34" charset="0"/>
                <a:cs typeface="Times New Roman" panose="02020603050405020304" pitchFamily="18" charset="0"/>
              </a:rPr>
              <a:t>pga</a:t>
            </a:r>
            <a:r>
              <a:rPr lang="nb-NO" sz="110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 hyperglykemi</a:t>
            </a:r>
            <a:endParaRPr lang="nb-NO" sz="1100">
              <a:effectLst/>
              <a:latin typeface="Calibri" panose="020F0502020204030204" pitchFamily="34" charset="0"/>
              <a:ea typeface="Arial" panose="020B0604020202020204" pitchFamily="34" charset="0"/>
              <a:cs typeface="Times New Roman" panose="02020603050405020304" pitchFamily="18" charset="0"/>
            </a:endParaRPr>
          </a:p>
          <a:p>
            <a:endParaRPr lang="nb-NO"/>
          </a:p>
        </p:txBody>
      </p:sp>
      <p:sp>
        <p:nvSpPr>
          <p:cNvPr id="4" name="Plassholder for lysbildenummer 3"/>
          <p:cNvSpPr>
            <a:spLocks noGrp="1"/>
          </p:cNvSpPr>
          <p:nvPr>
            <p:ph type="sldNum" sz="quarter" idx="5"/>
          </p:nvPr>
        </p:nvSpPr>
        <p:spPr/>
        <p:txBody>
          <a:bodyPr/>
          <a:lstStyle/>
          <a:p>
            <a:fld id="{6652DB7C-4B8E-46DF-A618-A5E30AAFF4C8}" type="slidenum">
              <a:rPr lang="nb-NO" smtClean="0"/>
              <a:pPr/>
              <a:t>23</a:t>
            </a:fld>
            <a:endParaRPr lang="nb-NO"/>
          </a:p>
        </p:txBody>
      </p:sp>
    </p:spTree>
    <p:extLst>
      <p:ext uri="{BB962C8B-B14F-4D97-AF65-F5344CB8AC3E}">
        <p14:creationId xmlns:p14="http://schemas.microsoft.com/office/powerpoint/2010/main" val="12169751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fontScale="25000" lnSpcReduction="20000"/>
          </a:bodyPr>
          <a:lstStyle/>
          <a:p>
            <a:pPr marL="0" indent="0" algn="l" defTabSz="685800" rtl="0" eaLnBrk="1" latinLnBrk="0" hangingPunct="1">
              <a:lnSpc>
                <a:spcPct val="90000"/>
              </a:lnSpc>
              <a:spcBef>
                <a:spcPts val="750"/>
              </a:spcBef>
              <a:buClr>
                <a:srgbClr val="50AF31"/>
              </a:buClr>
              <a:buFont typeface="Arial" panose="020B0604020202020204" pitchFamily="34" charset="0"/>
              <a:buNone/>
            </a:pPr>
            <a:r>
              <a:rPr lang="nb-NO" sz="1200" b="0" i="0" kern="1200" err="1">
                <a:solidFill>
                  <a:schemeClr val="tx1"/>
                </a:solidFill>
                <a:effectLst/>
                <a:latin typeface="+mn-lt"/>
                <a:ea typeface="+mn-ea"/>
                <a:cs typeface="+mn-cs"/>
              </a:rPr>
              <a:t>Petekkier</a:t>
            </a:r>
            <a:r>
              <a:rPr lang="nb-NO" sz="1200" b="0" i="0" kern="1200">
                <a:solidFill>
                  <a:schemeClr val="tx1"/>
                </a:solidFill>
                <a:effectLst/>
                <a:latin typeface="+mn-lt"/>
                <a:ea typeface="+mn-ea"/>
                <a:cs typeface="+mn-cs"/>
              </a:rPr>
              <a:t> er punktformede blødninger på to til tre millimeter som oppstår i </a:t>
            </a:r>
            <a:r>
              <a:rPr lang="nb-NO" sz="2100" kern="1200">
                <a:solidFill>
                  <a:schemeClr val="tx1"/>
                </a:solidFill>
                <a:latin typeface="+mn-lt"/>
                <a:ea typeface="+mn-ea"/>
                <a:cs typeface="+mn-cs"/>
                <a:hlinkClick r:id="rId3"/>
              </a:rPr>
              <a:t>hud</a:t>
            </a:r>
            <a:r>
              <a:rPr lang="nb-NO" sz="2100" kern="1200">
                <a:solidFill>
                  <a:schemeClr val="tx1"/>
                </a:solidFill>
                <a:latin typeface="+mn-lt"/>
                <a:ea typeface="+mn-ea"/>
                <a:cs typeface="+mn-cs"/>
              </a:rPr>
              <a:t> og </a:t>
            </a:r>
            <a:r>
              <a:rPr lang="nb-NO" sz="2100" kern="1200">
                <a:solidFill>
                  <a:schemeClr val="tx1"/>
                </a:solidFill>
                <a:latin typeface="+mn-lt"/>
                <a:ea typeface="+mn-ea"/>
                <a:cs typeface="+mn-cs"/>
                <a:hlinkClick r:id="rId4"/>
              </a:rPr>
              <a:t>slimhinner</a:t>
            </a:r>
            <a:r>
              <a:rPr lang="nb-NO" sz="2100" kern="1200">
                <a:solidFill>
                  <a:schemeClr val="tx1"/>
                </a:solidFill>
                <a:latin typeface="+mn-lt"/>
                <a:ea typeface="+mn-ea"/>
                <a:cs typeface="+mn-cs"/>
              </a:rPr>
              <a:t>.</a:t>
            </a:r>
          </a:p>
          <a:p>
            <a:r>
              <a:rPr lang="nb-NO" sz="1200" b="0" i="0" kern="1200" err="1">
                <a:solidFill>
                  <a:schemeClr val="tx1"/>
                </a:solidFill>
                <a:effectLst/>
                <a:latin typeface="+mn-lt"/>
                <a:ea typeface="+mn-ea"/>
                <a:cs typeface="+mn-cs"/>
              </a:rPr>
              <a:t>Petekkier</a:t>
            </a:r>
            <a:r>
              <a:rPr lang="nb-NO" sz="1200" b="0" i="0" kern="1200">
                <a:solidFill>
                  <a:schemeClr val="tx1"/>
                </a:solidFill>
                <a:effectLst/>
                <a:latin typeface="+mn-lt"/>
                <a:ea typeface="+mn-ea"/>
                <a:cs typeface="+mn-cs"/>
              </a:rPr>
              <a:t> er et av de viktigste sykdomstegnene ved purulent </a:t>
            </a:r>
            <a:r>
              <a:rPr lang="nb-NO" sz="1200" b="0" i="0" u="none" strike="noStrike" kern="1200">
                <a:solidFill>
                  <a:schemeClr val="tx1"/>
                </a:solidFill>
                <a:effectLst/>
                <a:latin typeface="+mn-lt"/>
                <a:ea typeface="+mn-ea"/>
                <a:cs typeface="+mn-cs"/>
                <a:hlinkClick r:id="rId5" tooltip="Hjernehinnebetennelse"/>
              </a:rPr>
              <a:t>hjernehinnebetennelse</a:t>
            </a:r>
            <a:r>
              <a:rPr lang="nb-NO" sz="1200" b="0" i="0" kern="1200">
                <a:solidFill>
                  <a:schemeClr val="tx1"/>
                </a:solidFill>
                <a:effectLst/>
                <a:latin typeface="+mn-lt"/>
                <a:ea typeface="+mn-ea"/>
                <a:cs typeface="+mn-cs"/>
              </a:rPr>
              <a:t> </a:t>
            </a:r>
          </a:p>
          <a:p>
            <a:endParaRPr lang="nb-NO" sz="1200" b="0" i="0" kern="1200">
              <a:solidFill>
                <a:schemeClr val="tx1"/>
              </a:solidFill>
              <a:effectLst/>
              <a:latin typeface="+mn-lt"/>
              <a:ea typeface="+mn-ea"/>
              <a:cs typeface="+mn-cs"/>
            </a:endParaRPr>
          </a:p>
          <a:p>
            <a:r>
              <a:rPr lang="nb-NO" sz="1800">
                <a:effectLst/>
                <a:latin typeface="Calibri" panose="020F0502020204030204" pitchFamily="34" charset="0"/>
                <a:ea typeface="Calibri" panose="020F0502020204030204" pitchFamily="34" charset="0"/>
                <a:cs typeface="Times New Roman" panose="02020603050405020304" pitchFamily="18" charset="0"/>
              </a:rPr>
              <a:t>Feber er forhøyet kroppstemperatur som følge av sykdom. Feber er et symptom og ikke en sykdom i seg selv. Feber sees ved infeksjoner og ved en lang rekke sykdommer som ledsages av betennelses- tilstander og </a:t>
            </a:r>
            <a:r>
              <a:rPr lang="nb-NO" sz="1800" err="1">
                <a:effectLst/>
                <a:latin typeface="Calibri" panose="020F0502020204030204" pitchFamily="34" charset="0"/>
                <a:ea typeface="Calibri" panose="020F0502020204030204" pitchFamily="34" charset="0"/>
                <a:cs typeface="Times New Roman" panose="02020603050405020304" pitchFamily="18" charset="0"/>
              </a:rPr>
              <a:t>vevshenfall</a:t>
            </a:r>
            <a:r>
              <a:rPr lang="nb-NO" sz="1800">
                <a:effectLst/>
                <a:latin typeface="Calibri" panose="020F0502020204030204" pitchFamily="34" charset="0"/>
                <a:ea typeface="Calibri" panose="020F0502020204030204" pitchFamily="34" charset="0"/>
                <a:cs typeface="Times New Roman" panose="02020603050405020304" pitchFamily="18" charset="0"/>
              </a:rPr>
              <a:t>, som for eksempel forbrenninger, store skader, blødninger og allergiske reaksjoner </a:t>
            </a:r>
            <a:endParaRPr lang="nb-NO" sz="1200" b="0" i="0" kern="1200">
              <a:solidFill>
                <a:schemeClr val="tx1"/>
              </a:solidFill>
              <a:effectLst/>
              <a:latin typeface="+mn-lt"/>
              <a:ea typeface="+mn-ea"/>
              <a:cs typeface="+mn-cs"/>
            </a:endParaRPr>
          </a:p>
          <a:p>
            <a:r>
              <a:rPr lang="nb-NO" sz="1800">
                <a:solidFill>
                  <a:srgbClr val="231F20"/>
                </a:solidFill>
                <a:effectLst/>
                <a:latin typeface="Calibri" panose="020F0502020204030204" pitchFamily="34" charset="0"/>
                <a:ea typeface="Calibri" panose="020F0502020204030204" pitchFamily="34" charset="0"/>
              </a:rPr>
              <a:t>Vurder også behov for ytterligere tester i form av </a:t>
            </a:r>
            <a:r>
              <a:rPr lang="nb-NO" sz="1800" i="1">
                <a:solidFill>
                  <a:srgbClr val="231F20"/>
                </a:solidFill>
                <a:effectLst/>
                <a:latin typeface="Calibri" panose="020F0502020204030204" pitchFamily="34" charset="0"/>
                <a:ea typeface="Calibri" panose="020F0502020204030204" pitchFamily="34" charset="0"/>
              </a:rPr>
              <a:t>blodprøver, urinprøver,</a:t>
            </a:r>
            <a:r>
              <a:rPr lang="nb-NO" sz="1800" i="1" spc="-75">
                <a:solidFill>
                  <a:srgbClr val="231F20"/>
                </a:solidFill>
                <a:effectLst/>
                <a:latin typeface="Calibri" panose="020F0502020204030204" pitchFamily="34" charset="0"/>
                <a:ea typeface="Calibri" panose="020F0502020204030204" pitchFamily="34" charset="0"/>
              </a:rPr>
              <a:t> </a:t>
            </a:r>
            <a:r>
              <a:rPr lang="nb-NO" sz="1800" i="1">
                <a:solidFill>
                  <a:srgbClr val="231F20"/>
                </a:solidFill>
                <a:effectLst/>
                <a:latin typeface="Calibri" panose="020F0502020204030204" pitchFamily="34" charset="0"/>
                <a:ea typeface="Calibri" panose="020F0502020204030204" pitchFamily="34" charset="0"/>
              </a:rPr>
              <a:t>ultralyd,</a:t>
            </a:r>
            <a:r>
              <a:rPr lang="nb-NO" sz="1800" i="1" spc="-75">
                <a:solidFill>
                  <a:srgbClr val="231F20"/>
                </a:solidFill>
                <a:effectLst/>
                <a:latin typeface="Calibri" panose="020F0502020204030204" pitchFamily="34" charset="0"/>
                <a:ea typeface="Calibri" panose="020F0502020204030204" pitchFamily="34" charset="0"/>
              </a:rPr>
              <a:t> </a:t>
            </a:r>
            <a:r>
              <a:rPr lang="nb-NO" sz="1800" i="1">
                <a:solidFill>
                  <a:srgbClr val="231F20"/>
                </a:solidFill>
                <a:effectLst/>
                <a:latin typeface="Calibri" panose="020F0502020204030204" pitchFamily="34" charset="0"/>
                <a:ea typeface="Calibri" panose="020F0502020204030204" pitchFamily="34" charset="0"/>
              </a:rPr>
              <a:t>EKG</a:t>
            </a:r>
            <a:r>
              <a:rPr lang="nb-NO" sz="1800" i="1" spc="-70">
                <a:solidFill>
                  <a:srgbClr val="231F20"/>
                </a:solidFill>
                <a:effectLst/>
                <a:latin typeface="Calibri" panose="020F0502020204030204" pitchFamily="34" charset="0"/>
                <a:ea typeface="Calibri" panose="020F0502020204030204" pitchFamily="34" charset="0"/>
              </a:rPr>
              <a:t> </a:t>
            </a:r>
            <a:r>
              <a:rPr lang="nb-NO" sz="1800" i="1">
                <a:solidFill>
                  <a:srgbClr val="231F20"/>
                </a:solidFill>
                <a:effectLst/>
                <a:latin typeface="Calibri" panose="020F0502020204030204" pitchFamily="34" charset="0"/>
                <a:ea typeface="Calibri" panose="020F0502020204030204" pitchFamily="34" charset="0"/>
              </a:rPr>
              <a:t>eller</a:t>
            </a:r>
            <a:r>
              <a:rPr lang="nb-NO" sz="1800" i="1" spc="-75">
                <a:solidFill>
                  <a:srgbClr val="231F20"/>
                </a:solidFill>
                <a:effectLst/>
                <a:latin typeface="Calibri" panose="020F0502020204030204" pitchFamily="34" charset="0"/>
                <a:ea typeface="Calibri" panose="020F0502020204030204" pitchFamily="34" charset="0"/>
              </a:rPr>
              <a:t> </a:t>
            </a:r>
            <a:r>
              <a:rPr lang="nb-NO" sz="1800" i="1">
                <a:solidFill>
                  <a:srgbClr val="231F20"/>
                </a:solidFill>
                <a:effectLst/>
                <a:latin typeface="Calibri" panose="020F0502020204030204" pitchFamily="34" charset="0"/>
                <a:ea typeface="Calibri" panose="020F0502020204030204" pitchFamily="34" charset="0"/>
              </a:rPr>
              <a:t>lignende</a:t>
            </a:r>
            <a:r>
              <a:rPr lang="nb-NO" sz="1800">
                <a:solidFill>
                  <a:srgbClr val="231F20"/>
                </a:solidFill>
                <a:effectLst/>
                <a:latin typeface="Calibri" panose="020F0502020204030204" pitchFamily="34" charset="0"/>
                <a:ea typeface="Calibri" panose="020F0502020204030204" pitchFamily="34" charset="0"/>
              </a:rPr>
              <a:t>.</a:t>
            </a:r>
            <a:r>
              <a:rPr lang="nb-NO" sz="1800" spc="-70">
                <a:solidFill>
                  <a:srgbClr val="231F20"/>
                </a:solidFill>
                <a:effectLst/>
                <a:latin typeface="Calibri" panose="020F0502020204030204" pitchFamily="34" charset="0"/>
                <a:ea typeface="Calibri" panose="020F0502020204030204" pitchFamily="34" charset="0"/>
              </a:rPr>
              <a:t> </a:t>
            </a:r>
          </a:p>
          <a:p>
            <a:endParaRPr lang="nb-NO" sz="1800">
              <a:solidFill>
                <a:srgbClr val="231F20"/>
              </a:solidFill>
              <a:effectLst/>
              <a:latin typeface="Calibri" panose="020F0502020204030204" pitchFamily="34" charset="0"/>
              <a:ea typeface="Calibri" panose="020F0502020204030204" pitchFamily="34" charset="0"/>
            </a:endParaRPr>
          </a:p>
          <a:p>
            <a:pPr>
              <a:spcBef>
                <a:spcPts val="20"/>
              </a:spcBef>
            </a:pPr>
            <a:r>
              <a:rPr lang="nb-NO" sz="1800">
                <a:effectLst/>
                <a:latin typeface="Calibri" panose="020F0502020204030204" pitchFamily="34" charset="0"/>
                <a:ea typeface="Arial" panose="020B0604020202020204" pitchFamily="34" charset="0"/>
              </a:rPr>
              <a:t> </a:t>
            </a:r>
            <a:endParaRPr lang="nb-NO" sz="1800">
              <a:effectLst/>
              <a:latin typeface="Arial" panose="020B0604020202020204" pitchFamily="34" charset="0"/>
              <a:ea typeface="Arial" panose="020B0604020202020204" pitchFamily="34" charset="0"/>
            </a:endParaRPr>
          </a:p>
          <a:p>
            <a:r>
              <a:rPr lang="nb-NO" sz="1800">
                <a:solidFill>
                  <a:srgbClr val="231F20"/>
                </a:solidFill>
                <a:effectLst/>
                <a:latin typeface="Calibri" panose="020F0502020204030204" pitchFamily="34" charset="0"/>
                <a:ea typeface="Calibri" panose="020F0502020204030204" pitchFamily="34" charset="0"/>
              </a:rPr>
              <a:t>Det</a:t>
            </a:r>
            <a:r>
              <a:rPr lang="nb-NO" sz="1800" spc="-50">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er</a:t>
            </a:r>
            <a:r>
              <a:rPr lang="nb-NO" sz="1800" spc="-50">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også</a:t>
            </a:r>
            <a:r>
              <a:rPr lang="nb-NO" sz="1800" spc="-50">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viktig</a:t>
            </a:r>
            <a:r>
              <a:rPr lang="nb-NO" sz="1800" spc="-50">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å</a:t>
            </a:r>
            <a:r>
              <a:rPr lang="nb-NO" sz="1800" spc="-50">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få</a:t>
            </a:r>
            <a:r>
              <a:rPr lang="nb-NO" sz="1800" spc="-50">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et</a:t>
            </a:r>
            <a:r>
              <a:rPr lang="nb-NO" sz="1800" spc="-50">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overblikk</a:t>
            </a:r>
            <a:r>
              <a:rPr lang="nb-NO" sz="1800" spc="-50">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over</a:t>
            </a:r>
            <a:r>
              <a:rPr lang="nb-NO" sz="1800" spc="-50">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pasientens omgivelser</a:t>
            </a:r>
            <a:r>
              <a:rPr lang="nb-NO" sz="1800" spc="-75">
                <a:solidFill>
                  <a:srgbClr val="231F20"/>
                </a:solidFill>
                <a:effectLst/>
                <a:latin typeface="Calibri" panose="020F0502020204030204" pitchFamily="34" charset="0"/>
                <a:ea typeface="Calibri" panose="020F0502020204030204" pitchFamily="34" charset="0"/>
              </a:rPr>
              <a:t>, og hjemmeforhold da de </a:t>
            </a:r>
            <a:r>
              <a:rPr lang="nb-NO" sz="1800">
                <a:solidFill>
                  <a:srgbClr val="231F20"/>
                </a:solidFill>
                <a:effectLst/>
                <a:latin typeface="Calibri" panose="020F0502020204030204" pitchFamily="34" charset="0"/>
                <a:ea typeface="Calibri" panose="020F0502020204030204" pitchFamily="34" charset="0"/>
              </a:rPr>
              <a:t>gir</a:t>
            </a:r>
            <a:r>
              <a:rPr lang="nb-NO" sz="1800" spc="-70">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mye</a:t>
            </a:r>
            <a:r>
              <a:rPr lang="nb-NO" sz="1800" spc="-75">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relevant informasjon</a:t>
            </a:r>
            <a:r>
              <a:rPr lang="nb-NO" sz="1800" spc="-50">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om</a:t>
            </a:r>
            <a:r>
              <a:rPr lang="nb-NO" sz="1800" spc="-50">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situasjonen</a:t>
            </a:r>
            <a:r>
              <a:rPr lang="nb-NO" sz="1800" spc="-50">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og</a:t>
            </a:r>
            <a:r>
              <a:rPr lang="nb-NO" sz="1800" spc="-50">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bakgrunnen</a:t>
            </a:r>
            <a:r>
              <a:rPr lang="nb-NO" sz="1800" spc="-50">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til pasienten.</a:t>
            </a:r>
            <a:r>
              <a:rPr lang="nb-NO" sz="1800" spc="-65">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Hvor</a:t>
            </a:r>
            <a:r>
              <a:rPr lang="nb-NO" sz="1800" spc="-65">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fant</a:t>
            </a:r>
            <a:r>
              <a:rPr lang="nb-NO" sz="1800" spc="-65">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du</a:t>
            </a:r>
            <a:r>
              <a:rPr lang="nb-NO" sz="1800" spc="-65">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pasienten?</a:t>
            </a:r>
            <a:r>
              <a:rPr lang="nb-NO" sz="1800" spc="-65">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Vurder pasientens</a:t>
            </a:r>
            <a:r>
              <a:rPr lang="nb-NO" sz="1800" spc="-75">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funksjonsnivå.</a:t>
            </a:r>
            <a:r>
              <a:rPr lang="nb-NO" sz="1800" spc="-75">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Har</a:t>
            </a:r>
            <a:r>
              <a:rPr lang="nb-NO" sz="1800" spc="-65">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noe endret</a:t>
            </a:r>
            <a:r>
              <a:rPr lang="nb-NO" sz="1800" spc="-45">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seg</a:t>
            </a:r>
            <a:r>
              <a:rPr lang="nb-NO" sz="1800" spc="-45">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raskt</a:t>
            </a:r>
            <a:r>
              <a:rPr lang="nb-NO" sz="1800" spc="-45">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eller</a:t>
            </a:r>
            <a:r>
              <a:rPr lang="nb-NO" sz="1800" spc="-45">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over</a:t>
            </a:r>
            <a:r>
              <a:rPr lang="nb-NO" sz="1800" spc="-45">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en</a:t>
            </a:r>
            <a:r>
              <a:rPr lang="nb-NO" sz="1800" spc="-45">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kort</a:t>
            </a:r>
            <a:r>
              <a:rPr lang="nb-NO" sz="1800" spc="-45">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tidsperiode</a:t>
            </a:r>
            <a:r>
              <a:rPr lang="nb-NO" sz="1800" spc="-45">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kan dette</a:t>
            </a:r>
            <a:r>
              <a:rPr lang="nb-NO" sz="1800" spc="-45">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indikere</a:t>
            </a:r>
            <a:r>
              <a:rPr lang="nb-NO" sz="1800" spc="-45">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behov</a:t>
            </a:r>
            <a:r>
              <a:rPr lang="nb-NO" sz="1800" spc="-45">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for</a:t>
            </a:r>
            <a:r>
              <a:rPr lang="nb-NO" sz="1800" spc="-45">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videre</a:t>
            </a:r>
            <a:r>
              <a:rPr lang="nb-NO" sz="1800" spc="-45">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utredning</a:t>
            </a:r>
            <a:r>
              <a:rPr lang="nb-NO" sz="1800" spc="-45">
                <a:solidFill>
                  <a:srgbClr val="231F20"/>
                </a:solidFill>
                <a:effectLst/>
                <a:latin typeface="Calibri" panose="020F0502020204030204" pitchFamily="34" charset="0"/>
                <a:ea typeface="Calibri" panose="020F0502020204030204" pitchFamily="34" charset="0"/>
              </a:rPr>
              <a:t> de</a:t>
            </a:r>
            <a:r>
              <a:rPr lang="nb-NO" sz="1800">
                <a:solidFill>
                  <a:srgbClr val="231F20"/>
                </a:solidFill>
                <a:effectLst/>
                <a:latin typeface="Calibri" panose="020F0502020204030204" pitchFamily="34" charset="0"/>
                <a:ea typeface="Calibri" panose="020F0502020204030204" pitchFamily="34" charset="0"/>
              </a:rPr>
              <a:t>t</a:t>
            </a:r>
            <a:r>
              <a:rPr lang="nb-NO" sz="1800" spc="-70">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er</a:t>
            </a:r>
            <a:r>
              <a:rPr lang="nb-NO" sz="1800" spc="-70">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også</a:t>
            </a:r>
            <a:r>
              <a:rPr lang="nb-NO" sz="1800" spc="-70">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viktig</a:t>
            </a:r>
            <a:r>
              <a:rPr lang="nb-NO" sz="1800" spc="-70">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å</a:t>
            </a:r>
            <a:r>
              <a:rPr lang="nb-NO" sz="1800" spc="-70">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dekke</a:t>
            </a:r>
            <a:r>
              <a:rPr lang="nb-NO" sz="1800" spc="-70">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til pasienten</a:t>
            </a:r>
            <a:r>
              <a:rPr lang="nb-NO" sz="1800" spc="-25">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for</a:t>
            </a:r>
            <a:r>
              <a:rPr lang="nb-NO" sz="1800" spc="-25">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å</a:t>
            </a:r>
            <a:r>
              <a:rPr lang="nb-NO" sz="1800" spc="-25">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forhindre</a:t>
            </a:r>
            <a:r>
              <a:rPr lang="nb-NO" sz="1800" spc="-25">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varmetap.</a:t>
            </a:r>
            <a:r>
              <a:rPr lang="nb-NO" sz="1800" spc="-25">
                <a:solidFill>
                  <a:srgbClr val="231F20"/>
                </a:solidFill>
                <a:effectLst/>
                <a:latin typeface="Calibri" panose="020F0502020204030204" pitchFamily="34" charset="0"/>
                <a:ea typeface="Calibri" panose="020F0502020204030204" pitchFamily="34" charset="0"/>
              </a:rPr>
              <a:t> </a:t>
            </a:r>
          </a:p>
          <a:p>
            <a:endParaRPr lang="nb-NO" sz="1800" spc="-25">
              <a:solidFill>
                <a:srgbClr val="231F20"/>
              </a:solidFill>
              <a:effectLst/>
              <a:latin typeface="Calibri" panose="020F0502020204030204" pitchFamily="34" charset="0"/>
            </a:endParaRPr>
          </a:p>
          <a:p>
            <a:pPr>
              <a:lnSpc>
                <a:spcPts val="1135"/>
              </a:lnSpc>
              <a:spcAft>
                <a:spcPts val="800"/>
              </a:spcAft>
              <a:tabLst>
                <a:tab pos="626110" algn="l"/>
              </a:tabLst>
            </a:pPr>
            <a:r>
              <a:rPr lang="nb-NO" sz="1800">
                <a:solidFill>
                  <a:srgbClr val="231F20"/>
                </a:solidFill>
                <a:effectLst/>
                <a:latin typeface="Calibri" panose="020F0502020204030204" pitchFamily="34" charset="0"/>
                <a:ea typeface="Calibri" panose="020F0502020204030204" pitchFamily="34" charset="0"/>
                <a:cs typeface="Calibri" panose="020F0502020204030204" pitchFamily="34" charset="0"/>
              </a:rPr>
              <a:t>Observer</a:t>
            </a:r>
            <a:r>
              <a:rPr lang="nb-NO" sz="1800" spc="-65">
                <a:solidFill>
                  <a:srgbClr val="231F20"/>
                </a:solidFill>
                <a:effectLst/>
                <a:latin typeface="Calibri" panose="020F0502020204030204" pitchFamily="34" charset="0"/>
                <a:ea typeface="Calibri" panose="020F0502020204030204" pitchFamily="34" charset="0"/>
                <a:cs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cs typeface="Calibri" panose="020F0502020204030204" pitchFamily="34" charset="0"/>
              </a:rPr>
              <a:t>pasientens</a:t>
            </a:r>
            <a:r>
              <a:rPr lang="nb-NO" sz="1800" spc="-60">
                <a:solidFill>
                  <a:srgbClr val="231F20"/>
                </a:solidFill>
                <a:effectLst/>
                <a:latin typeface="Calibri" panose="020F0502020204030204" pitchFamily="34" charset="0"/>
                <a:ea typeface="Calibri" panose="020F0502020204030204" pitchFamily="34" charset="0"/>
                <a:cs typeface="Calibri" panose="020F0502020204030204" pitchFamily="34" charset="0"/>
              </a:rPr>
              <a:t> </a:t>
            </a:r>
            <a:r>
              <a:rPr lang="nb-NO" sz="1800" spc="-10">
                <a:solidFill>
                  <a:srgbClr val="231F20"/>
                </a:solidFill>
                <a:effectLst/>
                <a:latin typeface="Calibri" panose="020F0502020204030204" pitchFamily="34" charset="0"/>
                <a:ea typeface="Calibri" panose="020F0502020204030204" pitchFamily="34" charset="0"/>
                <a:cs typeface="Calibri" panose="020F0502020204030204" pitchFamily="34" charset="0"/>
              </a:rPr>
              <a:t>egenomsorg</a:t>
            </a:r>
            <a:endParaRPr lang="nb-NO" sz="18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Bef>
                <a:spcPts val="95"/>
              </a:spcBef>
              <a:spcAft>
                <a:spcPts val="800"/>
              </a:spcAft>
              <a:buClr>
                <a:srgbClr val="231F20"/>
              </a:buClr>
              <a:buSzPts val="1000"/>
              <a:buFont typeface="Arial" panose="020B0604020202020204" pitchFamily="34" charset="0"/>
              <a:buChar char="•"/>
              <a:tabLst>
                <a:tab pos="770255" algn="l"/>
              </a:tabLst>
            </a:pPr>
            <a:r>
              <a:rPr lang="nb-NO" sz="1800">
                <a:solidFill>
                  <a:srgbClr val="231F20"/>
                </a:solidFill>
                <a:effectLst/>
                <a:latin typeface="Calibri" panose="020F0502020204030204" pitchFamily="34" charset="0"/>
                <a:ea typeface="Arial" panose="020B0604020202020204" pitchFamily="34" charset="0"/>
                <a:cs typeface="Calibri" panose="020F0502020204030204" pitchFamily="34" charset="0"/>
              </a:rPr>
              <a:t>Er</a:t>
            </a:r>
            <a:r>
              <a:rPr lang="nb-NO" sz="1800" spc="-20">
                <a:solidFill>
                  <a:srgbClr val="231F20"/>
                </a:solidFill>
                <a:effectLst/>
                <a:latin typeface="Calibri" panose="020F0502020204030204" pitchFamily="34" charset="0"/>
                <a:ea typeface="Arial" panose="020B0604020202020204" pitchFamily="34" charset="0"/>
                <a:cs typeface="Calibri" panose="020F0502020204030204" pitchFamily="34" charset="0"/>
              </a:rPr>
              <a:t> </a:t>
            </a:r>
            <a:r>
              <a:rPr lang="nb-NO" sz="1800">
                <a:solidFill>
                  <a:srgbClr val="231F20"/>
                </a:solidFill>
                <a:effectLst/>
                <a:latin typeface="Calibri" panose="020F0502020204030204" pitchFamily="34" charset="0"/>
                <a:ea typeface="Arial" panose="020B0604020202020204" pitchFamily="34" charset="0"/>
                <a:cs typeface="Calibri" panose="020F0502020204030204" pitchFamily="34" charset="0"/>
              </a:rPr>
              <a:t>det</a:t>
            </a:r>
            <a:r>
              <a:rPr lang="nb-NO" sz="1800" spc="-15">
                <a:solidFill>
                  <a:srgbClr val="231F20"/>
                </a:solidFill>
                <a:effectLst/>
                <a:latin typeface="Calibri" panose="020F0502020204030204" pitchFamily="34" charset="0"/>
                <a:ea typeface="Arial" panose="020B0604020202020204" pitchFamily="34" charset="0"/>
                <a:cs typeface="Calibri" panose="020F0502020204030204" pitchFamily="34" charset="0"/>
              </a:rPr>
              <a:t> </a:t>
            </a:r>
            <a:r>
              <a:rPr lang="nb-NO" sz="1800">
                <a:solidFill>
                  <a:srgbClr val="231F20"/>
                </a:solidFill>
                <a:effectLst/>
                <a:latin typeface="Calibri" panose="020F0502020204030204" pitchFamily="34" charset="0"/>
                <a:ea typeface="Arial" panose="020B0604020202020204" pitchFamily="34" charset="0"/>
                <a:cs typeface="Calibri" panose="020F0502020204030204" pitchFamily="34" charset="0"/>
              </a:rPr>
              <a:t>endringer</a:t>
            </a:r>
            <a:r>
              <a:rPr lang="nb-NO" sz="1800" spc="-15">
                <a:solidFill>
                  <a:srgbClr val="231F20"/>
                </a:solidFill>
                <a:effectLst/>
                <a:latin typeface="Calibri" panose="020F0502020204030204" pitchFamily="34" charset="0"/>
                <a:ea typeface="Arial" panose="020B0604020202020204" pitchFamily="34" charset="0"/>
                <a:cs typeface="Calibri" panose="020F0502020204030204" pitchFamily="34" charset="0"/>
              </a:rPr>
              <a:t> </a:t>
            </a:r>
            <a:r>
              <a:rPr lang="nb-NO" sz="1800">
                <a:solidFill>
                  <a:srgbClr val="231F20"/>
                </a:solidFill>
                <a:effectLst/>
                <a:latin typeface="Calibri" panose="020F0502020204030204" pitchFamily="34" charset="0"/>
                <a:ea typeface="Arial" panose="020B0604020202020204" pitchFamily="34" charset="0"/>
                <a:cs typeface="Calibri" panose="020F0502020204030204" pitchFamily="34" charset="0"/>
              </a:rPr>
              <a:t>i</a:t>
            </a:r>
            <a:r>
              <a:rPr lang="nb-NO" sz="1800" spc="-20">
                <a:solidFill>
                  <a:srgbClr val="231F20"/>
                </a:solidFill>
                <a:effectLst/>
                <a:latin typeface="Calibri" panose="020F0502020204030204" pitchFamily="34" charset="0"/>
                <a:ea typeface="Arial" panose="020B0604020202020204" pitchFamily="34" charset="0"/>
                <a:cs typeface="Calibri" panose="020F0502020204030204" pitchFamily="34" charset="0"/>
              </a:rPr>
              <a:t> </a:t>
            </a:r>
            <a:r>
              <a:rPr lang="nb-NO" sz="1800">
                <a:solidFill>
                  <a:srgbClr val="231F20"/>
                </a:solidFill>
                <a:effectLst/>
                <a:latin typeface="Calibri" panose="020F0502020204030204" pitchFamily="34" charset="0"/>
                <a:ea typeface="Arial" panose="020B0604020202020204" pitchFamily="34" charset="0"/>
                <a:cs typeface="Calibri" panose="020F0502020204030204" pitchFamily="34" charset="0"/>
              </a:rPr>
              <a:t>personlig</a:t>
            </a:r>
            <a:r>
              <a:rPr lang="nb-NO" sz="1800" spc="-15">
                <a:solidFill>
                  <a:srgbClr val="231F20"/>
                </a:solidFill>
                <a:effectLst/>
                <a:latin typeface="Calibri" panose="020F0502020204030204" pitchFamily="34" charset="0"/>
                <a:ea typeface="Arial" panose="020B0604020202020204" pitchFamily="34" charset="0"/>
                <a:cs typeface="Calibri" panose="020F0502020204030204" pitchFamily="34" charset="0"/>
              </a:rPr>
              <a:t> </a:t>
            </a:r>
            <a:r>
              <a:rPr lang="nb-NO" sz="1800" spc="-10">
                <a:solidFill>
                  <a:srgbClr val="231F20"/>
                </a:solidFill>
                <a:effectLst/>
                <a:latin typeface="Calibri" panose="020F0502020204030204" pitchFamily="34" charset="0"/>
                <a:ea typeface="Arial" panose="020B0604020202020204" pitchFamily="34" charset="0"/>
                <a:cs typeface="Calibri" panose="020F0502020204030204" pitchFamily="34" charset="0"/>
              </a:rPr>
              <a:t>hygiene?</a:t>
            </a:r>
            <a:endParaRPr lang="nb-NO" sz="1800">
              <a:effectLst/>
              <a:latin typeface="Calibri" panose="020F0502020204030204" pitchFamily="34" charset="0"/>
              <a:ea typeface="Arial" panose="020B0604020202020204" pitchFamily="34" charset="0"/>
              <a:cs typeface="Times New Roman" panose="02020603050405020304" pitchFamily="18" charset="0"/>
            </a:endParaRPr>
          </a:p>
          <a:p>
            <a:pPr marL="342900" marR="647065" lvl="0" indent="-342900">
              <a:lnSpc>
                <a:spcPct val="108000"/>
              </a:lnSpc>
              <a:spcBef>
                <a:spcPts val="100"/>
              </a:spcBef>
              <a:spcAft>
                <a:spcPts val="800"/>
              </a:spcAft>
              <a:buClr>
                <a:srgbClr val="231F20"/>
              </a:buClr>
              <a:buSzPts val="1000"/>
              <a:buFont typeface="Arial" panose="020B0604020202020204" pitchFamily="34" charset="0"/>
              <a:buChar char="•"/>
              <a:tabLst>
                <a:tab pos="770255" algn="l"/>
              </a:tabLst>
            </a:pPr>
            <a:r>
              <a:rPr lang="nb-NO" sz="1800">
                <a:solidFill>
                  <a:srgbClr val="231F20"/>
                </a:solidFill>
                <a:effectLst/>
                <a:latin typeface="Calibri" panose="020F0502020204030204" pitchFamily="34" charset="0"/>
                <a:ea typeface="Arial" panose="020B0604020202020204" pitchFamily="34" charset="0"/>
                <a:cs typeface="Calibri" panose="020F0502020204030204" pitchFamily="34" charset="0"/>
              </a:rPr>
              <a:t>Er det endringer i pasientens hjemmeforhold</a:t>
            </a:r>
            <a:r>
              <a:rPr lang="nb-NO" sz="1800" spc="-60">
                <a:solidFill>
                  <a:srgbClr val="231F20"/>
                </a:solidFill>
                <a:effectLst/>
                <a:latin typeface="Calibri" panose="020F0502020204030204" pitchFamily="34" charset="0"/>
                <a:ea typeface="Arial" panose="020B0604020202020204" pitchFamily="34" charset="0"/>
                <a:cs typeface="Calibri" panose="020F0502020204030204" pitchFamily="34" charset="0"/>
              </a:rPr>
              <a:t> </a:t>
            </a:r>
            <a:r>
              <a:rPr lang="nb-NO" sz="1800">
                <a:solidFill>
                  <a:srgbClr val="231F20"/>
                </a:solidFill>
                <a:effectLst/>
                <a:latin typeface="Calibri" panose="020F0502020204030204" pitchFamily="34" charset="0"/>
                <a:ea typeface="Arial" panose="020B0604020202020204" pitchFamily="34" charset="0"/>
                <a:cs typeface="Calibri" panose="020F0502020204030204" pitchFamily="34" charset="0"/>
              </a:rPr>
              <a:t>som</a:t>
            </a:r>
            <a:r>
              <a:rPr lang="nb-NO" sz="1800" spc="-60">
                <a:solidFill>
                  <a:srgbClr val="231F20"/>
                </a:solidFill>
                <a:effectLst/>
                <a:latin typeface="Calibri" panose="020F0502020204030204" pitchFamily="34" charset="0"/>
                <a:ea typeface="Arial" panose="020B0604020202020204" pitchFamily="34" charset="0"/>
                <a:cs typeface="Calibri" panose="020F0502020204030204" pitchFamily="34" charset="0"/>
              </a:rPr>
              <a:t> </a:t>
            </a:r>
            <a:r>
              <a:rPr lang="nb-NO" sz="1800">
                <a:solidFill>
                  <a:srgbClr val="231F20"/>
                </a:solidFill>
                <a:effectLst/>
                <a:latin typeface="Calibri" panose="020F0502020204030204" pitchFamily="34" charset="0"/>
                <a:ea typeface="Arial" panose="020B0604020202020204" pitchFamily="34" charset="0"/>
                <a:cs typeface="Calibri" panose="020F0502020204030204" pitchFamily="34" charset="0"/>
              </a:rPr>
              <a:t>indikerer</a:t>
            </a:r>
            <a:r>
              <a:rPr lang="nb-NO" sz="1800" spc="-60">
                <a:solidFill>
                  <a:srgbClr val="231F20"/>
                </a:solidFill>
                <a:effectLst/>
                <a:latin typeface="Calibri" panose="020F0502020204030204" pitchFamily="34" charset="0"/>
                <a:ea typeface="Arial" panose="020B0604020202020204" pitchFamily="34" charset="0"/>
                <a:cs typeface="Calibri" panose="020F0502020204030204" pitchFamily="34" charset="0"/>
              </a:rPr>
              <a:t> </a:t>
            </a:r>
            <a:r>
              <a:rPr lang="nb-NO" sz="1800">
                <a:solidFill>
                  <a:srgbClr val="231F20"/>
                </a:solidFill>
                <a:effectLst/>
                <a:latin typeface="Calibri" panose="020F0502020204030204" pitchFamily="34" charset="0"/>
                <a:ea typeface="Arial" panose="020B0604020202020204" pitchFamily="34" charset="0"/>
                <a:cs typeface="Calibri" panose="020F0502020204030204" pitchFamily="34" charset="0"/>
              </a:rPr>
              <a:t>en </a:t>
            </a:r>
            <a:r>
              <a:rPr lang="nb-NO" sz="1800" spc="-10">
                <a:solidFill>
                  <a:srgbClr val="231F20"/>
                </a:solidFill>
                <a:effectLst/>
                <a:latin typeface="Calibri" panose="020F0502020204030204" pitchFamily="34" charset="0"/>
                <a:ea typeface="Arial" panose="020B0604020202020204" pitchFamily="34" charset="0"/>
                <a:cs typeface="Calibri" panose="020F0502020204030204" pitchFamily="34" charset="0"/>
              </a:rPr>
              <a:t>funksjonsendring?</a:t>
            </a:r>
            <a:endParaRPr lang="nb-NO" sz="1800">
              <a:effectLst/>
              <a:latin typeface="Calibri" panose="020F0502020204030204" pitchFamily="34" charset="0"/>
              <a:ea typeface="Arial" panose="020B0604020202020204" pitchFamily="34" charset="0"/>
              <a:cs typeface="Times New Roman" panose="02020603050405020304" pitchFamily="18" charset="0"/>
            </a:endParaRPr>
          </a:p>
          <a:p>
            <a:pPr marL="342900" marR="81280" lvl="0" indent="-342900">
              <a:lnSpc>
                <a:spcPct val="108000"/>
              </a:lnSpc>
              <a:spcAft>
                <a:spcPts val="800"/>
              </a:spcAft>
              <a:buClr>
                <a:srgbClr val="231F20"/>
              </a:buClr>
              <a:buSzPts val="1000"/>
              <a:buFont typeface="Arial" panose="020B0604020202020204" pitchFamily="34" charset="0"/>
              <a:buChar char="•"/>
              <a:tabLst>
                <a:tab pos="770255" algn="l"/>
              </a:tabLst>
            </a:pPr>
            <a:r>
              <a:rPr lang="nb-NO" sz="1800">
                <a:solidFill>
                  <a:srgbClr val="231F20"/>
                </a:solidFill>
                <a:effectLst/>
                <a:latin typeface="Calibri" panose="020F0502020204030204" pitchFamily="34" charset="0"/>
                <a:ea typeface="Arial" panose="020B0604020202020204" pitchFamily="34" charset="0"/>
                <a:cs typeface="Calibri" panose="020F0502020204030204" pitchFamily="34" charset="0"/>
              </a:rPr>
              <a:t>Er det kaos eller tegn på at en akutt situasjon</a:t>
            </a:r>
            <a:r>
              <a:rPr lang="nb-NO" sz="1800" spc="-25">
                <a:solidFill>
                  <a:srgbClr val="231F20"/>
                </a:solidFill>
                <a:effectLst/>
                <a:latin typeface="Calibri" panose="020F0502020204030204" pitchFamily="34" charset="0"/>
                <a:ea typeface="Arial" panose="020B0604020202020204" pitchFamily="34" charset="0"/>
                <a:cs typeface="Calibri" panose="020F0502020204030204" pitchFamily="34" charset="0"/>
              </a:rPr>
              <a:t> </a:t>
            </a:r>
            <a:r>
              <a:rPr lang="nb-NO" sz="1800">
                <a:solidFill>
                  <a:srgbClr val="231F20"/>
                </a:solidFill>
                <a:effectLst/>
                <a:latin typeface="Calibri" panose="020F0502020204030204" pitchFamily="34" charset="0"/>
                <a:ea typeface="Arial" panose="020B0604020202020204" pitchFamily="34" charset="0"/>
                <a:cs typeface="Calibri" panose="020F0502020204030204" pitchFamily="34" charset="0"/>
              </a:rPr>
              <a:t>er</a:t>
            </a:r>
            <a:r>
              <a:rPr lang="nb-NO" sz="1800" spc="-25">
                <a:solidFill>
                  <a:srgbClr val="231F20"/>
                </a:solidFill>
                <a:effectLst/>
                <a:latin typeface="Calibri" panose="020F0502020204030204" pitchFamily="34" charset="0"/>
                <a:ea typeface="Arial" panose="020B0604020202020204" pitchFamily="34" charset="0"/>
                <a:cs typeface="Calibri" panose="020F0502020204030204" pitchFamily="34" charset="0"/>
              </a:rPr>
              <a:t> </a:t>
            </a:r>
            <a:r>
              <a:rPr lang="nb-NO" sz="1800">
                <a:solidFill>
                  <a:srgbClr val="231F20"/>
                </a:solidFill>
                <a:effectLst/>
                <a:latin typeface="Calibri" panose="020F0502020204030204" pitchFamily="34" charset="0"/>
                <a:ea typeface="Arial" panose="020B0604020202020204" pitchFamily="34" charset="0"/>
                <a:cs typeface="Calibri" panose="020F0502020204030204" pitchFamily="34" charset="0"/>
              </a:rPr>
              <a:t>oppstått</a:t>
            </a:r>
            <a:r>
              <a:rPr lang="nb-NO" sz="1800" spc="-25">
                <a:solidFill>
                  <a:srgbClr val="231F20"/>
                </a:solidFill>
                <a:effectLst/>
                <a:latin typeface="Calibri" panose="020F0502020204030204" pitchFamily="34" charset="0"/>
                <a:ea typeface="Arial" panose="020B0604020202020204" pitchFamily="34" charset="0"/>
                <a:cs typeface="Calibri" panose="020F0502020204030204" pitchFamily="34" charset="0"/>
              </a:rPr>
              <a:t> </a:t>
            </a:r>
            <a:r>
              <a:rPr lang="nb-NO" sz="1800">
                <a:solidFill>
                  <a:srgbClr val="231F20"/>
                </a:solidFill>
                <a:effectLst/>
                <a:latin typeface="Calibri" panose="020F0502020204030204" pitchFamily="34" charset="0"/>
                <a:ea typeface="Arial" panose="020B0604020202020204" pitchFamily="34" charset="0"/>
                <a:cs typeface="Calibri" panose="020F0502020204030204" pitchFamily="34" charset="0"/>
              </a:rPr>
              <a:t>eller</a:t>
            </a:r>
            <a:r>
              <a:rPr lang="nb-NO" sz="1800" spc="-25">
                <a:solidFill>
                  <a:srgbClr val="231F20"/>
                </a:solidFill>
                <a:effectLst/>
                <a:latin typeface="Calibri" panose="020F0502020204030204" pitchFamily="34" charset="0"/>
                <a:ea typeface="Arial" panose="020B0604020202020204" pitchFamily="34" charset="0"/>
                <a:cs typeface="Calibri" panose="020F0502020204030204" pitchFamily="34" charset="0"/>
              </a:rPr>
              <a:t> </a:t>
            </a:r>
            <a:r>
              <a:rPr lang="nb-NO" sz="1800">
                <a:solidFill>
                  <a:srgbClr val="231F20"/>
                </a:solidFill>
                <a:effectLst/>
                <a:latin typeface="Calibri" panose="020F0502020204030204" pitchFamily="34" charset="0"/>
                <a:ea typeface="Arial" panose="020B0604020202020204" pitchFamily="34" charset="0"/>
                <a:cs typeface="Calibri" panose="020F0502020204030204" pitchFamily="34" charset="0"/>
              </a:rPr>
              <a:t>ser</a:t>
            </a:r>
            <a:r>
              <a:rPr lang="nb-NO" sz="1800" spc="-25">
                <a:solidFill>
                  <a:srgbClr val="231F20"/>
                </a:solidFill>
                <a:effectLst/>
                <a:latin typeface="Calibri" panose="020F0502020204030204" pitchFamily="34" charset="0"/>
                <a:ea typeface="Arial" panose="020B0604020202020204" pitchFamily="34" charset="0"/>
                <a:cs typeface="Calibri" panose="020F0502020204030204" pitchFamily="34" charset="0"/>
              </a:rPr>
              <a:t> </a:t>
            </a:r>
            <a:r>
              <a:rPr lang="nb-NO" sz="1800">
                <a:solidFill>
                  <a:srgbClr val="231F20"/>
                </a:solidFill>
                <a:effectLst/>
                <a:latin typeface="Calibri" panose="020F0502020204030204" pitchFamily="34" charset="0"/>
                <a:ea typeface="Arial" panose="020B0604020202020204" pitchFamily="34" charset="0"/>
                <a:cs typeface="Calibri" panose="020F0502020204030204" pitchFamily="34" charset="0"/>
              </a:rPr>
              <a:t>omgivelsene ut som de pleier?</a:t>
            </a:r>
            <a:endParaRPr lang="nb-NO" sz="1800">
              <a:effectLst/>
              <a:latin typeface="Calibri" panose="020F0502020204030204" pitchFamily="34" charset="0"/>
              <a:ea typeface="Arial" panose="020B0604020202020204" pitchFamily="34" charset="0"/>
              <a:cs typeface="Times New Roman" panose="02020603050405020304" pitchFamily="18" charset="0"/>
            </a:endParaRPr>
          </a:p>
          <a:p>
            <a:pPr marL="342900" lvl="0" indent="-342900">
              <a:lnSpc>
                <a:spcPts val="1140"/>
              </a:lnSpc>
              <a:spcAft>
                <a:spcPts val="800"/>
              </a:spcAft>
              <a:buClr>
                <a:srgbClr val="231F20"/>
              </a:buClr>
              <a:buSzPts val="1000"/>
              <a:buFont typeface="Arial" panose="020B0604020202020204" pitchFamily="34" charset="0"/>
              <a:buChar char="•"/>
              <a:tabLst>
                <a:tab pos="770255" algn="l"/>
              </a:tabLst>
            </a:pPr>
            <a:r>
              <a:rPr lang="nb-NO" sz="1800" spc="-10">
                <a:solidFill>
                  <a:srgbClr val="231F20"/>
                </a:solidFill>
                <a:effectLst/>
                <a:latin typeface="Calibri" panose="020F0502020204030204" pitchFamily="34" charset="0"/>
                <a:ea typeface="Arial" panose="020B0604020202020204" pitchFamily="34" charset="0"/>
                <a:cs typeface="Calibri" panose="020F0502020204030204" pitchFamily="34" charset="0"/>
              </a:rPr>
              <a:t>Hvordan</a:t>
            </a:r>
            <a:r>
              <a:rPr lang="nb-NO" sz="1800" spc="-15">
                <a:solidFill>
                  <a:srgbClr val="231F20"/>
                </a:solidFill>
                <a:effectLst/>
                <a:latin typeface="Calibri" panose="020F0502020204030204" pitchFamily="34" charset="0"/>
                <a:ea typeface="Arial" panose="020B0604020202020204" pitchFamily="34" charset="0"/>
                <a:cs typeface="Calibri" panose="020F0502020204030204" pitchFamily="34" charset="0"/>
              </a:rPr>
              <a:t> </a:t>
            </a:r>
            <a:r>
              <a:rPr lang="nb-NO" sz="1800" spc="-10">
                <a:solidFill>
                  <a:srgbClr val="231F20"/>
                </a:solidFill>
                <a:effectLst/>
                <a:latin typeface="Calibri" panose="020F0502020204030204" pitchFamily="34" charset="0"/>
                <a:ea typeface="Arial" panose="020B0604020202020204" pitchFamily="34" charset="0"/>
                <a:cs typeface="Calibri" panose="020F0502020204030204" pitchFamily="34" charset="0"/>
              </a:rPr>
              <a:t>er pasientens funksjonsnivå?</a:t>
            </a:r>
            <a:endParaRPr lang="nb-NO" sz="1800">
              <a:effectLst/>
              <a:latin typeface="Calibri" panose="020F0502020204030204" pitchFamily="34" charset="0"/>
              <a:ea typeface="Arial" panose="020B0604020202020204" pitchFamily="34" charset="0"/>
              <a:cs typeface="Times New Roman" panose="02020603050405020304" pitchFamily="18" charset="0"/>
            </a:endParaRPr>
          </a:p>
          <a:p>
            <a:pPr marL="342900" lvl="0" indent="-342900">
              <a:lnSpc>
                <a:spcPts val="1140"/>
              </a:lnSpc>
              <a:spcAft>
                <a:spcPts val="800"/>
              </a:spcAft>
              <a:buClr>
                <a:srgbClr val="231F20"/>
              </a:buClr>
              <a:buSzPts val="1000"/>
              <a:buFont typeface="Arial" panose="020B0604020202020204" pitchFamily="34" charset="0"/>
              <a:buChar char="•"/>
              <a:tabLst>
                <a:tab pos="770255" algn="l"/>
              </a:tabLst>
            </a:pPr>
            <a:r>
              <a:rPr lang="nb-NO" sz="1800">
                <a:solidFill>
                  <a:srgbClr val="231F20"/>
                </a:solidFill>
                <a:effectLst/>
                <a:latin typeface="Calibri" panose="020F0502020204030204" pitchFamily="34" charset="0"/>
                <a:ea typeface="Arial" panose="020B0604020202020204" pitchFamily="34" charset="0"/>
                <a:cs typeface="Calibri" panose="020F0502020204030204" pitchFamily="34" charset="0"/>
              </a:rPr>
              <a:t>Fall</a:t>
            </a:r>
            <a:r>
              <a:rPr lang="nb-NO" sz="1800" spc="-70">
                <a:solidFill>
                  <a:srgbClr val="231F20"/>
                </a:solidFill>
                <a:effectLst/>
                <a:latin typeface="Calibri" panose="020F0502020204030204" pitchFamily="34" charset="0"/>
                <a:ea typeface="Arial" panose="020B0604020202020204" pitchFamily="34" charset="0"/>
                <a:cs typeface="Calibri" panose="020F0502020204030204" pitchFamily="34" charset="0"/>
              </a:rPr>
              <a:t> </a:t>
            </a:r>
            <a:r>
              <a:rPr lang="nb-NO" sz="1800">
                <a:solidFill>
                  <a:srgbClr val="231F20"/>
                </a:solidFill>
                <a:effectLst/>
                <a:latin typeface="Calibri" panose="020F0502020204030204" pitchFamily="34" charset="0"/>
                <a:ea typeface="Arial" panose="020B0604020202020204" pitchFamily="34" charset="0"/>
                <a:cs typeface="Calibri" panose="020F0502020204030204" pitchFamily="34" charset="0"/>
              </a:rPr>
              <a:t>og</a:t>
            </a:r>
            <a:r>
              <a:rPr lang="nb-NO" sz="1800" spc="-70">
                <a:solidFill>
                  <a:srgbClr val="231F20"/>
                </a:solidFill>
                <a:effectLst/>
                <a:latin typeface="Calibri" panose="020F0502020204030204" pitchFamily="34" charset="0"/>
                <a:ea typeface="Arial" panose="020B0604020202020204" pitchFamily="34" charset="0"/>
                <a:cs typeface="Calibri" panose="020F0502020204030204" pitchFamily="34" charset="0"/>
              </a:rPr>
              <a:t> </a:t>
            </a:r>
            <a:r>
              <a:rPr lang="nb-NO" sz="1800">
                <a:solidFill>
                  <a:srgbClr val="231F20"/>
                </a:solidFill>
                <a:effectLst/>
                <a:latin typeface="Calibri" panose="020F0502020204030204" pitchFamily="34" charset="0"/>
                <a:ea typeface="Arial" panose="020B0604020202020204" pitchFamily="34" charset="0"/>
                <a:cs typeface="Calibri" panose="020F0502020204030204" pitchFamily="34" charset="0"/>
              </a:rPr>
              <a:t>plutselig</a:t>
            </a:r>
            <a:r>
              <a:rPr lang="nb-NO" sz="1800" spc="-70">
                <a:solidFill>
                  <a:srgbClr val="231F20"/>
                </a:solidFill>
                <a:effectLst/>
                <a:latin typeface="Calibri" panose="020F0502020204030204" pitchFamily="34" charset="0"/>
                <a:ea typeface="Arial" panose="020B0604020202020204" pitchFamily="34" charset="0"/>
                <a:cs typeface="Calibri" panose="020F0502020204030204" pitchFamily="34" charset="0"/>
              </a:rPr>
              <a:t> </a:t>
            </a:r>
            <a:r>
              <a:rPr lang="nb-NO" sz="1800">
                <a:solidFill>
                  <a:srgbClr val="231F20"/>
                </a:solidFill>
                <a:effectLst/>
                <a:latin typeface="Calibri" panose="020F0502020204030204" pitchFamily="34" charset="0"/>
                <a:ea typeface="Arial" panose="020B0604020202020204" pitchFamily="34" charset="0"/>
                <a:cs typeface="Calibri" panose="020F0502020204030204" pitchFamily="34" charset="0"/>
              </a:rPr>
              <a:t>endret</a:t>
            </a:r>
            <a:r>
              <a:rPr lang="nb-NO" sz="1800" spc="-70">
                <a:solidFill>
                  <a:srgbClr val="231F20"/>
                </a:solidFill>
                <a:effectLst/>
                <a:latin typeface="Calibri" panose="020F0502020204030204" pitchFamily="34" charset="0"/>
                <a:ea typeface="Arial" panose="020B0604020202020204" pitchFamily="34" charset="0"/>
                <a:cs typeface="Calibri" panose="020F0502020204030204" pitchFamily="34" charset="0"/>
              </a:rPr>
              <a:t> </a:t>
            </a:r>
            <a:r>
              <a:rPr lang="nb-NO" sz="1800">
                <a:solidFill>
                  <a:srgbClr val="231F20"/>
                </a:solidFill>
                <a:effectLst/>
                <a:latin typeface="Calibri" panose="020F0502020204030204" pitchFamily="34" charset="0"/>
                <a:ea typeface="Arial" panose="020B0604020202020204" pitchFamily="34" charset="0"/>
                <a:cs typeface="Calibri" panose="020F0502020204030204" pitchFamily="34" charset="0"/>
              </a:rPr>
              <a:t>funksjonsnivå</a:t>
            </a:r>
            <a:r>
              <a:rPr lang="nb-NO" sz="1800" spc="-65">
                <a:solidFill>
                  <a:srgbClr val="231F20"/>
                </a:solidFill>
                <a:effectLst/>
                <a:latin typeface="Calibri" panose="020F0502020204030204" pitchFamily="34" charset="0"/>
                <a:ea typeface="Arial" panose="020B0604020202020204" pitchFamily="34" charset="0"/>
                <a:cs typeface="Calibri" panose="020F0502020204030204" pitchFamily="34" charset="0"/>
              </a:rPr>
              <a:t> </a:t>
            </a:r>
            <a:r>
              <a:rPr lang="nb-NO" sz="1800">
                <a:solidFill>
                  <a:srgbClr val="231F20"/>
                </a:solidFill>
                <a:effectLst/>
                <a:latin typeface="Calibri" panose="020F0502020204030204" pitchFamily="34" charset="0"/>
                <a:ea typeface="Arial" panose="020B0604020202020204" pitchFamily="34" charset="0"/>
                <a:cs typeface="Calibri" panose="020F0502020204030204" pitchFamily="34" charset="0"/>
              </a:rPr>
              <a:t>kan indikere akutt underliggende sykdom</a:t>
            </a:r>
            <a:endParaRPr lang="nb-NO" sz="1800">
              <a:effectLst/>
              <a:latin typeface="Calibri" panose="020F0502020204030204" pitchFamily="34" charset="0"/>
              <a:ea typeface="Arial" panose="020B0604020202020204" pitchFamily="34" charset="0"/>
              <a:cs typeface="Times New Roman" panose="02020603050405020304" pitchFamily="18" charset="0"/>
            </a:endParaRPr>
          </a:p>
          <a:p>
            <a:pPr>
              <a:lnSpc>
                <a:spcPts val="1145"/>
              </a:lnSpc>
              <a:spcAft>
                <a:spcPts val="800"/>
              </a:spcAft>
              <a:tabLst>
                <a:tab pos="626110" algn="l"/>
              </a:tabLst>
            </a:pPr>
            <a:r>
              <a:rPr lang="nb-NO" sz="1800">
                <a:solidFill>
                  <a:srgbClr val="231F20"/>
                </a:solidFill>
                <a:effectLst/>
                <a:latin typeface="Calibri" panose="020F0502020204030204" pitchFamily="34" charset="0"/>
                <a:ea typeface="Calibri" panose="020F0502020204030204" pitchFamily="34" charset="0"/>
                <a:cs typeface="Calibri" panose="020F0502020204030204" pitchFamily="34" charset="0"/>
              </a:rPr>
              <a:t> </a:t>
            </a:r>
            <a:endParaRPr lang="nb-NO" sz="1800">
              <a:effectLst/>
              <a:latin typeface="Calibri" panose="020F0502020204030204" pitchFamily="34" charset="0"/>
              <a:ea typeface="Calibri" panose="020F0502020204030204" pitchFamily="34" charset="0"/>
              <a:cs typeface="Times New Roman" panose="02020603050405020304" pitchFamily="18" charset="0"/>
            </a:endParaRPr>
          </a:p>
          <a:p>
            <a:pPr>
              <a:lnSpc>
                <a:spcPts val="1145"/>
              </a:lnSpc>
              <a:spcAft>
                <a:spcPts val="800"/>
              </a:spcAft>
              <a:tabLst>
                <a:tab pos="626110" algn="l"/>
              </a:tabLst>
            </a:pPr>
            <a:r>
              <a:rPr lang="nb-NO" sz="1800">
                <a:solidFill>
                  <a:srgbClr val="231F20"/>
                </a:solidFill>
                <a:effectLst/>
                <a:latin typeface="Calibri" panose="020F0502020204030204" pitchFamily="34" charset="0"/>
                <a:ea typeface="Calibri" panose="020F0502020204030204" pitchFamily="34" charset="0"/>
                <a:cs typeface="Calibri" panose="020F0502020204030204" pitchFamily="34" charset="0"/>
              </a:rPr>
              <a:t>Observer</a:t>
            </a:r>
            <a:r>
              <a:rPr lang="nb-NO" sz="1800" spc="-65">
                <a:solidFill>
                  <a:srgbClr val="231F20"/>
                </a:solidFill>
                <a:effectLst/>
                <a:latin typeface="Calibri" panose="020F0502020204030204" pitchFamily="34" charset="0"/>
                <a:ea typeface="Calibri" panose="020F0502020204030204" pitchFamily="34" charset="0"/>
                <a:cs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cs typeface="Calibri" panose="020F0502020204030204" pitchFamily="34" charset="0"/>
              </a:rPr>
              <a:t>pasientens</a:t>
            </a:r>
            <a:r>
              <a:rPr lang="nb-NO" sz="1800" spc="-60">
                <a:solidFill>
                  <a:srgbClr val="231F20"/>
                </a:solidFill>
                <a:effectLst/>
                <a:latin typeface="Calibri" panose="020F0502020204030204" pitchFamily="34" charset="0"/>
                <a:ea typeface="Calibri" panose="020F0502020204030204" pitchFamily="34" charset="0"/>
                <a:cs typeface="Calibri" panose="020F0502020204030204" pitchFamily="34" charset="0"/>
              </a:rPr>
              <a:t> </a:t>
            </a:r>
            <a:r>
              <a:rPr lang="nb-NO" sz="1800" spc="-10">
                <a:solidFill>
                  <a:srgbClr val="231F20"/>
                </a:solidFill>
                <a:effectLst/>
                <a:latin typeface="Calibri" panose="020F0502020204030204" pitchFamily="34" charset="0"/>
                <a:ea typeface="Calibri" panose="020F0502020204030204" pitchFamily="34" charset="0"/>
                <a:cs typeface="Calibri" panose="020F0502020204030204" pitchFamily="34" charset="0"/>
              </a:rPr>
              <a:t>eliminasjon</a:t>
            </a:r>
            <a:endParaRPr lang="nb-NO" sz="1800">
              <a:effectLst/>
              <a:latin typeface="Calibri" panose="020F0502020204030204" pitchFamily="34" charset="0"/>
              <a:ea typeface="Calibri" panose="020F0502020204030204" pitchFamily="34" charset="0"/>
              <a:cs typeface="Times New Roman" panose="02020603050405020304" pitchFamily="18" charset="0"/>
            </a:endParaRPr>
          </a:p>
          <a:p>
            <a:pPr marL="342900" marR="646430" lvl="0" indent="-342900">
              <a:lnSpc>
                <a:spcPct val="108000"/>
              </a:lnSpc>
              <a:spcBef>
                <a:spcPts val="100"/>
              </a:spcBef>
              <a:spcAft>
                <a:spcPts val="800"/>
              </a:spcAft>
              <a:buClr>
                <a:srgbClr val="231F20"/>
              </a:buClr>
              <a:buSzPts val="1000"/>
              <a:buFont typeface="Arial" panose="020B0604020202020204" pitchFamily="34" charset="0"/>
              <a:buChar char="•"/>
              <a:tabLst>
                <a:tab pos="770255" algn="l"/>
              </a:tabLst>
            </a:pPr>
            <a:r>
              <a:rPr lang="nb-NO" sz="1800">
                <a:solidFill>
                  <a:srgbClr val="231F20"/>
                </a:solidFill>
                <a:effectLst/>
                <a:latin typeface="Calibri" panose="020F0502020204030204" pitchFamily="34" charset="0"/>
                <a:ea typeface="Arial" panose="020B0604020202020204" pitchFamily="34" charset="0"/>
                <a:cs typeface="Calibri" panose="020F0502020204030204" pitchFamily="34" charset="0"/>
              </a:rPr>
              <a:t>Urinretensjon, plutselig oppstått inkontinens,</a:t>
            </a:r>
            <a:r>
              <a:rPr lang="nb-NO" sz="1800" spc="-15">
                <a:solidFill>
                  <a:srgbClr val="231F20"/>
                </a:solidFill>
                <a:effectLst/>
                <a:latin typeface="Calibri" panose="020F0502020204030204" pitchFamily="34" charset="0"/>
                <a:ea typeface="Arial" panose="020B0604020202020204" pitchFamily="34" charset="0"/>
                <a:cs typeface="Calibri" panose="020F0502020204030204" pitchFamily="34" charset="0"/>
              </a:rPr>
              <a:t> </a:t>
            </a:r>
            <a:r>
              <a:rPr lang="nb-NO" sz="1800">
                <a:solidFill>
                  <a:srgbClr val="231F20"/>
                </a:solidFill>
                <a:effectLst/>
                <a:latin typeface="Calibri" panose="020F0502020204030204" pitchFamily="34" charset="0"/>
                <a:ea typeface="Arial" panose="020B0604020202020204" pitchFamily="34" charset="0"/>
                <a:cs typeface="Calibri" panose="020F0502020204030204" pitchFamily="34" charset="0"/>
              </a:rPr>
              <a:t>obstipasjon</a:t>
            </a:r>
            <a:endParaRPr lang="nb-NO" sz="1800">
              <a:effectLst/>
              <a:latin typeface="Calibri" panose="020F0502020204030204" pitchFamily="34" charset="0"/>
              <a:ea typeface="Arial" panose="020B0604020202020204" pitchFamily="34" charset="0"/>
              <a:cs typeface="Times New Roman" panose="02020603050405020304" pitchFamily="18" charset="0"/>
            </a:endParaRPr>
          </a:p>
          <a:p>
            <a:pPr marL="342900" lvl="0" indent="-342900">
              <a:lnSpc>
                <a:spcPts val="1145"/>
              </a:lnSpc>
              <a:spcAft>
                <a:spcPts val="800"/>
              </a:spcAft>
              <a:buClr>
                <a:srgbClr val="231F20"/>
              </a:buClr>
              <a:buSzPts val="1000"/>
              <a:buFont typeface="Arial" panose="020B0604020202020204" pitchFamily="34" charset="0"/>
              <a:buChar char="•"/>
              <a:tabLst>
                <a:tab pos="770255" algn="l"/>
              </a:tabLst>
            </a:pPr>
            <a:r>
              <a:rPr lang="nb-NO" sz="1800">
                <a:solidFill>
                  <a:srgbClr val="231F20"/>
                </a:solidFill>
                <a:effectLst/>
                <a:latin typeface="Calibri" panose="020F0502020204030204" pitchFamily="34" charset="0"/>
                <a:ea typeface="Arial" panose="020B0604020202020204" pitchFamily="34" charset="0"/>
                <a:cs typeface="Calibri" panose="020F0502020204030204" pitchFamily="34" charset="0"/>
              </a:rPr>
              <a:t>Tegn</a:t>
            </a:r>
            <a:r>
              <a:rPr lang="nb-NO" sz="1800" spc="-45">
                <a:solidFill>
                  <a:srgbClr val="231F20"/>
                </a:solidFill>
                <a:effectLst/>
                <a:latin typeface="Calibri" panose="020F0502020204030204" pitchFamily="34" charset="0"/>
                <a:ea typeface="Arial" panose="020B0604020202020204" pitchFamily="34" charset="0"/>
                <a:cs typeface="Calibri" panose="020F0502020204030204" pitchFamily="34" charset="0"/>
              </a:rPr>
              <a:t> </a:t>
            </a:r>
            <a:r>
              <a:rPr lang="nb-NO" sz="1800">
                <a:solidFill>
                  <a:srgbClr val="231F20"/>
                </a:solidFill>
                <a:effectLst/>
                <a:latin typeface="Calibri" panose="020F0502020204030204" pitchFamily="34" charset="0"/>
                <a:ea typeface="Arial" panose="020B0604020202020204" pitchFamily="34" charset="0"/>
                <a:cs typeface="Calibri" panose="020F0502020204030204" pitchFamily="34" charset="0"/>
              </a:rPr>
              <a:t>til</a:t>
            </a:r>
            <a:r>
              <a:rPr lang="nb-NO" sz="1800" spc="-40">
                <a:solidFill>
                  <a:srgbClr val="231F20"/>
                </a:solidFill>
                <a:effectLst/>
                <a:latin typeface="Calibri" panose="020F0502020204030204" pitchFamily="34" charset="0"/>
                <a:ea typeface="Arial" panose="020B0604020202020204" pitchFamily="34" charset="0"/>
                <a:cs typeface="Calibri" panose="020F0502020204030204" pitchFamily="34" charset="0"/>
              </a:rPr>
              <a:t> </a:t>
            </a:r>
            <a:r>
              <a:rPr lang="nb-NO" sz="1800">
                <a:solidFill>
                  <a:srgbClr val="231F20"/>
                </a:solidFill>
                <a:effectLst/>
                <a:latin typeface="Calibri" panose="020F0502020204030204" pitchFamily="34" charset="0"/>
                <a:ea typeface="Arial" panose="020B0604020202020204" pitchFamily="34" charset="0"/>
                <a:cs typeface="Calibri" panose="020F0502020204030204" pitchFamily="34" charset="0"/>
              </a:rPr>
              <a:t>infeksjon</a:t>
            </a:r>
            <a:r>
              <a:rPr lang="nb-NO" sz="1800" spc="-40">
                <a:solidFill>
                  <a:srgbClr val="231F20"/>
                </a:solidFill>
                <a:effectLst/>
                <a:latin typeface="Calibri" panose="020F0502020204030204" pitchFamily="34" charset="0"/>
                <a:ea typeface="Arial" panose="020B0604020202020204" pitchFamily="34" charset="0"/>
                <a:cs typeface="Calibri" panose="020F0502020204030204" pitchFamily="34" charset="0"/>
              </a:rPr>
              <a:t> </a:t>
            </a:r>
            <a:r>
              <a:rPr lang="nb-NO" sz="1800">
                <a:solidFill>
                  <a:srgbClr val="231F20"/>
                </a:solidFill>
                <a:effectLst/>
                <a:latin typeface="Calibri" panose="020F0502020204030204" pitchFamily="34" charset="0"/>
                <a:ea typeface="Arial" panose="020B0604020202020204" pitchFamily="34" charset="0"/>
                <a:cs typeface="Calibri" panose="020F0502020204030204" pitchFamily="34" charset="0"/>
              </a:rPr>
              <a:t>eller</a:t>
            </a:r>
            <a:r>
              <a:rPr lang="nb-NO" sz="1800" spc="-45">
                <a:solidFill>
                  <a:srgbClr val="231F20"/>
                </a:solidFill>
                <a:effectLst/>
                <a:latin typeface="Calibri" panose="020F0502020204030204" pitchFamily="34" charset="0"/>
                <a:ea typeface="Arial" panose="020B0604020202020204" pitchFamily="34" charset="0"/>
                <a:cs typeface="Calibri" panose="020F0502020204030204" pitchFamily="34" charset="0"/>
              </a:rPr>
              <a:t> </a:t>
            </a:r>
            <a:r>
              <a:rPr lang="nb-NO" sz="1800" spc="-10">
                <a:solidFill>
                  <a:srgbClr val="231F20"/>
                </a:solidFill>
                <a:effectLst/>
                <a:latin typeface="Calibri" panose="020F0502020204030204" pitchFamily="34" charset="0"/>
                <a:ea typeface="Arial" panose="020B0604020202020204" pitchFamily="34" charset="0"/>
                <a:cs typeface="Calibri" panose="020F0502020204030204" pitchFamily="34" charset="0"/>
              </a:rPr>
              <a:t>smerter</a:t>
            </a:r>
            <a:endParaRPr lang="nb-NO" sz="1800">
              <a:effectLst/>
              <a:latin typeface="Calibri" panose="020F0502020204030204" pitchFamily="34" charset="0"/>
              <a:ea typeface="Arial" panose="020B0604020202020204" pitchFamily="34" charset="0"/>
              <a:cs typeface="Times New Roman" panose="02020603050405020304" pitchFamily="18" charset="0"/>
            </a:endParaRPr>
          </a:p>
          <a:p>
            <a:pPr>
              <a:lnSpc>
                <a:spcPct val="107000"/>
              </a:lnSpc>
              <a:spcBef>
                <a:spcPts val="100"/>
              </a:spcBef>
              <a:spcAft>
                <a:spcPts val="800"/>
              </a:spcAft>
              <a:tabLst>
                <a:tab pos="626110" algn="l"/>
              </a:tabLst>
            </a:pPr>
            <a:r>
              <a:rPr lang="nb-NO" sz="1800">
                <a:solidFill>
                  <a:srgbClr val="231F20"/>
                </a:solidFill>
                <a:effectLst/>
                <a:latin typeface="Calibri" panose="020F0502020204030204" pitchFamily="34" charset="0"/>
                <a:ea typeface="Calibri" panose="020F0502020204030204" pitchFamily="34" charset="0"/>
                <a:cs typeface="Calibri" panose="020F0502020204030204" pitchFamily="34" charset="0"/>
              </a:rPr>
              <a:t> </a:t>
            </a:r>
            <a:endParaRPr lang="nb-NO"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100"/>
              </a:spcBef>
              <a:spcAft>
                <a:spcPts val="800"/>
              </a:spcAft>
              <a:tabLst>
                <a:tab pos="626110" algn="l"/>
              </a:tabLst>
            </a:pPr>
            <a:r>
              <a:rPr lang="nb-NO" sz="1800">
                <a:solidFill>
                  <a:srgbClr val="231F20"/>
                </a:solidFill>
                <a:effectLst/>
                <a:latin typeface="Calibri" panose="020F0502020204030204" pitchFamily="34" charset="0"/>
                <a:ea typeface="Calibri" panose="020F0502020204030204" pitchFamily="34" charset="0"/>
                <a:cs typeface="Calibri" panose="020F0502020204030204" pitchFamily="34" charset="0"/>
              </a:rPr>
              <a:t>Observer mat og </a:t>
            </a:r>
            <a:r>
              <a:rPr lang="nb-NO" sz="1800" spc="-10">
                <a:solidFill>
                  <a:srgbClr val="231F20"/>
                </a:solidFill>
                <a:effectLst/>
                <a:latin typeface="Calibri" panose="020F0502020204030204" pitchFamily="34" charset="0"/>
                <a:ea typeface="Calibri" panose="020F0502020204030204" pitchFamily="34" charset="0"/>
                <a:cs typeface="Calibri" panose="020F0502020204030204" pitchFamily="34" charset="0"/>
              </a:rPr>
              <a:t>matinntak</a:t>
            </a:r>
            <a:endParaRPr lang="nb-NO" sz="18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Bef>
                <a:spcPts val="100"/>
              </a:spcBef>
              <a:spcAft>
                <a:spcPts val="800"/>
              </a:spcAft>
              <a:buClr>
                <a:srgbClr val="231F20"/>
              </a:buClr>
              <a:buSzPts val="1000"/>
              <a:buFont typeface="Arial" panose="020B0604020202020204" pitchFamily="34" charset="0"/>
              <a:buChar char="•"/>
              <a:tabLst>
                <a:tab pos="770255" algn="l"/>
              </a:tabLst>
            </a:pPr>
            <a:r>
              <a:rPr lang="nb-NO" sz="1800">
                <a:solidFill>
                  <a:srgbClr val="231F20"/>
                </a:solidFill>
                <a:effectLst/>
                <a:latin typeface="Calibri" panose="020F0502020204030204" pitchFamily="34" charset="0"/>
                <a:ea typeface="Arial" panose="020B0604020202020204" pitchFamily="34" charset="0"/>
                <a:cs typeface="Calibri" panose="020F0502020204030204" pitchFamily="34" charset="0"/>
              </a:rPr>
              <a:t>Har</a:t>
            </a:r>
            <a:r>
              <a:rPr lang="nb-NO" sz="1800" spc="-30">
                <a:solidFill>
                  <a:srgbClr val="231F20"/>
                </a:solidFill>
                <a:effectLst/>
                <a:latin typeface="Calibri" panose="020F0502020204030204" pitchFamily="34" charset="0"/>
                <a:ea typeface="Arial" panose="020B0604020202020204" pitchFamily="34" charset="0"/>
                <a:cs typeface="Calibri" panose="020F0502020204030204" pitchFamily="34" charset="0"/>
              </a:rPr>
              <a:t> </a:t>
            </a:r>
            <a:r>
              <a:rPr lang="nb-NO" sz="1800">
                <a:solidFill>
                  <a:srgbClr val="231F20"/>
                </a:solidFill>
                <a:effectLst/>
                <a:latin typeface="Calibri" panose="020F0502020204030204" pitchFamily="34" charset="0"/>
                <a:ea typeface="Arial" panose="020B0604020202020204" pitchFamily="34" charset="0"/>
                <a:cs typeface="Calibri" panose="020F0502020204030204" pitchFamily="34" charset="0"/>
              </a:rPr>
              <a:t>pasientens</a:t>
            </a:r>
            <a:r>
              <a:rPr lang="nb-NO" sz="1800" spc="-25">
                <a:solidFill>
                  <a:srgbClr val="231F20"/>
                </a:solidFill>
                <a:effectLst/>
                <a:latin typeface="Calibri" panose="020F0502020204030204" pitchFamily="34" charset="0"/>
                <a:ea typeface="Arial" panose="020B0604020202020204" pitchFamily="34" charset="0"/>
                <a:cs typeface="Calibri" panose="020F0502020204030204" pitchFamily="34" charset="0"/>
              </a:rPr>
              <a:t> </a:t>
            </a:r>
            <a:r>
              <a:rPr lang="nb-NO" sz="1800">
                <a:solidFill>
                  <a:srgbClr val="231F20"/>
                </a:solidFill>
                <a:effectLst/>
                <a:latin typeface="Calibri" panose="020F0502020204030204" pitchFamily="34" charset="0"/>
                <a:ea typeface="Arial" panose="020B0604020202020204" pitchFamily="34" charset="0"/>
                <a:cs typeface="Calibri" panose="020F0502020204030204" pitchFamily="34" charset="0"/>
              </a:rPr>
              <a:t>matinntak</a:t>
            </a:r>
            <a:r>
              <a:rPr lang="nb-NO" sz="1800" spc="-30">
                <a:solidFill>
                  <a:srgbClr val="231F20"/>
                </a:solidFill>
                <a:effectLst/>
                <a:latin typeface="Calibri" panose="020F0502020204030204" pitchFamily="34" charset="0"/>
                <a:ea typeface="Arial" panose="020B0604020202020204" pitchFamily="34" charset="0"/>
                <a:cs typeface="Calibri" panose="020F0502020204030204" pitchFamily="34" charset="0"/>
              </a:rPr>
              <a:t> </a:t>
            </a:r>
            <a:r>
              <a:rPr lang="nb-NO" sz="1800">
                <a:solidFill>
                  <a:srgbClr val="231F20"/>
                </a:solidFill>
                <a:effectLst/>
                <a:latin typeface="Calibri" panose="020F0502020204030204" pitchFamily="34" charset="0"/>
                <a:ea typeface="Arial" panose="020B0604020202020204" pitchFamily="34" charset="0"/>
                <a:cs typeface="Calibri" panose="020F0502020204030204" pitchFamily="34" charset="0"/>
              </a:rPr>
              <a:t>endret</a:t>
            </a:r>
            <a:r>
              <a:rPr lang="nb-NO" sz="1800" spc="-25">
                <a:solidFill>
                  <a:srgbClr val="231F20"/>
                </a:solidFill>
                <a:effectLst/>
                <a:latin typeface="Calibri" panose="020F0502020204030204" pitchFamily="34" charset="0"/>
                <a:ea typeface="Arial" panose="020B0604020202020204" pitchFamily="34" charset="0"/>
                <a:cs typeface="Calibri" panose="020F0502020204030204" pitchFamily="34" charset="0"/>
              </a:rPr>
              <a:t> </a:t>
            </a:r>
            <a:r>
              <a:rPr lang="nb-NO" sz="1800" spc="-20">
                <a:solidFill>
                  <a:srgbClr val="231F20"/>
                </a:solidFill>
                <a:effectLst/>
                <a:latin typeface="Calibri" panose="020F0502020204030204" pitchFamily="34" charset="0"/>
                <a:ea typeface="Arial" panose="020B0604020202020204" pitchFamily="34" charset="0"/>
                <a:cs typeface="Calibri" panose="020F0502020204030204" pitchFamily="34" charset="0"/>
              </a:rPr>
              <a:t>seg?</a:t>
            </a:r>
            <a:endParaRPr lang="nb-NO" sz="1800">
              <a:effectLst/>
              <a:latin typeface="Calibri" panose="020F0502020204030204" pitchFamily="34" charset="0"/>
              <a:ea typeface="Arial" panose="020B0604020202020204" pitchFamily="34" charset="0"/>
              <a:cs typeface="Times New Roman" panose="02020603050405020304" pitchFamily="18" charset="0"/>
            </a:endParaRPr>
          </a:p>
          <a:p>
            <a:pPr marL="342900" lvl="0" indent="-342900">
              <a:lnSpc>
                <a:spcPct val="107000"/>
              </a:lnSpc>
              <a:spcBef>
                <a:spcPts val="100"/>
              </a:spcBef>
              <a:spcAft>
                <a:spcPts val="800"/>
              </a:spcAft>
              <a:buClr>
                <a:srgbClr val="231F20"/>
              </a:buClr>
              <a:buSzPts val="1000"/>
              <a:buFont typeface="Arial" panose="020B0604020202020204" pitchFamily="34" charset="0"/>
              <a:buChar char="•"/>
              <a:tabLst>
                <a:tab pos="770255" algn="l"/>
              </a:tabLst>
            </a:pPr>
            <a:r>
              <a:rPr lang="nb-NO" sz="1800">
                <a:solidFill>
                  <a:srgbClr val="231F20"/>
                </a:solidFill>
                <a:effectLst/>
                <a:latin typeface="Calibri" panose="020F0502020204030204" pitchFamily="34" charset="0"/>
                <a:ea typeface="Arial" panose="020B0604020202020204" pitchFamily="34" charset="0"/>
                <a:cs typeface="Calibri" panose="020F0502020204030204" pitchFamily="34" charset="0"/>
              </a:rPr>
              <a:t>Ligger</a:t>
            </a:r>
            <a:r>
              <a:rPr lang="nb-NO" sz="1800" spc="10">
                <a:solidFill>
                  <a:srgbClr val="231F20"/>
                </a:solidFill>
                <a:effectLst/>
                <a:latin typeface="Calibri" panose="020F0502020204030204" pitchFamily="34" charset="0"/>
                <a:ea typeface="Arial" panose="020B0604020202020204" pitchFamily="34" charset="0"/>
                <a:cs typeface="Calibri" panose="020F0502020204030204" pitchFamily="34" charset="0"/>
              </a:rPr>
              <a:t> </a:t>
            </a:r>
            <a:r>
              <a:rPr lang="nb-NO" sz="1800">
                <a:solidFill>
                  <a:srgbClr val="231F20"/>
                </a:solidFill>
                <a:effectLst/>
                <a:latin typeface="Calibri" panose="020F0502020204030204" pitchFamily="34" charset="0"/>
                <a:ea typeface="Arial" panose="020B0604020202020204" pitchFamily="34" charset="0"/>
                <a:cs typeface="Calibri" panose="020F0502020204030204" pitchFamily="34" charset="0"/>
              </a:rPr>
              <a:t>det</a:t>
            </a:r>
            <a:r>
              <a:rPr lang="nb-NO" sz="1800" spc="15">
                <a:solidFill>
                  <a:srgbClr val="231F20"/>
                </a:solidFill>
                <a:effectLst/>
                <a:latin typeface="Calibri" panose="020F0502020204030204" pitchFamily="34" charset="0"/>
                <a:ea typeface="Arial" panose="020B0604020202020204" pitchFamily="34" charset="0"/>
                <a:cs typeface="Calibri" panose="020F0502020204030204" pitchFamily="34" charset="0"/>
              </a:rPr>
              <a:t> </a:t>
            </a:r>
            <a:r>
              <a:rPr lang="nb-NO" sz="1800">
                <a:solidFill>
                  <a:srgbClr val="231F20"/>
                </a:solidFill>
                <a:effectLst/>
                <a:latin typeface="Calibri" panose="020F0502020204030204" pitchFamily="34" charset="0"/>
                <a:ea typeface="Arial" panose="020B0604020202020204" pitchFamily="34" charset="0"/>
                <a:cs typeface="Calibri" panose="020F0502020204030204" pitchFamily="34" charset="0"/>
              </a:rPr>
              <a:t>igjen</a:t>
            </a:r>
            <a:r>
              <a:rPr lang="nb-NO" sz="1800" spc="15">
                <a:solidFill>
                  <a:srgbClr val="231F20"/>
                </a:solidFill>
                <a:effectLst/>
                <a:latin typeface="Calibri" panose="020F0502020204030204" pitchFamily="34" charset="0"/>
                <a:ea typeface="Arial" panose="020B0604020202020204" pitchFamily="34" charset="0"/>
                <a:cs typeface="Calibri" panose="020F0502020204030204" pitchFamily="34" charset="0"/>
              </a:rPr>
              <a:t> </a:t>
            </a:r>
            <a:r>
              <a:rPr lang="nb-NO" sz="1800">
                <a:solidFill>
                  <a:srgbClr val="231F20"/>
                </a:solidFill>
                <a:effectLst/>
                <a:latin typeface="Calibri" panose="020F0502020204030204" pitchFamily="34" charset="0"/>
                <a:ea typeface="Arial" panose="020B0604020202020204" pitchFamily="34" charset="0"/>
                <a:cs typeface="Calibri" panose="020F0502020204030204" pitchFamily="34" charset="0"/>
              </a:rPr>
              <a:t>gammel</a:t>
            </a:r>
            <a:r>
              <a:rPr lang="nb-NO" sz="1800" spc="10">
                <a:solidFill>
                  <a:srgbClr val="231F20"/>
                </a:solidFill>
                <a:effectLst/>
                <a:latin typeface="Calibri" panose="020F0502020204030204" pitchFamily="34" charset="0"/>
                <a:ea typeface="Arial" panose="020B0604020202020204" pitchFamily="34" charset="0"/>
                <a:cs typeface="Calibri" panose="020F0502020204030204" pitchFamily="34" charset="0"/>
              </a:rPr>
              <a:t> </a:t>
            </a:r>
            <a:r>
              <a:rPr lang="nb-NO" sz="1800" spc="-20">
                <a:solidFill>
                  <a:srgbClr val="231F20"/>
                </a:solidFill>
                <a:effectLst/>
                <a:latin typeface="Calibri" panose="020F0502020204030204" pitchFamily="34" charset="0"/>
                <a:ea typeface="Arial" panose="020B0604020202020204" pitchFamily="34" charset="0"/>
                <a:cs typeface="Calibri" panose="020F0502020204030204" pitchFamily="34" charset="0"/>
              </a:rPr>
              <a:t>mat?</a:t>
            </a:r>
            <a:endParaRPr lang="nb-NO" sz="1800">
              <a:effectLst/>
              <a:latin typeface="Calibri" panose="020F0502020204030204" pitchFamily="34" charset="0"/>
              <a:ea typeface="Arial" panose="020B0604020202020204" pitchFamily="34" charset="0"/>
              <a:cs typeface="Times New Roman" panose="02020603050405020304" pitchFamily="18" charset="0"/>
            </a:endParaRPr>
          </a:p>
          <a:p>
            <a:pPr marL="342900" marR="199390" lvl="0" indent="-342900">
              <a:lnSpc>
                <a:spcPct val="108000"/>
              </a:lnSpc>
              <a:spcBef>
                <a:spcPts val="100"/>
              </a:spcBef>
              <a:spcAft>
                <a:spcPts val="800"/>
              </a:spcAft>
              <a:buClr>
                <a:srgbClr val="231F20"/>
              </a:buClr>
              <a:buSzPts val="1000"/>
              <a:buFont typeface="Arial" panose="020B0604020202020204" pitchFamily="34" charset="0"/>
              <a:buChar char="•"/>
              <a:tabLst>
                <a:tab pos="770255" algn="l"/>
              </a:tabLst>
            </a:pPr>
            <a:r>
              <a:rPr lang="nb-NO" sz="1800">
                <a:solidFill>
                  <a:srgbClr val="231F20"/>
                </a:solidFill>
                <a:effectLst/>
                <a:latin typeface="Calibri" panose="020F0502020204030204" pitchFamily="34" charset="0"/>
                <a:ea typeface="Arial" panose="020B0604020202020204" pitchFamily="34" charset="0"/>
                <a:cs typeface="Calibri" panose="020F0502020204030204" pitchFamily="34" charset="0"/>
              </a:rPr>
              <a:t>Har</a:t>
            </a:r>
            <a:r>
              <a:rPr lang="nb-NO" sz="1800" spc="-20">
                <a:solidFill>
                  <a:srgbClr val="231F20"/>
                </a:solidFill>
                <a:effectLst/>
                <a:latin typeface="Calibri" panose="020F0502020204030204" pitchFamily="34" charset="0"/>
                <a:ea typeface="Arial" panose="020B0604020202020204" pitchFamily="34" charset="0"/>
                <a:cs typeface="Calibri" panose="020F0502020204030204" pitchFamily="34" charset="0"/>
              </a:rPr>
              <a:t> </a:t>
            </a:r>
            <a:r>
              <a:rPr lang="nb-NO" sz="1800">
                <a:solidFill>
                  <a:srgbClr val="231F20"/>
                </a:solidFill>
                <a:effectLst/>
                <a:latin typeface="Calibri" panose="020F0502020204030204" pitchFamily="34" charset="0"/>
                <a:ea typeface="Arial" panose="020B0604020202020204" pitchFamily="34" charset="0"/>
                <a:cs typeface="Calibri" panose="020F0502020204030204" pitchFamily="34" charset="0"/>
              </a:rPr>
              <a:t>pasienten</a:t>
            </a:r>
            <a:r>
              <a:rPr lang="nb-NO" sz="1800" spc="-20">
                <a:solidFill>
                  <a:srgbClr val="231F20"/>
                </a:solidFill>
                <a:effectLst/>
                <a:latin typeface="Calibri" panose="020F0502020204030204" pitchFamily="34" charset="0"/>
                <a:ea typeface="Arial" panose="020B0604020202020204" pitchFamily="34" charset="0"/>
                <a:cs typeface="Calibri" panose="020F0502020204030204" pitchFamily="34" charset="0"/>
              </a:rPr>
              <a:t> </a:t>
            </a:r>
            <a:r>
              <a:rPr lang="nb-NO" sz="1800">
                <a:solidFill>
                  <a:srgbClr val="231F20"/>
                </a:solidFill>
                <a:effectLst/>
                <a:latin typeface="Calibri" panose="020F0502020204030204" pitchFamily="34" charset="0"/>
                <a:ea typeface="Arial" panose="020B0604020202020204" pitchFamily="34" charset="0"/>
                <a:cs typeface="Calibri" panose="020F0502020204030204" pitchFamily="34" charset="0"/>
              </a:rPr>
              <a:t>drukket</a:t>
            </a:r>
            <a:r>
              <a:rPr lang="nb-NO" sz="1800" spc="-20">
                <a:solidFill>
                  <a:srgbClr val="231F20"/>
                </a:solidFill>
                <a:effectLst/>
                <a:latin typeface="Calibri" panose="020F0502020204030204" pitchFamily="34" charset="0"/>
                <a:ea typeface="Arial" panose="020B0604020202020204" pitchFamily="34" charset="0"/>
                <a:cs typeface="Calibri" panose="020F0502020204030204" pitchFamily="34" charset="0"/>
              </a:rPr>
              <a:t> </a:t>
            </a:r>
            <a:r>
              <a:rPr lang="nb-NO" sz="1800">
                <a:solidFill>
                  <a:srgbClr val="231F20"/>
                </a:solidFill>
                <a:effectLst/>
                <a:latin typeface="Calibri" panose="020F0502020204030204" pitchFamily="34" charset="0"/>
                <a:ea typeface="Arial" panose="020B0604020202020204" pitchFamily="34" charset="0"/>
                <a:cs typeface="Calibri" panose="020F0502020204030204" pitchFamily="34" charset="0"/>
              </a:rPr>
              <a:t>lite?</a:t>
            </a:r>
            <a:r>
              <a:rPr lang="nb-NO" sz="1800" spc="-20">
                <a:solidFill>
                  <a:srgbClr val="231F20"/>
                </a:solidFill>
                <a:effectLst/>
                <a:latin typeface="Calibri" panose="020F0502020204030204" pitchFamily="34" charset="0"/>
                <a:ea typeface="Arial" panose="020B0604020202020204" pitchFamily="34" charset="0"/>
                <a:cs typeface="Calibri" panose="020F0502020204030204" pitchFamily="34" charset="0"/>
              </a:rPr>
              <a:t> </a:t>
            </a:r>
            <a:r>
              <a:rPr lang="nb-NO" sz="1800">
                <a:solidFill>
                  <a:srgbClr val="231F20"/>
                </a:solidFill>
                <a:effectLst/>
                <a:latin typeface="Calibri" panose="020F0502020204030204" pitchFamily="34" charset="0"/>
                <a:ea typeface="Arial" panose="020B0604020202020204" pitchFamily="34" charset="0"/>
                <a:cs typeface="Calibri" panose="020F0502020204030204" pitchFamily="34" charset="0"/>
              </a:rPr>
              <a:t>Har</a:t>
            </a:r>
            <a:r>
              <a:rPr lang="nb-NO" sz="1800" spc="-20">
                <a:solidFill>
                  <a:srgbClr val="231F20"/>
                </a:solidFill>
                <a:effectLst/>
                <a:latin typeface="Calibri" panose="020F0502020204030204" pitchFamily="34" charset="0"/>
                <a:ea typeface="Arial" panose="020B0604020202020204" pitchFamily="34" charset="0"/>
                <a:cs typeface="Calibri" panose="020F0502020204030204" pitchFamily="34" charset="0"/>
              </a:rPr>
              <a:t> </a:t>
            </a:r>
            <a:r>
              <a:rPr lang="nb-NO" sz="1800">
                <a:solidFill>
                  <a:srgbClr val="231F20"/>
                </a:solidFill>
                <a:effectLst/>
                <a:latin typeface="Calibri" panose="020F0502020204030204" pitchFamily="34" charset="0"/>
                <a:ea typeface="Arial" panose="020B0604020202020204" pitchFamily="34" charset="0"/>
                <a:cs typeface="Calibri" panose="020F0502020204030204" pitchFamily="34" charset="0"/>
              </a:rPr>
              <a:t>det</a:t>
            </a:r>
            <a:r>
              <a:rPr lang="nb-NO" sz="1800" spc="-20">
                <a:solidFill>
                  <a:srgbClr val="231F20"/>
                </a:solidFill>
                <a:effectLst/>
                <a:latin typeface="Calibri" panose="020F0502020204030204" pitchFamily="34" charset="0"/>
                <a:ea typeface="Arial" panose="020B0604020202020204" pitchFamily="34" charset="0"/>
                <a:cs typeface="Calibri" panose="020F0502020204030204" pitchFamily="34" charset="0"/>
              </a:rPr>
              <a:t> </a:t>
            </a:r>
            <a:r>
              <a:rPr lang="nb-NO" sz="1800">
                <a:solidFill>
                  <a:srgbClr val="231F20"/>
                </a:solidFill>
                <a:effectLst/>
                <a:latin typeface="Calibri" panose="020F0502020204030204" pitchFamily="34" charset="0"/>
                <a:ea typeface="Arial" panose="020B0604020202020204" pitchFamily="34" charset="0"/>
                <a:cs typeface="Calibri" panose="020F0502020204030204" pitchFamily="34" charset="0"/>
              </a:rPr>
              <a:t>vært varmt</a:t>
            </a:r>
            <a:r>
              <a:rPr lang="nb-NO" sz="1800" spc="-45">
                <a:solidFill>
                  <a:srgbClr val="231F20"/>
                </a:solidFill>
                <a:effectLst/>
                <a:latin typeface="Calibri" panose="020F0502020204030204" pitchFamily="34" charset="0"/>
                <a:ea typeface="Arial" panose="020B0604020202020204" pitchFamily="34" charset="0"/>
                <a:cs typeface="Calibri" panose="020F0502020204030204" pitchFamily="34" charset="0"/>
              </a:rPr>
              <a:t> </a:t>
            </a:r>
            <a:r>
              <a:rPr lang="nb-NO" sz="1800">
                <a:solidFill>
                  <a:srgbClr val="231F20"/>
                </a:solidFill>
                <a:effectLst/>
                <a:latin typeface="Calibri" panose="020F0502020204030204" pitchFamily="34" charset="0"/>
                <a:ea typeface="Arial" panose="020B0604020202020204" pitchFamily="34" charset="0"/>
                <a:cs typeface="Calibri" panose="020F0502020204030204" pitchFamily="34" charset="0"/>
              </a:rPr>
              <a:t>vær</a:t>
            </a:r>
            <a:r>
              <a:rPr lang="nb-NO" sz="1800" spc="-45">
                <a:solidFill>
                  <a:srgbClr val="231F20"/>
                </a:solidFill>
                <a:effectLst/>
                <a:latin typeface="Calibri" panose="020F0502020204030204" pitchFamily="34" charset="0"/>
                <a:ea typeface="Arial" panose="020B0604020202020204" pitchFamily="34" charset="0"/>
                <a:cs typeface="Calibri" panose="020F0502020204030204" pitchFamily="34" charset="0"/>
              </a:rPr>
              <a:t> </a:t>
            </a:r>
            <a:r>
              <a:rPr lang="nb-NO" sz="1800">
                <a:solidFill>
                  <a:srgbClr val="231F20"/>
                </a:solidFill>
                <a:effectLst/>
                <a:latin typeface="Calibri" panose="020F0502020204030204" pitchFamily="34" charset="0"/>
                <a:ea typeface="Arial" panose="020B0604020202020204" pitchFamily="34" charset="0"/>
                <a:cs typeface="Calibri" panose="020F0502020204030204" pitchFamily="34" charset="0"/>
              </a:rPr>
              <a:t>i</a:t>
            </a:r>
            <a:r>
              <a:rPr lang="nb-NO" sz="1800" spc="-45">
                <a:solidFill>
                  <a:srgbClr val="231F20"/>
                </a:solidFill>
                <a:effectLst/>
                <a:latin typeface="Calibri" panose="020F0502020204030204" pitchFamily="34" charset="0"/>
                <a:ea typeface="Arial" panose="020B0604020202020204" pitchFamily="34" charset="0"/>
                <a:cs typeface="Calibri" panose="020F0502020204030204" pitchFamily="34" charset="0"/>
              </a:rPr>
              <a:t> </a:t>
            </a:r>
            <a:r>
              <a:rPr lang="nb-NO" sz="1800">
                <a:solidFill>
                  <a:srgbClr val="231F20"/>
                </a:solidFill>
                <a:effectLst/>
                <a:latin typeface="Calibri" panose="020F0502020204030204" pitchFamily="34" charset="0"/>
                <a:ea typeface="Arial" panose="020B0604020202020204" pitchFamily="34" charset="0"/>
                <a:cs typeface="Calibri" panose="020F0502020204030204" pitchFamily="34" charset="0"/>
              </a:rPr>
              <a:t>lang</a:t>
            </a:r>
            <a:r>
              <a:rPr lang="nb-NO" sz="1800" spc="-45">
                <a:solidFill>
                  <a:srgbClr val="231F20"/>
                </a:solidFill>
                <a:effectLst/>
                <a:latin typeface="Calibri" panose="020F0502020204030204" pitchFamily="34" charset="0"/>
                <a:ea typeface="Arial" panose="020B0604020202020204" pitchFamily="34" charset="0"/>
                <a:cs typeface="Calibri" panose="020F0502020204030204" pitchFamily="34" charset="0"/>
              </a:rPr>
              <a:t> </a:t>
            </a:r>
            <a:r>
              <a:rPr lang="nb-NO" sz="1800">
                <a:solidFill>
                  <a:srgbClr val="231F20"/>
                </a:solidFill>
                <a:effectLst/>
                <a:latin typeface="Calibri" panose="020F0502020204030204" pitchFamily="34" charset="0"/>
                <a:ea typeface="Arial" panose="020B0604020202020204" pitchFamily="34" charset="0"/>
                <a:cs typeface="Calibri" panose="020F0502020204030204" pitchFamily="34" charset="0"/>
              </a:rPr>
              <a:t>tid</a:t>
            </a:r>
            <a:r>
              <a:rPr lang="nb-NO" sz="1800" spc="-45">
                <a:solidFill>
                  <a:srgbClr val="231F20"/>
                </a:solidFill>
                <a:effectLst/>
                <a:latin typeface="Calibri" panose="020F0502020204030204" pitchFamily="34" charset="0"/>
                <a:ea typeface="Arial" panose="020B0604020202020204" pitchFamily="34" charset="0"/>
                <a:cs typeface="Calibri" panose="020F0502020204030204" pitchFamily="34" charset="0"/>
              </a:rPr>
              <a:t> </a:t>
            </a:r>
            <a:r>
              <a:rPr lang="nb-NO" sz="1800">
                <a:solidFill>
                  <a:srgbClr val="231F20"/>
                </a:solidFill>
                <a:effectLst/>
                <a:latin typeface="Calibri" panose="020F0502020204030204" pitchFamily="34" charset="0"/>
                <a:ea typeface="Arial" panose="020B0604020202020204" pitchFamily="34" charset="0"/>
                <a:cs typeface="Calibri" panose="020F0502020204030204" pitchFamily="34" charset="0"/>
              </a:rPr>
              <a:t>-&gt;</a:t>
            </a:r>
            <a:r>
              <a:rPr lang="nb-NO" sz="1800" spc="-45">
                <a:solidFill>
                  <a:srgbClr val="231F20"/>
                </a:solidFill>
                <a:effectLst/>
                <a:latin typeface="Calibri" panose="020F0502020204030204" pitchFamily="34" charset="0"/>
                <a:ea typeface="Arial" panose="020B0604020202020204" pitchFamily="34" charset="0"/>
                <a:cs typeface="Calibri" panose="020F0502020204030204" pitchFamily="34" charset="0"/>
              </a:rPr>
              <a:t> </a:t>
            </a:r>
            <a:r>
              <a:rPr lang="nb-NO" sz="1800">
                <a:solidFill>
                  <a:srgbClr val="231F20"/>
                </a:solidFill>
                <a:effectLst/>
                <a:latin typeface="Calibri" panose="020F0502020204030204" pitchFamily="34" charset="0"/>
                <a:ea typeface="Arial" panose="020B0604020202020204" pitchFamily="34" charset="0"/>
                <a:cs typeface="Calibri" panose="020F0502020204030204" pitchFamily="34" charset="0"/>
              </a:rPr>
              <a:t>OBS</a:t>
            </a:r>
            <a:r>
              <a:rPr lang="nb-NO" sz="1800" spc="-45">
                <a:solidFill>
                  <a:srgbClr val="231F20"/>
                </a:solidFill>
                <a:effectLst/>
                <a:latin typeface="Calibri" panose="020F0502020204030204" pitchFamily="34" charset="0"/>
                <a:ea typeface="Arial" panose="020B0604020202020204" pitchFamily="34" charset="0"/>
                <a:cs typeface="Calibri" panose="020F0502020204030204" pitchFamily="34" charset="0"/>
              </a:rPr>
              <a:t> </a:t>
            </a:r>
            <a:r>
              <a:rPr lang="nb-NO" sz="1800">
                <a:solidFill>
                  <a:srgbClr val="231F20"/>
                </a:solidFill>
                <a:effectLst/>
                <a:latin typeface="Calibri" panose="020F0502020204030204" pitchFamily="34" charset="0"/>
                <a:ea typeface="Arial" panose="020B0604020202020204" pitchFamily="34" charset="0"/>
                <a:cs typeface="Calibri" panose="020F0502020204030204" pitchFamily="34" charset="0"/>
              </a:rPr>
              <a:t>dehydrering!</a:t>
            </a:r>
            <a:endParaRPr lang="nb-NO" sz="1800">
              <a:effectLst/>
              <a:latin typeface="Calibri" panose="020F0502020204030204" pitchFamily="34" charset="0"/>
              <a:ea typeface="Arial" panose="020B0604020202020204" pitchFamily="34" charset="0"/>
              <a:cs typeface="Times New Roman" panose="02020603050405020304" pitchFamily="18" charset="0"/>
            </a:endParaRPr>
          </a:p>
          <a:p>
            <a:pPr marL="342900" marR="199390" lvl="0" indent="-342900">
              <a:lnSpc>
                <a:spcPct val="108000"/>
              </a:lnSpc>
              <a:spcBef>
                <a:spcPts val="100"/>
              </a:spcBef>
              <a:spcAft>
                <a:spcPts val="800"/>
              </a:spcAft>
              <a:buClr>
                <a:srgbClr val="231F20"/>
              </a:buClr>
              <a:buSzPts val="1000"/>
              <a:buFont typeface="Arial" panose="020B0604020202020204" pitchFamily="34" charset="0"/>
              <a:buChar char="•"/>
              <a:tabLst>
                <a:tab pos="770255" algn="l"/>
              </a:tabLst>
            </a:pPr>
            <a:r>
              <a:rPr lang="nb-NO" sz="1800">
                <a:solidFill>
                  <a:srgbClr val="231F20"/>
                </a:solidFill>
                <a:effectLst/>
                <a:latin typeface="Calibri" panose="020F0502020204030204" pitchFamily="34" charset="0"/>
                <a:ea typeface="Arial" panose="020B0604020202020204" pitchFamily="34" charset="0"/>
                <a:cs typeface="Calibri" panose="020F0502020204030204" pitchFamily="34" charset="0"/>
              </a:rPr>
              <a:t>Kvalme?</a:t>
            </a:r>
            <a:endParaRPr lang="nb-NO" sz="1800">
              <a:effectLst/>
              <a:latin typeface="Calibri" panose="020F0502020204030204" pitchFamily="34" charset="0"/>
              <a:ea typeface="Arial" panose="020B0604020202020204" pitchFamily="34" charset="0"/>
              <a:cs typeface="Times New Roman" panose="02020603050405020304" pitchFamily="18" charset="0"/>
            </a:endParaRPr>
          </a:p>
          <a:p>
            <a:pPr marR="189230">
              <a:lnSpc>
                <a:spcPct val="108000"/>
              </a:lnSpc>
              <a:spcAft>
                <a:spcPts val="800"/>
              </a:spcAft>
              <a:tabLst>
                <a:tab pos="626110" algn="l"/>
              </a:tabLst>
            </a:pPr>
            <a:r>
              <a:rPr lang="nb-NO" sz="1800">
                <a:solidFill>
                  <a:srgbClr val="231F20"/>
                </a:solidFill>
                <a:effectLst/>
                <a:latin typeface="Calibri" panose="020F0502020204030204" pitchFamily="34" charset="0"/>
                <a:ea typeface="Calibri" panose="020F0502020204030204" pitchFamily="34" charset="0"/>
                <a:cs typeface="Calibri" panose="020F0502020204030204" pitchFamily="34" charset="0"/>
              </a:rPr>
              <a:t> </a:t>
            </a:r>
            <a:endParaRPr lang="nb-NO" sz="1800">
              <a:effectLst/>
              <a:latin typeface="Calibri" panose="020F0502020204030204" pitchFamily="34" charset="0"/>
              <a:ea typeface="Calibri" panose="020F0502020204030204" pitchFamily="34" charset="0"/>
              <a:cs typeface="Times New Roman" panose="02020603050405020304" pitchFamily="18" charset="0"/>
            </a:endParaRPr>
          </a:p>
          <a:p>
            <a:pPr marR="189230">
              <a:lnSpc>
                <a:spcPct val="108000"/>
              </a:lnSpc>
              <a:spcAft>
                <a:spcPts val="800"/>
              </a:spcAft>
              <a:tabLst>
                <a:tab pos="626110" algn="l"/>
              </a:tabLst>
            </a:pPr>
            <a:r>
              <a:rPr lang="nb-NO" sz="1800">
                <a:solidFill>
                  <a:srgbClr val="231F20"/>
                </a:solidFill>
                <a:effectLst/>
                <a:latin typeface="Calibri" panose="020F0502020204030204" pitchFamily="34" charset="0"/>
                <a:ea typeface="Calibri" panose="020F0502020204030204" pitchFamily="34" charset="0"/>
                <a:cs typeface="Calibri" panose="020F0502020204030204" pitchFamily="34" charset="0"/>
              </a:rPr>
              <a:t>Observer</a:t>
            </a:r>
            <a:r>
              <a:rPr lang="nb-NO" sz="1800" spc="-40">
                <a:solidFill>
                  <a:srgbClr val="231F20"/>
                </a:solidFill>
                <a:effectLst/>
                <a:latin typeface="Calibri" panose="020F0502020204030204" pitchFamily="34" charset="0"/>
                <a:ea typeface="Calibri" panose="020F0502020204030204" pitchFamily="34" charset="0"/>
                <a:cs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cs typeface="Calibri" panose="020F0502020204030204" pitchFamily="34" charset="0"/>
              </a:rPr>
              <a:t>legemiddelbruk.</a:t>
            </a:r>
            <a:r>
              <a:rPr lang="nb-NO" sz="1800" spc="-40">
                <a:solidFill>
                  <a:srgbClr val="231F20"/>
                </a:solidFill>
                <a:effectLst/>
                <a:latin typeface="Calibri" panose="020F0502020204030204" pitchFamily="34" charset="0"/>
                <a:ea typeface="Calibri" panose="020F0502020204030204" pitchFamily="34" charset="0"/>
                <a:cs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cs typeface="Calibri" panose="020F0502020204030204" pitchFamily="34" charset="0"/>
              </a:rPr>
              <a:t>Er</a:t>
            </a:r>
            <a:r>
              <a:rPr lang="nb-NO" sz="1800" spc="-40">
                <a:solidFill>
                  <a:srgbClr val="231F20"/>
                </a:solidFill>
                <a:effectLst/>
                <a:latin typeface="Calibri" panose="020F0502020204030204" pitchFamily="34" charset="0"/>
                <a:ea typeface="Calibri" panose="020F0502020204030204" pitchFamily="34" charset="0"/>
                <a:cs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cs typeface="Calibri" panose="020F0502020204030204" pitchFamily="34" charset="0"/>
              </a:rPr>
              <a:t>det</a:t>
            </a:r>
            <a:r>
              <a:rPr lang="nb-NO" sz="1800" spc="-40">
                <a:solidFill>
                  <a:srgbClr val="231F20"/>
                </a:solidFill>
                <a:effectLst/>
                <a:latin typeface="Calibri" panose="020F0502020204030204" pitchFamily="34" charset="0"/>
                <a:ea typeface="Calibri" panose="020F0502020204030204" pitchFamily="34" charset="0"/>
                <a:cs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cs typeface="Calibri" panose="020F0502020204030204" pitchFamily="34" charset="0"/>
              </a:rPr>
              <a:t>medisiner som ikke er tatt eller er det tatt for mye?</a:t>
            </a:r>
            <a:endParaRPr lang="nb-NO" sz="1800">
              <a:effectLst/>
              <a:latin typeface="Calibri" panose="020F0502020204030204" pitchFamily="34" charset="0"/>
              <a:ea typeface="Calibri" panose="020F0502020204030204" pitchFamily="34" charset="0"/>
              <a:cs typeface="Times New Roman" panose="02020603050405020304" pitchFamily="18" charset="0"/>
            </a:endParaRPr>
          </a:p>
          <a:p>
            <a:r>
              <a:rPr lang="nb-NO" sz="1800">
                <a:solidFill>
                  <a:srgbClr val="231F20"/>
                </a:solidFill>
                <a:effectLst/>
                <a:latin typeface="Calibri" panose="020F0502020204030204" pitchFamily="34" charset="0"/>
                <a:ea typeface="Calibri" panose="020F0502020204030204" pitchFamily="34" charset="0"/>
              </a:rPr>
              <a:t>Observer</a:t>
            </a:r>
            <a:r>
              <a:rPr lang="nb-NO" sz="1800" spc="-20">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rusmiddelbruk</a:t>
            </a:r>
            <a:r>
              <a:rPr lang="nb-NO" sz="1800" spc="-20">
                <a:solidFill>
                  <a:srgbClr val="231F20"/>
                </a:solidFill>
                <a:effectLst/>
                <a:latin typeface="Calibri" panose="020F0502020204030204" pitchFamily="34" charset="0"/>
                <a:ea typeface="Calibri" panose="020F0502020204030204" pitchFamily="34" charset="0"/>
              </a:rPr>
              <a:t> </a:t>
            </a:r>
            <a:endParaRPr lang="nb-NO"/>
          </a:p>
        </p:txBody>
      </p:sp>
      <p:sp>
        <p:nvSpPr>
          <p:cNvPr id="4" name="Plassholder for lysbildenummer 3"/>
          <p:cNvSpPr>
            <a:spLocks noGrp="1"/>
          </p:cNvSpPr>
          <p:nvPr>
            <p:ph type="sldNum" sz="quarter" idx="10"/>
          </p:nvPr>
        </p:nvSpPr>
        <p:spPr/>
        <p:txBody>
          <a:bodyPr/>
          <a:lstStyle/>
          <a:p>
            <a:fld id="{6652DB7C-4B8E-46DF-A618-A5E30AAFF4C8}" type="slidenum">
              <a:rPr lang="nb-NO" smtClean="0"/>
              <a:pPr/>
              <a:t>24</a:t>
            </a:fld>
            <a:endParaRPr lang="nb-NO"/>
          </a:p>
        </p:txBody>
      </p:sp>
    </p:spTree>
    <p:extLst>
      <p:ext uri="{BB962C8B-B14F-4D97-AF65-F5344CB8AC3E}">
        <p14:creationId xmlns:p14="http://schemas.microsoft.com/office/powerpoint/2010/main" val="9833532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a:t>Gruppeoppgave 5min</a:t>
            </a:r>
          </a:p>
          <a:p>
            <a:pPr marL="0" marR="0" lvl="0" indent="0" algn="l" defTabSz="914400" rtl="0" eaLnBrk="1" fontAlgn="auto" latinLnBrk="0" hangingPunct="1">
              <a:lnSpc>
                <a:spcPct val="100000"/>
              </a:lnSpc>
              <a:spcBef>
                <a:spcPts val="0"/>
              </a:spcBef>
              <a:spcAft>
                <a:spcPts val="0"/>
              </a:spcAft>
              <a:buClrTx/>
              <a:buSzTx/>
              <a:buFontTx/>
              <a:buNone/>
              <a:tabLst/>
              <a:defRPr/>
            </a:pPr>
            <a:r>
              <a:rPr lang="nb-NO"/>
              <a:t>Er målingene blitt utført korrekt? Kontroll måling?</a:t>
            </a:r>
          </a:p>
          <a:p>
            <a:pPr marL="0" marR="0" lvl="0" indent="0" algn="l" defTabSz="914400" rtl="0" eaLnBrk="1" fontAlgn="auto" latinLnBrk="0" hangingPunct="1">
              <a:lnSpc>
                <a:spcPct val="100000"/>
              </a:lnSpc>
              <a:spcBef>
                <a:spcPts val="0"/>
              </a:spcBef>
              <a:spcAft>
                <a:spcPts val="0"/>
              </a:spcAft>
              <a:buClrTx/>
              <a:buSzTx/>
              <a:buFontTx/>
              <a:buNone/>
              <a:tabLst/>
              <a:defRPr/>
            </a:pPr>
            <a:r>
              <a:rPr lang="nb-NO"/>
              <a:t>Sammenlign med habituell tilstand.</a:t>
            </a:r>
          </a:p>
          <a:p>
            <a:r>
              <a:rPr lang="nb-NO"/>
              <a:t>Respons. Kontakt sykepleier/vernepleier/lege-fastlege/tilsynslege</a:t>
            </a:r>
          </a:p>
          <a:p>
            <a:r>
              <a:rPr lang="nb-NO"/>
              <a:t>Ting som ikke kan vente til neste dag legevakt, alvorlig sykdom og bevisstløse pasienter kontakt </a:t>
            </a:r>
            <a:r>
              <a:rPr lang="nb-NO" err="1"/>
              <a:t>amk</a:t>
            </a:r>
            <a:endParaRPr lang="nb-NO"/>
          </a:p>
        </p:txBody>
      </p:sp>
      <p:sp>
        <p:nvSpPr>
          <p:cNvPr id="4" name="Plassholder for lysbildenummer 3"/>
          <p:cNvSpPr>
            <a:spLocks noGrp="1"/>
          </p:cNvSpPr>
          <p:nvPr>
            <p:ph type="sldNum" sz="quarter" idx="10"/>
          </p:nvPr>
        </p:nvSpPr>
        <p:spPr/>
        <p:txBody>
          <a:bodyPr/>
          <a:lstStyle/>
          <a:p>
            <a:fld id="{6652DB7C-4B8E-46DF-A618-A5E30AAFF4C8}" type="slidenum">
              <a:rPr lang="nb-NO" smtClean="0"/>
              <a:pPr/>
              <a:t>25</a:t>
            </a:fld>
            <a:endParaRPr lang="nb-NO"/>
          </a:p>
        </p:txBody>
      </p:sp>
    </p:spTree>
    <p:extLst>
      <p:ext uri="{BB962C8B-B14F-4D97-AF65-F5344CB8AC3E}">
        <p14:creationId xmlns:p14="http://schemas.microsoft.com/office/powerpoint/2010/main" val="35259601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6652DB7C-4B8E-46DF-A618-A5E30AAFF4C8}" type="slidenum">
              <a:rPr lang="nb-NO" smtClean="0"/>
              <a:pPr/>
              <a:t>26</a:t>
            </a:fld>
            <a:endParaRPr lang="nb-NO"/>
          </a:p>
        </p:txBody>
      </p:sp>
    </p:spTree>
    <p:extLst>
      <p:ext uri="{BB962C8B-B14F-4D97-AF65-F5344CB8AC3E}">
        <p14:creationId xmlns:p14="http://schemas.microsoft.com/office/powerpoint/2010/main" val="28451576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182BD5-86AA-D8F8-6919-D443DFFFB63E}"/>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64970BE7-16F2-4D20-EB72-65E1A9C8400A}"/>
              </a:ext>
            </a:extLst>
          </p:cNvPr>
          <p:cNvSpPr>
            <a:spLocks noGrp="1" noRot="1" noChangeAspect="1"/>
          </p:cNvSpPr>
          <p:nvPr>
            <p:ph type="sldImg"/>
          </p:nvPr>
        </p:nvSpPr>
        <p:spPr/>
      </p:sp>
      <p:sp>
        <p:nvSpPr>
          <p:cNvPr id="3" name="Plassholder for notater 2">
            <a:extLst>
              <a:ext uri="{FF2B5EF4-FFF2-40B4-BE49-F238E27FC236}">
                <a16:creationId xmlns:a16="http://schemas.microsoft.com/office/drawing/2014/main" id="{D96EE4E3-066D-A8A7-C1B6-C22ED05641E1}"/>
              </a:ext>
            </a:extLst>
          </p:cNvPr>
          <p:cNvSpPr>
            <a:spLocks noGrp="1"/>
          </p:cNvSpPr>
          <p:nvPr>
            <p:ph type="body" idx="1"/>
          </p:nvPr>
        </p:nvSpPr>
        <p:spPr/>
        <p:txBody>
          <a:bodyPr/>
          <a:lstStyle/>
          <a:p>
            <a:endParaRPr lang="nb-NO"/>
          </a:p>
        </p:txBody>
      </p:sp>
      <p:sp>
        <p:nvSpPr>
          <p:cNvPr id="4" name="Plassholder for lysbildenummer 3">
            <a:extLst>
              <a:ext uri="{FF2B5EF4-FFF2-40B4-BE49-F238E27FC236}">
                <a16:creationId xmlns:a16="http://schemas.microsoft.com/office/drawing/2014/main" id="{2E4EE900-3BF2-36A1-E1F9-17404F316368}"/>
              </a:ext>
            </a:extLst>
          </p:cNvPr>
          <p:cNvSpPr>
            <a:spLocks noGrp="1"/>
          </p:cNvSpPr>
          <p:nvPr>
            <p:ph type="sldNum" sz="quarter" idx="5"/>
          </p:nvPr>
        </p:nvSpPr>
        <p:spPr/>
        <p:txBody>
          <a:bodyPr/>
          <a:lstStyle/>
          <a:p>
            <a:fld id="{C4E6DCE3-9A7F-45C0-B586-2564D463764D}" type="slidenum">
              <a:rPr lang="nb-NO" smtClean="0"/>
              <a:t>27</a:t>
            </a:fld>
            <a:endParaRPr lang="nb-NO"/>
          </a:p>
        </p:txBody>
      </p:sp>
    </p:spTree>
    <p:extLst>
      <p:ext uri="{BB962C8B-B14F-4D97-AF65-F5344CB8AC3E}">
        <p14:creationId xmlns:p14="http://schemas.microsoft.com/office/powerpoint/2010/main" val="19085793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12.45-13.15 Begge</a:t>
            </a:r>
          </a:p>
          <a:p>
            <a:r>
              <a:rPr lang="nb-NO"/>
              <a:t>Be deltakerne utføre målinger på seg selv</a:t>
            </a:r>
          </a:p>
          <a:p>
            <a:r>
              <a:rPr lang="nb-NO"/>
              <a:t>I</a:t>
            </a:r>
            <a:r>
              <a:rPr lang="nb-NO" baseline="0"/>
              <a:t> tillegg til utstyr i NEWS bag trenger du glass med saft/juice </a:t>
            </a:r>
            <a:r>
              <a:rPr lang="nb-NO" baseline="0" err="1"/>
              <a:t>etc</a:t>
            </a:r>
            <a:r>
              <a:rPr lang="nb-NO" baseline="0"/>
              <a:t> som gir utslag på U-</a:t>
            </a:r>
            <a:r>
              <a:rPr lang="nb-NO" baseline="0" err="1"/>
              <a:t>stix</a:t>
            </a:r>
            <a:endParaRPr lang="nb-NO"/>
          </a:p>
        </p:txBody>
      </p:sp>
      <p:sp>
        <p:nvSpPr>
          <p:cNvPr id="4" name="Plassholder for lysbildenummer 3"/>
          <p:cNvSpPr>
            <a:spLocks noGrp="1"/>
          </p:cNvSpPr>
          <p:nvPr>
            <p:ph type="sldNum" sz="quarter" idx="10"/>
          </p:nvPr>
        </p:nvSpPr>
        <p:spPr/>
        <p:txBody>
          <a:bodyPr/>
          <a:lstStyle/>
          <a:p>
            <a:fld id="{6652DB7C-4B8E-46DF-A618-A5E30AAFF4C8}" type="slidenum">
              <a:rPr lang="nb-NO" smtClean="0"/>
              <a:pPr/>
              <a:t>28</a:t>
            </a:fld>
            <a:endParaRPr lang="nb-NO"/>
          </a:p>
        </p:txBody>
      </p:sp>
    </p:spTree>
    <p:extLst>
      <p:ext uri="{BB962C8B-B14F-4D97-AF65-F5344CB8AC3E}">
        <p14:creationId xmlns:p14="http://schemas.microsoft.com/office/powerpoint/2010/main" val="285560307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6652DB7C-4B8E-46DF-A618-A5E30AAFF4C8}" type="slidenum">
              <a:rPr lang="nb-NO" smtClean="0"/>
              <a:pPr/>
              <a:t>29</a:t>
            </a:fld>
            <a:endParaRPr lang="nb-NO"/>
          </a:p>
        </p:txBody>
      </p:sp>
    </p:spTree>
    <p:extLst>
      <p:ext uri="{BB962C8B-B14F-4D97-AF65-F5344CB8AC3E}">
        <p14:creationId xmlns:p14="http://schemas.microsoft.com/office/powerpoint/2010/main" val="31629315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10 min totalt</a:t>
            </a:r>
          </a:p>
          <a:p>
            <a:r>
              <a:rPr lang="nb-NO"/>
              <a:t>Dere fire (fem) er nå en gruppe </a:t>
            </a:r>
            <a:r>
              <a:rPr lang="nb-NO">
                <a:sym typeface="Wingdings" panose="05000000000000000000" pitchFamily="2" charset="2"/>
              </a:rPr>
              <a:t></a:t>
            </a:r>
            <a:endParaRPr lang="nb-NO"/>
          </a:p>
        </p:txBody>
      </p:sp>
      <p:sp>
        <p:nvSpPr>
          <p:cNvPr id="4" name="Plassholder for lysbildenummer 3"/>
          <p:cNvSpPr>
            <a:spLocks noGrp="1"/>
          </p:cNvSpPr>
          <p:nvPr>
            <p:ph type="sldNum" sz="quarter" idx="5"/>
          </p:nvPr>
        </p:nvSpPr>
        <p:spPr/>
        <p:txBody>
          <a:bodyPr/>
          <a:lstStyle/>
          <a:p>
            <a:fld id="{6652DB7C-4B8E-46DF-A618-A5E30AAFF4C8}" type="slidenum">
              <a:rPr lang="nb-NO" smtClean="0"/>
              <a:pPr/>
              <a:t>3</a:t>
            </a:fld>
            <a:endParaRPr lang="nb-NO"/>
          </a:p>
        </p:txBody>
      </p:sp>
    </p:spTree>
    <p:extLst>
      <p:ext uri="{BB962C8B-B14F-4D97-AF65-F5344CB8AC3E}">
        <p14:creationId xmlns:p14="http://schemas.microsoft.com/office/powerpoint/2010/main" val="395654278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C4E6DCE3-9A7F-45C0-B586-2564D463764D}" type="slidenum">
              <a:rPr lang="nb-NO" smtClean="0"/>
              <a:t>30</a:t>
            </a:fld>
            <a:endParaRPr lang="nb-NO"/>
          </a:p>
        </p:txBody>
      </p:sp>
    </p:spTree>
    <p:extLst>
      <p:ext uri="{BB962C8B-B14F-4D97-AF65-F5344CB8AC3E}">
        <p14:creationId xmlns:p14="http://schemas.microsoft.com/office/powerpoint/2010/main" val="178379821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6652DB7C-4B8E-46DF-A618-A5E30AAFF4C8}" type="slidenum">
              <a:rPr lang="nb-NO" smtClean="0"/>
              <a:pPr/>
              <a:t>31</a:t>
            </a:fld>
            <a:endParaRPr lang="nb-NO"/>
          </a:p>
        </p:txBody>
      </p:sp>
    </p:spTree>
    <p:extLst>
      <p:ext uri="{BB962C8B-B14F-4D97-AF65-F5344CB8AC3E}">
        <p14:creationId xmlns:p14="http://schemas.microsoft.com/office/powerpoint/2010/main" val="192866030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ea typeface="Calibri"/>
                <a:cs typeface="Calibri"/>
              </a:rPr>
              <a:t>12-12.30 Cathrine</a:t>
            </a:r>
            <a:endParaRPr lang="nb-NO"/>
          </a:p>
        </p:txBody>
      </p:sp>
      <p:sp>
        <p:nvSpPr>
          <p:cNvPr id="4" name="Plassholder for lysbildenummer 3"/>
          <p:cNvSpPr>
            <a:spLocks noGrp="1"/>
          </p:cNvSpPr>
          <p:nvPr>
            <p:ph type="sldNum" sz="quarter" idx="10"/>
          </p:nvPr>
        </p:nvSpPr>
        <p:spPr/>
        <p:txBody>
          <a:bodyPr/>
          <a:lstStyle/>
          <a:p>
            <a:fld id="{6652DB7C-4B8E-46DF-A618-A5E30AAFF4C8}" type="slidenum">
              <a:rPr lang="nb-NO" smtClean="0"/>
              <a:pPr/>
              <a:t>32</a:t>
            </a:fld>
            <a:endParaRPr lang="nb-NO"/>
          </a:p>
        </p:txBody>
      </p:sp>
    </p:spTree>
    <p:extLst>
      <p:ext uri="{BB962C8B-B14F-4D97-AF65-F5344CB8AC3E}">
        <p14:creationId xmlns:p14="http://schemas.microsoft.com/office/powerpoint/2010/main" val="338969232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Referanseverdiene tilsvarer ikke nødvendigvis normalverdier hos en voksen person. Handler om hva som kan gi økt risiko for død innen 24 timer.</a:t>
            </a:r>
            <a:endParaRPr lang="nb-NO" baseline="0">
              <a:cs typeface="Calibri"/>
            </a:endParaRPr>
          </a:p>
          <a:p>
            <a:r>
              <a:rPr lang="nb-NO"/>
              <a:t>Farge og score 1-3.</a:t>
            </a:r>
            <a:endParaRPr lang="nb-NO" baseline="0">
              <a:cs typeface="Calibri"/>
            </a:endParaRPr>
          </a:p>
        </p:txBody>
      </p:sp>
      <p:sp>
        <p:nvSpPr>
          <p:cNvPr id="4" name="Plassholder for lysbildenummer 3"/>
          <p:cNvSpPr>
            <a:spLocks noGrp="1"/>
          </p:cNvSpPr>
          <p:nvPr>
            <p:ph type="sldNum" sz="quarter" idx="10"/>
          </p:nvPr>
        </p:nvSpPr>
        <p:spPr/>
        <p:txBody>
          <a:bodyPr/>
          <a:lstStyle/>
          <a:p>
            <a:fld id="{6652DB7C-4B8E-46DF-A618-A5E30AAFF4C8}" type="slidenum">
              <a:rPr lang="nb-NO" smtClean="0"/>
              <a:pPr/>
              <a:t>33</a:t>
            </a:fld>
            <a:endParaRPr lang="nb-NO"/>
          </a:p>
        </p:txBody>
      </p:sp>
    </p:spTree>
    <p:extLst>
      <p:ext uri="{BB962C8B-B14F-4D97-AF65-F5344CB8AC3E}">
        <p14:creationId xmlns:p14="http://schemas.microsoft.com/office/powerpoint/2010/main" val="347382140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fontScale="85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baseline="0"/>
              <a:t>Baksiden av kortet er tilpasset kommunehelsetjenesten ved USHT Agder. </a:t>
            </a:r>
            <a:r>
              <a:rPr lang="nb-NO"/>
              <a:t>Oppfølgingskriteriene på det opprinnelige NEWS2-kortet, var hovedsakelig laget for oppfølging på akutte avdelinger i sykehus. I hjemmetjenesten i distriktene kan vi ha lange avstander. Om pasienten har en høy score og det står at pasienten skal ta en ny NEWS2 etter en time, kan være vanskelig å gjennomføre. Da må man kanskje bruke andre kriterier for vurdering og oppfølging. Pasienter med høy score legger man ofte inn via legevakt eller ambulanse. </a:t>
            </a:r>
          </a:p>
          <a:p>
            <a:pPr marL="0" marR="0" lvl="0" indent="0" algn="l" defTabSz="914400" rtl="0" eaLnBrk="1" fontAlgn="auto" latinLnBrk="0" hangingPunct="1">
              <a:lnSpc>
                <a:spcPct val="100000"/>
              </a:lnSpc>
              <a:spcBef>
                <a:spcPts val="0"/>
              </a:spcBef>
              <a:spcAft>
                <a:spcPts val="0"/>
              </a:spcAft>
              <a:buClrTx/>
              <a:buSzTx/>
              <a:buFontTx/>
              <a:buNone/>
              <a:tabLst/>
              <a:defRPr/>
            </a:pPr>
            <a:r>
              <a:rPr lang="nb-NO"/>
              <a:t>- Et annet eksempel kan være at pasienten har en rask respirasjonsfrekvens til vanlig, men at denne slår ut på NEWS2. Da må man vurdere hvilke tiltak som skal settes i gang ut ifra kjennskap til pasienten og sammenligning</a:t>
            </a:r>
            <a:r>
              <a:rPr lang="nb-NO" baseline="0"/>
              <a:t> med habituell/normal NEWS2</a:t>
            </a:r>
            <a:r>
              <a:rPr lang="nb-NO"/>
              <a:t>. </a:t>
            </a:r>
          </a:p>
          <a:p>
            <a:endParaRPr lang="nb-NO" baseline="0"/>
          </a:p>
          <a:p>
            <a:r>
              <a:rPr lang="nb-NO" baseline="0"/>
              <a:t>Frekvens og tiltak for respons øker etter hvert som NEWS2 score øker. Visuelt vises dette med en fargeskala </a:t>
            </a:r>
            <a:r>
              <a:rPr lang="nb-NO"/>
              <a:t>hvor rød representerer høyeste score og hvit den laveste.</a:t>
            </a:r>
            <a:r>
              <a:rPr lang="nb-NO" baseline="0"/>
              <a:t> </a:t>
            </a:r>
            <a:br>
              <a:rPr lang="nb-NO" baseline="0"/>
            </a:br>
            <a:r>
              <a:rPr lang="nb-NO" baseline="0"/>
              <a:t>NEWS2 har også en egen respons dersom pasienten har score på 3 i ett parameter. Dette skal gis ekstra oppmerksomhet da lav score ikke utelukker alvorlig sykdom, og 3 i ett parameter som for eksempel respirasjonsfrekvens under 8 indikerer en alvorlig sykdom/tilstand. </a:t>
            </a:r>
          </a:p>
          <a:p>
            <a:r>
              <a:rPr lang="nb-NO"/>
              <a:t>Unntaket her er Spo2, skala 1. </a:t>
            </a:r>
            <a:r>
              <a:rPr lang="nb-NO" err="1"/>
              <a:t>F.eks</a:t>
            </a:r>
            <a:r>
              <a:rPr lang="nb-NO"/>
              <a:t>: Eldre mann med 91 i metning og alt annet er fint. Du observerer at han er litt forkjølet. Får 3 poeng, skal egentlig ta kontakt med lege. Her kan vi vurdere videre, og ta en ny metning etter en liten stund f. eks for å se om den stiger eller synker og vurdere videre. </a:t>
            </a:r>
          </a:p>
          <a:p>
            <a:endParaRPr lang="nb-NO"/>
          </a:p>
          <a:p>
            <a:pPr marL="171450" indent="-171450">
              <a:buFontTx/>
              <a:buChar char="-"/>
            </a:pPr>
            <a:r>
              <a:rPr lang="nb-NO"/>
              <a:t>Ved score over 5, skal man vurdere om pasienten står i fare for sepsis etter Q sofa kriterier. </a:t>
            </a:r>
          </a:p>
          <a:p>
            <a:pPr marL="171450" indent="-171450">
              <a:buFontTx/>
              <a:buChar char="-"/>
            </a:pPr>
            <a:r>
              <a:rPr lang="nb-NO"/>
              <a:t>Ved alle scorene er det mulighet for å vurdere tiltak opp mot behandlingsavklaring som er gjort for hver enkelt pasient. Vurdere i forhold til den kunnskapen man har om pasienten.</a:t>
            </a:r>
          </a:p>
          <a:p>
            <a:r>
              <a:rPr lang="nb-NO"/>
              <a:t> Kan være at det ikke er riktig å kontakte lege ved score over 7,  sjekk</a:t>
            </a:r>
            <a:r>
              <a:rPr lang="nb-NO" baseline="0"/>
              <a:t> behandlingsavklaring,</a:t>
            </a:r>
            <a:r>
              <a:rPr lang="nb-NO"/>
              <a:t> er det avklart hvilke tiltak som skal igangsettes om pasienten blir dårligere. Eks en dårlig KOLS pasient med stabilt dårlig News2 score. Det kan da være avklart med legen at det ikke skal settes i gang noe tiltak eller kontakte lege med forverring. Eller en dårlig demens pasient i siste fase av sykdomsforløpet. Om han blir syk kan det være avklart med legen at det ikke skal settes i gang  aktiv behandling ved</a:t>
            </a:r>
            <a:r>
              <a:rPr lang="nb-NO" baseline="0"/>
              <a:t> forverrelse av helsetilstand (for eksempel Antibiotikabehandling eller sykehusinnleggelse.)</a:t>
            </a:r>
            <a:r>
              <a:rPr lang="nb-NO"/>
              <a:t> Det er viktig å huske at dette ikke utelukker symptomlindrende behandling! Dette må avklares med legen.</a:t>
            </a:r>
          </a:p>
          <a:p>
            <a:endParaRPr lang="nb-NO"/>
          </a:p>
          <a:p>
            <a:r>
              <a:rPr lang="nb-NO"/>
              <a:t>Tilkalle lege ved score 0 kan være riktig, fordi helsepersonell ser at pasienten ikke er seg selv, eller er dårlig selv om vitale parameter er fine. Bruk det kliniske blikket (eks slag og feilmedisinering) </a:t>
            </a:r>
          </a:p>
          <a:p>
            <a:r>
              <a:rPr lang="nb-NO"/>
              <a:t> </a:t>
            </a:r>
          </a:p>
        </p:txBody>
      </p:sp>
      <p:sp>
        <p:nvSpPr>
          <p:cNvPr id="4" name="Plassholder for lysbildenummer 3"/>
          <p:cNvSpPr>
            <a:spLocks noGrp="1"/>
          </p:cNvSpPr>
          <p:nvPr>
            <p:ph type="sldNum" sz="quarter" idx="10"/>
          </p:nvPr>
        </p:nvSpPr>
        <p:spPr/>
        <p:txBody>
          <a:bodyPr/>
          <a:lstStyle/>
          <a:p>
            <a:fld id="{6652DB7C-4B8E-46DF-A618-A5E30AAFF4C8}" type="slidenum">
              <a:rPr lang="nb-NO" smtClean="0"/>
              <a:pPr/>
              <a:t>34</a:t>
            </a:fld>
            <a:endParaRPr lang="nb-NO"/>
          </a:p>
        </p:txBody>
      </p:sp>
    </p:spTree>
    <p:extLst>
      <p:ext uri="{BB962C8B-B14F-4D97-AF65-F5344CB8AC3E}">
        <p14:creationId xmlns:p14="http://schemas.microsoft.com/office/powerpoint/2010/main" val="65026324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6652DB7C-4B8E-46DF-A618-A5E30AAFF4C8}" type="slidenum">
              <a:rPr lang="nb-NO" smtClean="0"/>
              <a:pPr/>
              <a:t>35</a:t>
            </a:fld>
            <a:endParaRPr lang="nb-NO"/>
          </a:p>
        </p:txBody>
      </p:sp>
    </p:spTree>
    <p:extLst>
      <p:ext uri="{BB962C8B-B14F-4D97-AF65-F5344CB8AC3E}">
        <p14:creationId xmlns:p14="http://schemas.microsoft.com/office/powerpoint/2010/main" val="319821192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 Blodgass: måle blodets innhold av oksygen, karbondioksid og andre gasser. Prøven kan si noe om lungenes evne til å ta opp oksygen og hvor effektivt pustearbeidet er.</a:t>
            </a:r>
          </a:p>
          <a:p>
            <a:r>
              <a:rPr lang="nb-NO"/>
              <a:t> - Skala 1: alle vurderes her om ikke legen bestemmer noe annet.</a:t>
            </a:r>
            <a:endParaRPr lang="nb-NO">
              <a:cs typeface="Calibri"/>
            </a:endParaRPr>
          </a:p>
          <a:p>
            <a:r>
              <a:rPr lang="nb-NO"/>
              <a:t> - Skala 2: pasienter med en form for respirasjonssvikt, alt fra astma, kols osv. skal legen vurdere hvilken skala pasienten skal vurderes etter. </a:t>
            </a:r>
            <a:endParaRPr lang="nb-NO">
              <a:cs typeface="Calibri"/>
            </a:endParaRPr>
          </a:p>
          <a:p>
            <a:pPr marL="171450" indent="-171450">
              <a:buFontTx/>
              <a:buChar char="-"/>
            </a:pPr>
            <a:r>
              <a:rPr lang="nb-NO"/>
              <a:t>2 poeng blir lagt til uansett ved bruk av oksygen.</a:t>
            </a:r>
            <a:endParaRPr lang="nb-NO">
              <a:cs typeface="Calibri"/>
            </a:endParaRPr>
          </a:p>
          <a:p>
            <a:pPr marL="171450" indent="-171450">
              <a:buFontTx/>
              <a:buChar char="-"/>
            </a:pPr>
            <a:r>
              <a:rPr lang="nb-NO"/>
              <a:t>Sykepleierne må sende en PLO til fastlege om de pasientene som vi mener vil bli vurdert i skala 2</a:t>
            </a:r>
            <a:endParaRPr lang="nb-NO">
              <a:cs typeface="Calibri"/>
            </a:endParaRPr>
          </a:p>
          <a:p>
            <a:pPr marL="171450" indent="-171450">
              <a:buFontTx/>
              <a:buChar char="-"/>
            </a:pPr>
            <a:r>
              <a:rPr lang="nb-NO"/>
              <a:t>Skala 2 pasienter som ikke bruker oksygen og har metning på 93 eller mer er dette bra og det blir ikke noe poeng. Men bruker pasienten oksygen og har metning på 93, får han/hun 1 poeng. Forklarer hvorfor</a:t>
            </a:r>
            <a:r>
              <a:rPr lang="nb-NO" baseline="0"/>
              <a:t> her:</a:t>
            </a:r>
            <a:endParaRPr lang="nb-NO">
              <a:cs typeface="Calibri"/>
            </a:endParaRPr>
          </a:p>
          <a:p>
            <a:r>
              <a:rPr lang="nb-NO" b="1"/>
              <a:t> Hvorfor får pasienter som er på skala 2 og bruker oksygen poeng med en Sp02 på over 93 prosent?</a:t>
            </a:r>
            <a:endParaRPr lang="nb-NO" b="1">
              <a:cs typeface="Calibri"/>
            </a:endParaRPr>
          </a:p>
          <a:p>
            <a:r>
              <a:rPr lang="nb-NO" b="1"/>
              <a:t>For eksempel pasienter med KOLS, har stor fare for å utvikle CO2 retensjon. De er vant til å klare seg med mindre oksygen enn det som er vanlig for lungefriske. De vil derfor slutte å puste/puste dårlig hvis de får for mye oksygen i innåndingsluften. CO2 nivået blir for høyt, og pasienten kan gå i CO2 narkose (koma). Kan være dødelig.  </a:t>
            </a:r>
            <a:endParaRPr lang="nb-NO" b="1">
              <a:cs typeface="Calibri"/>
            </a:endParaRPr>
          </a:p>
          <a:p>
            <a:endParaRPr lang="nb-NO"/>
          </a:p>
        </p:txBody>
      </p:sp>
      <p:sp>
        <p:nvSpPr>
          <p:cNvPr id="4" name="Plassholder for lysbildenummer 3"/>
          <p:cNvSpPr>
            <a:spLocks noGrp="1"/>
          </p:cNvSpPr>
          <p:nvPr>
            <p:ph type="sldNum" sz="quarter" idx="10"/>
          </p:nvPr>
        </p:nvSpPr>
        <p:spPr/>
        <p:txBody>
          <a:bodyPr/>
          <a:lstStyle/>
          <a:p>
            <a:fld id="{6652DB7C-4B8E-46DF-A618-A5E30AAFF4C8}" type="slidenum">
              <a:rPr lang="nb-NO" smtClean="0"/>
              <a:pPr/>
              <a:t>36</a:t>
            </a:fld>
            <a:endParaRPr lang="nb-NO"/>
          </a:p>
        </p:txBody>
      </p:sp>
    </p:spTree>
    <p:extLst>
      <p:ext uri="{BB962C8B-B14F-4D97-AF65-F5344CB8AC3E}">
        <p14:creationId xmlns:p14="http://schemas.microsoft.com/office/powerpoint/2010/main" val="256196545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fontScale="85000" lnSpcReduction="20000"/>
          </a:bodyPr>
          <a:lstStyle/>
          <a:p>
            <a:r>
              <a:rPr lang="nb-NO" sz="1800" b="1">
                <a:solidFill>
                  <a:srgbClr val="231F20"/>
                </a:solidFill>
                <a:effectLst/>
                <a:latin typeface="Calibri" panose="020F0502020204030204" pitchFamily="34" charset="0"/>
                <a:ea typeface="Calibri" panose="020F0502020204030204" pitchFamily="34" charset="0"/>
                <a:cs typeface="Times New Roman" panose="02020603050405020304" pitchFamily="18" charset="0"/>
              </a:rPr>
              <a:t>En av de vanligste dødsårsakene ved norske sykehus – dødelighet på rundt 20 %!</a:t>
            </a:r>
          </a:p>
          <a:p>
            <a:r>
              <a:rPr lang="nb-NO" sz="1800">
                <a:solidFill>
                  <a:srgbClr val="231F20"/>
                </a:solidFill>
                <a:effectLst/>
                <a:latin typeface="Calibri" panose="020F0502020204030204" pitchFamily="34" charset="0"/>
                <a:ea typeface="Calibri" panose="020F0502020204030204" pitchFamily="34" charset="0"/>
                <a:cs typeface="Times New Roman" panose="02020603050405020304" pitchFamily="18" charset="0"/>
              </a:rPr>
              <a:t>Sepsis (blodforgiftning) er en livstruende tilstand, som oppstår når kroppens reaksjon på en bakterieinfeksjon skader eget vev og organer. Det kan oppstå svikt i ett eller flere organer og utvikle seg til septisk sjokk, bli livstruende og ved forsinket eller mangelfull behandling ha dødelig utfall. Hvert minutt teller. Desto raskere sepsis oppdages og behandling startes opp, jo bedre er utfallet.</a:t>
            </a:r>
            <a:endParaRPr lang="nb-NO"/>
          </a:p>
          <a:p>
            <a:pPr marL="171450" indent="-171450">
              <a:buFontTx/>
              <a:buChar char="-"/>
            </a:pPr>
            <a:r>
              <a:rPr lang="nb-NO"/>
              <a:t>Skår 5 eller mer på NEWS2 skal vi vurdere sepsis</a:t>
            </a:r>
            <a:endParaRPr lang="nb-NO">
              <a:cs typeface="Calibri"/>
            </a:endParaRPr>
          </a:p>
          <a:p>
            <a:pPr marL="171450" indent="-171450">
              <a:buFontTx/>
              <a:buChar char="-"/>
            </a:pPr>
            <a:r>
              <a:rPr lang="nb-NO"/>
              <a:t>For å vurdere sepsis bruker man Q sofa kriteriene, dette blir brukt over hele verden. - Inneholder 3 parametere </a:t>
            </a:r>
            <a:endParaRPr lang="nb-NO">
              <a:cs typeface="Calibri"/>
            </a:endParaRPr>
          </a:p>
          <a:p>
            <a:pPr marL="171450" indent="-171450">
              <a:buFontTx/>
              <a:buChar char="-"/>
            </a:pPr>
            <a:r>
              <a:rPr lang="nb-NO"/>
              <a:t>Spill</a:t>
            </a:r>
            <a:r>
              <a:rPr lang="nb-NO" baseline="0"/>
              <a:t> gjerne </a:t>
            </a:r>
            <a:r>
              <a:rPr lang="nb-NO"/>
              <a:t>Sepsisspillet</a:t>
            </a:r>
            <a:r>
              <a:rPr lang="nb-NO" baseline="0"/>
              <a:t> for å lære mer om sepsis</a:t>
            </a:r>
          </a:p>
          <a:p>
            <a:pPr marL="171450" indent="-171450">
              <a:buFontTx/>
              <a:buChar char="-"/>
            </a:pPr>
            <a:endParaRPr lang="nb-NO">
              <a:cs typeface="Calibri"/>
            </a:endParaRPr>
          </a:p>
          <a:p>
            <a:r>
              <a:rPr lang="nb-NO" sz="1800">
                <a:solidFill>
                  <a:srgbClr val="231F20"/>
                </a:solidFill>
                <a:effectLst/>
                <a:latin typeface="Calibri" panose="020F0502020204030204" pitchFamily="34" charset="0"/>
                <a:ea typeface="Calibri" panose="020F0502020204030204" pitchFamily="34" charset="0"/>
              </a:rPr>
              <a:t>Forekomsten av sepsis øker med økende alder, og infeksjon er hovedårsaken til mortalitet hos en tredjedel</a:t>
            </a:r>
            <a:r>
              <a:rPr lang="nb-NO" sz="1800" spc="-60">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av</a:t>
            </a:r>
            <a:r>
              <a:rPr lang="nb-NO" sz="1800" spc="-60">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personer</a:t>
            </a:r>
            <a:r>
              <a:rPr lang="nb-NO" sz="1800" spc="-60">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over</a:t>
            </a:r>
            <a:r>
              <a:rPr lang="nb-NO" sz="1800" spc="-60">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65</a:t>
            </a:r>
            <a:r>
              <a:rPr lang="nb-NO" sz="1800" spc="-60">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år.</a:t>
            </a:r>
            <a:r>
              <a:rPr lang="nb-NO" sz="1800" spc="-60">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På</a:t>
            </a:r>
            <a:r>
              <a:rPr lang="nb-NO" sz="1800" spc="-60">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grunn</a:t>
            </a:r>
            <a:r>
              <a:rPr lang="nb-NO" sz="1800" spc="-60">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av</a:t>
            </a:r>
            <a:r>
              <a:rPr lang="nb-NO" sz="1800" spc="-60">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aldersgruppens atypiske symptom vil ofte eldre ved akuttoppstått infeksjon få symptomer fra andre organer enn</a:t>
            </a:r>
            <a:r>
              <a:rPr lang="nb-NO" sz="1800" spc="-70">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hovedkilden</a:t>
            </a:r>
            <a:r>
              <a:rPr lang="nb-NO" sz="1800" spc="-70">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til</a:t>
            </a:r>
            <a:r>
              <a:rPr lang="nb-NO" sz="1800" spc="-70">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infeksjonen.</a:t>
            </a:r>
            <a:r>
              <a:rPr lang="nb-NO" sz="1800" spc="140">
                <a:solidFill>
                  <a:srgbClr val="231F20"/>
                </a:solidFill>
                <a:effectLst/>
                <a:latin typeface="Calibri" panose="020F0502020204030204" pitchFamily="34" charset="0"/>
                <a:ea typeface="Calibri" panose="020F0502020204030204" pitchFamily="34" charset="0"/>
              </a:rPr>
              <a:t> </a:t>
            </a:r>
          </a:p>
          <a:p>
            <a:r>
              <a:rPr lang="nb-NO" sz="1800">
                <a:solidFill>
                  <a:srgbClr val="231F20"/>
                </a:solidFill>
                <a:effectLst/>
                <a:latin typeface="Calibri" panose="020F0502020204030204" pitchFamily="34" charset="0"/>
                <a:ea typeface="Calibri" panose="020F0502020204030204" pitchFamily="34" charset="0"/>
              </a:rPr>
              <a:t>Redusert immunitet medfører høy forekomst</a:t>
            </a:r>
            <a:r>
              <a:rPr lang="nb-NO" sz="1800" spc="-10">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av</a:t>
            </a:r>
            <a:r>
              <a:rPr lang="nb-NO" sz="1800" spc="-10">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infeksjoner</a:t>
            </a:r>
            <a:r>
              <a:rPr lang="nb-NO" sz="1800" spc="-10">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hos</a:t>
            </a:r>
            <a:r>
              <a:rPr lang="nb-NO" sz="1800" spc="-10">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personer</a:t>
            </a:r>
            <a:r>
              <a:rPr lang="nb-NO" sz="1800" spc="-10">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med</a:t>
            </a:r>
            <a:r>
              <a:rPr lang="nb-NO" sz="1800" spc="-10">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Downs syndrom. Spesielt hyppig ses infeksjoner i mellomøret, luftveiene og gastrointestinalkanalen.</a:t>
            </a:r>
            <a:r>
              <a:rPr lang="nb-NO" sz="1800">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Risiko for sepsis øker hvis disse infeksjonene ikke blir identifisert tidlig og tiltak iverksettes </a:t>
            </a:r>
            <a:endParaRPr lang="nb-NO"/>
          </a:p>
        </p:txBody>
      </p:sp>
      <p:sp>
        <p:nvSpPr>
          <p:cNvPr id="4" name="Plassholder for lysbildenummer 3"/>
          <p:cNvSpPr>
            <a:spLocks noGrp="1"/>
          </p:cNvSpPr>
          <p:nvPr>
            <p:ph type="sldNum" sz="quarter" idx="10"/>
          </p:nvPr>
        </p:nvSpPr>
        <p:spPr/>
        <p:txBody>
          <a:bodyPr/>
          <a:lstStyle/>
          <a:p>
            <a:fld id="{6652DB7C-4B8E-46DF-A618-A5E30AAFF4C8}" type="slidenum">
              <a:rPr lang="nb-NO" smtClean="0"/>
              <a:pPr/>
              <a:t>37</a:t>
            </a:fld>
            <a:endParaRPr lang="nb-NO"/>
          </a:p>
        </p:txBody>
      </p:sp>
    </p:spTree>
    <p:extLst>
      <p:ext uri="{BB962C8B-B14F-4D97-AF65-F5344CB8AC3E}">
        <p14:creationId xmlns:p14="http://schemas.microsoft.com/office/powerpoint/2010/main" val="178029928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800">
                <a:solidFill>
                  <a:srgbClr val="231F20"/>
                </a:solidFill>
                <a:effectLst/>
                <a:latin typeface="Calibri" panose="020F0502020204030204" pitchFamily="34" charset="0"/>
                <a:ea typeface="Calibri" panose="020F0502020204030204" pitchFamily="34" charset="0"/>
              </a:rPr>
              <a:t>Symptomene ved hjerneslag kommer vanligvis plutselig</a:t>
            </a:r>
            <a:r>
              <a:rPr lang="nb-NO" sz="1800" spc="-20">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og</a:t>
            </a:r>
            <a:r>
              <a:rPr lang="nb-NO" sz="1800" spc="-20">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uten</a:t>
            </a:r>
            <a:r>
              <a:rPr lang="nb-NO" sz="1800" spc="-20">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forvarsel</a:t>
            </a:r>
            <a:r>
              <a:rPr lang="nb-NO" sz="1800" spc="-20">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og</a:t>
            </a:r>
            <a:r>
              <a:rPr lang="nb-NO" sz="1800" spc="-20">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er</a:t>
            </a:r>
            <a:r>
              <a:rPr lang="nb-NO" sz="1800" spc="-20">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dermed</a:t>
            </a:r>
            <a:r>
              <a:rPr lang="nb-NO" sz="1800" spc="-20">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klassifisert som</a:t>
            </a:r>
            <a:r>
              <a:rPr lang="nb-NO" sz="1800" spc="-10">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en</a:t>
            </a:r>
            <a:r>
              <a:rPr lang="nb-NO" sz="1800" spc="-10">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akuttmedisinsk</a:t>
            </a:r>
            <a:r>
              <a:rPr lang="nb-NO" sz="1800" spc="-10">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tilstand.</a:t>
            </a:r>
            <a:r>
              <a:rPr lang="nb-NO" sz="1800" spc="-10">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Rask</a:t>
            </a:r>
            <a:r>
              <a:rPr lang="nb-NO" sz="1800" spc="-25">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innleggelse</a:t>
            </a:r>
            <a:r>
              <a:rPr lang="nb-NO" sz="1800" spc="-25">
                <a:solidFill>
                  <a:srgbClr val="231F20"/>
                </a:solidFill>
                <a:effectLst/>
                <a:latin typeface="Calibri" panose="020F0502020204030204" pitchFamily="34" charset="0"/>
                <a:ea typeface="Calibri" panose="020F0502020204030204" pitchFamily="34" charset="0"/>
              </a:rPr>
              <a:t> </a:t>
            </a:r>
            <a:r>
              <a:rPr lang="nb-NO" sz="1800">
                <a:solidFill>
                  <a:srgbClr val="231F20"/>
                </a:solidFill>
                <a:effectLst/>
                <a:latin typeface="Calibri" panose="020F0502020204030204" pitchFamily="34" charset="0"/>
                <a:ea typeface="Calibri" panose="020F0502020204030204" pitchFamily="34" charset="0"/>
              </a:rPr>
              <a:t>av pasienter med symptomer på hjerneslag er nødvendig for å kunne gi rett diagnose, og tilby rask og riktig behandling. </a:t>
            </a:r>
          </a:p>
          <a:p>
            <a:r>
              <a:rPr lang="nb-NO" sz="1800">
                <a:solidFill>
                  <a:srgbClr val="231F20"/>
                </a:solidFill>
                <a:effectLst/>
                <a:latin typeface="Calibri" panose="020F0502020204030204" pitchFamily="34" charset="0"/>
              </a:rPr>
              <a:t>Hev hode enden 15-30 grader, ikke gi pasienten noe å spise, mål </a:t>
            </a:r>
            <a:r>
              <a:rPr lang="nb-NO" sz="1800" err="1">
                <a:solidFill>
                  <a:srgbClr val="231F20"/>
                </a:solidFill>
                <a:effectLst/>
                <a:latin typeface="Calibri" panose="020F0502020204030204" pitchFamily="34" charset="0"/>
              </a:rPr>
              <a:t>bt</a:t>
            </a:r>
            <a:r>
              <a:rPr lang="nb-NO" sz="1800">
                <a:solidFill>
                  <a:srgbClr val="231F20"/>
                </a:solidFill>
                <a:effectLst/>
                <a:latin typeface="Calibri" panose="020F0502020204030204" pitchFamily="34" charset="0"/>
              </a:rPr>
              <a:t> jevnlig for å fange opp </a:t>
            </a:r>
            <a:r>
              <a:rPr lang="nb-NO" sz="1800" err="1">
                <a:solidFill>
                  <a:srgbClr val="231F20"/>
                </a:solidFill>
                <a:effectLst/>
                <a:latin typeface="Calibri" panose="020F0502020204030204" pitchFamily="34" charset="0"/>
              </a:rPr>
              <a:t>evt</a:t>
            </a:r>
            <a:r>
              <a:rPr lang="nb-NO" sz="1800">
                <a:solidFill>
                  <a:srgbClr val="231F20"/>
                </a:solidFill>
                <a:effectLst/>
                <a:latin typeface="Calibri" panose="020F0502020204030204" pitchFamily="34" charset="0"/>
              </a:rPr>
              <a:t> </a:t>
            </a:r>
            <a:r>
              <a:rPr lang="nb-NO" sz="1800" err="1">
                <a:solidFill>
                  <a:srgbClr val="231F20"/>
                </a:solidFill>
                <a:effectLst/>
                <a:latin typeface="Calibri" panose="020F0502020204030204" pitchFamily="34" charset="0"/>
              </a:rPr>
              <a:t>hjertstans</a:t>
            </a:r>
            <a:r>
              <a:rPr lang="nb-NO" sz="1800">
                <a:solidFill>
                  <a:srgbClr val="231F20"/>
                </a:solidFill>
                <a:effectLst/>
                <a:latin typeface="Calibri" panose="020F0502020204030204" pitchFamily="34" charset="0"/>
              </a:rPr>
              <a:t>. Mål </a:t>
            </a:r>
            <a:r>
              <a:rPr lang="nb-NO" sz="1800" err="1">
                <a:solidFill>
                  <a:srgbClr val="231F20"/>
                </a:solidFill>
                <a:effectLst/>
                <a:latin typeface="Calibri" panose="020F0502020204030204" pitchFamily="34" charset="0"/>
              </a:rPr>
              <a:t>bls</a:t>
            </a:r>
            <a:r>
              <a:rPr lang="nb-NO" sz="1800">
                <a:solidFill>
                  <a:srgbClr val="231F20"/>
                </a:solidFill>
                <a:effectLst/>
                <a:latin typeface="Calibri" panose="020F0502020204030204" pitchFamily="34" charset="0"/>
              </a:rPr>
              <a:t>- skyldes symptomene lavt </a:t>
            </a:r>
            <a:r>
              <a:rPr lang="nb-NO" sz="1800" err="1">
                <a:solidFill>
                  <a:srgbClr val="231F20"/>
                </a:solidFill>
                <a:effectLst/>
                <a:latin typeface="Calibri" panose="020F0502020204030204" pitchFamily="34" charset="0"/>
              </a:rPr>
              <a:t>bls</a:t>
            </a:r>
            <a:endParaRPr lang="nb-NO"/>
          </a:p>
        </p:txBody>
      </p:sp>
      <p:sp>
        <p:nvSpPr>
          <p:cNvPr id="4" name="Plassholder for lysbildenummer 3"/>
          <p:cNvSpPr>
            <a:spLocks noGrp="1"/>
          </p:cNvSpPr>
          <p:nvPr>
            <p:ph type="sldNum" sz="quarter" idx="10"/>
          </p:nvPr>
        </p:nvSpPr>
        <p:spPr/>
        <p:txBody>
          <a:bodyPr/>
          <a:lstStyle/>
          <a:p>
            <a:fld id="{6652DB7C-4B8E-46DF-A618-A5E30AAFF4C8}" type="slidenum">
              <a:rPr lang="nb-NO" smtClean="0"/>
              <a:pPr/>
              <a:t>38</a:t>
            </a:fld>
            <a:endParaRPr lang="nb-NO"/>
          </a:p>
        </p:txBody>
      </p:sp>
    </p:spTree>
    <p:extLst>
      <p:ext uri="{BB962C8B-B14F-4D97-AF65-F5344CB8AC3E}">
        <p14:creationId xmlns:p14="http://schemas.microsoft.com/office/powerpoint/2010/main" val="352672146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Skal vi alltid tenke blålys og innleggelse?</a:t>
            </a:r>
          </a:p>
          <a:p>
            <a:r>
              <a:rPr lang="nb-NO"/>
              <a:t>Hva avgjør?</a:t>
            </a:r>
          </a:p>
        </p:txBody>
      </p:sp>
      <p:sp>
        <p:nvSpPr>
          <p:cNvPr id="4" name="Plassholder for lysbildenummer 3"/>
          <p:cNvSpPr>
            <a:spLocks noGrp="1"/>
          </p:cNvSpPr>
          <p:nvPr>
            <p:ph type="sldNum" sz="quarter" idx="5"/>
          </p:nvPr>
        </p:nvSpPr>
        <p:spPr/>
        <p:txBody>
          <a:bodyPr/>
          <a:lstStyle/>
          <a:p>
            <a:fld id="{6652DB7C-4B8E-46DF-A618-A5E30AAFF4C8}" type="slidenum">
              <a:rPr lang="nb-NO" smtClean="0"/>
              <a:pPr/>
              <a:t>39</a:t>
            </a:fld>
            <a:endParaRPr lang="nb-NO"/>
          </a:p>
        </p:txBody>
      </p:sp>
    </p:spTree>
    <p:extLst>
      <p:ext uri="{BB962C8B-B14F-4D97-AF65-F5344CB8AC3E}">
        <p14:creationId xmlns:p14="http://schemas.microsoft.com/office/powerpoint/2010/main" val="9920840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fontScale="85000" lnSpcReduction="20000"/>
          </a:bodyPr>
          <a:lstStyle/>
          <a:p>
            <a:pPr>
              <a:defRPr/>
            </a:pPr>
            <a:r>
              <a:rPr lang="nb-NO">
                <a:latin typeface="Lato"/>
                <a:ea typeface="Lato"/>
                <a:cs typeface="Lato"/>
              </a:rPr>
              <a:t>0920</a:t>
            </a:r>
            <a:r>
              <a:rPr lang="nb-NO" sz="1200">
                <a:latin typeface="Lato"/>
                <a:ea typeface="Lato"/>
                <a:cs typeface="Lato"/>
              </a:rPr>
              <a:t> – </a:t>
            </a:r>
            <a:r>
              <a:rPr lang="nb-NO">
                <a:latin typeface="Lato"/>
                <a:ea typeface="Lato"/>
                <a:cs typeface="Lato"/>
              </a:rPr>
              <a:t>0940 </a:t>
            </a:r>
            <a:r>
              <a:rPr lang="nb-NO" sz="1200">
                <a:latin typeface="Lato"/>
                <a:ea typeface="Lato"/>
                <a:cs typeface="Lato"/>
              </a:rPr>
              <a:t>Cathrine</a:t>
            </a:r>
          </a:p>
          <a:p>
            <a:r>
              <a:rPr lang="nb-NO" sz="1200" kern="1200">
                <a:solidFill>
                  <a:schemeClr val="tx1"/>
                </a:solidFill>
                <a:effectLst/>
                <a:latin typeface="+mn-lt"/>
                <a:ea typeface="+mn-ea"/>
                <a:cs typeface="+mn-cs"/>
              </a:rPr>
              <a:t>For å oppdage pasienter med forverret somatisk tilstand innebærer det at man har tid til </a:t>
            </a:r>
            <a:r>
              <a:rPr lang="nb-NO" sz="1200" b="1" kern="1200">
                <a:solidFill>
                  <a:schemeClr val="tx1"/>
                </a:solidFill>
                <a:effectLst/>
                <a:latin typeface="+mn-lt"/>
                <a:ea typeface="+mn-ea"/>
                <a:cs typeface="+mn-cs"/>
              </a:rPr>
              <a:t>å observere</a:t>
            </a:r>
            <a:r>
              <a:rPr lang="nb-NO" sz="1200" kern="1200">
                <a:solidFill>
                  <a:schemeClr val="tx1"/>
                </a:solidFill>
                <a:effectLst/>
                <a:latin typeface="+mn-lt"/>
                <a:ea typeface="+mn-ea"/>
                <a:cs typeface="+mn-cs"/>
              </a:rPr>
              <a:t>, </a:t>
            </a:r>
            <a:r>
              <a:rPr lang="nb-NO" sz="1200" b="1" kern="1200">
                <a:solidFill>
                  <a:schemeClr val="tx1"/>
                </a:solidFill>
                <a:effectLst/>
                <a:latin typeface="+mn-lt"/>
                <a:ea typeface="+mn-ea"/>
                <a:cs typeface="+mn-cs"/>
              </a:rPr>
              <a:t>kunne gjenkjenne</a:t>
            </a:r>
            <a:r>
              <a:rPr lang="nb-NO" sz="1200" kern="1200">
                <a:solidFill>
                  <a:schemeClr val="tx1"/>
                </a:solidFill>
                <a:effectLst/>
                <a:latin typeface="+mn-lt"/>
                <a:ea typeface="+mn-ea"/>
                <a:cs typeface="+mn-cs"/>
              </a:rPr>
              <a:t> og </a:t>
            </a:r>
            <a:r>
              <a:rPr lang="nb-NO" sz="1200" b="1" kern="1200">
                <a:solidFill>
                  <a:schemeClr val="tx1"/>
                </a:solidFill>
                <a:effectLst/>
                <a:latin typeface="+mn-lt"/>
                <a:ea typeface="+mn-ea"/>
                <a:cs typeface="+mn-cs"/>
              </a:rPr>
              <a:t>vurdere tiltak</a:t>
            </a:r>
            <a:r>
              <a:rPr lang="nb-NO" sz="1200" kern="1200">
                <a:solidFill>
                  <a:schemeClr val="tx1"/>
                </a:solidFill>
                <a:effectLst/>
                <a:latin typeface="+mn-lt"/>
                <a:ea typeface="+mn-ea"/>
                <a:cs typeface="+mn-cs"/>
              </a:rPr>
              <a:t> man må følge opp, ved tidlige tegn til sykdomsforverring.</a:t>
            </a:r>
          </a:p>
          <a:p>
            <a:endParaRPr lang="nb-NO" sz="1200" b="1" kern="1200">
              <a:solidFill>
                <a:schemeClr val="tx1"/>
              </a:solidFill>
              <a:effectLst/>
              <a:latin typeface="+mn-lt"/>
              <a:ea typeface="+mn-ea"/>
              <a:cs typeface="+mn-cs"/>
            </a:endParaRPr>
          </a:p>
          <a:p>
            <a:r>
              <a:rPr lang="nb-NO" sz="1200" b="1" kern="1200">
                <a:solidFill>
                  <a:schemeClr val="tx1"/>
                </a:solidFill>
                <a:effectLst/>
                <a:latin typeface="+mn-lt"/>
                <a:ea typeface="+mn-ea"/>
                <a:cs typeface="+mn-cs"/>
              </a:rPr>
              <a:t>Aldersforandringer hos eldre: </a:t>
            </a:r>
            <a:endParaRPr lang="nb-NO" sz="1200" kern="1200">
              <a:solidFill>
                <a:schemeClr val="tx1"/>
              </a:solidFill>
              <a:effectLst/>
              <a:latin typeface="+mn-lt"/>
              <a:ea typeface="+mn-ea"/>
              <a:cs typeface="+mn-cs"/>
            </a:endParaRPr>
          </a:p>
          <a:p>
            <a:pPr lvl="0"/>
            <a:r>
              <a:rPr lang="nb-NO" sz="1200" kern="1200">
                <a:solidFill>
                  <a:schemeClr val="tx1"/>
                </a:solidFill>
                <a:effectLst/>
                <a:latin typeface="+mn-lt"/>
                <a:ea typeface="+mn-ea"/>
                <a:cs typeface="+mn-cs"/>
              </a:rPr>
              <a:t>organene har mindre reservekapasitet til å håndtere sykdom. </a:t>
            </a:r>
          </a:p>
          <a:p>
            <a:pPr lvl="0"/>
            <a:r>
              <a:rPr lang="nb-NO" sz="1200" kern="1200">
                <a:solidFill>
                  <a:schemeClr val="tx1"/>
                </a:solidFill>
                <a:effectLst/>
                <a:latin typeface="+mn-lt"/>
                <a:ea typeface="+mn-ea"/>
                <a:cs typeface="+mn-cs"/>
              </a:rPr>
              <a:t>Dårligere </a:t>
            </a:r>
            <a:r>
              <a:rPr lang="nb-NO" sz="1200" kern="1200" err="1">
                <a:solidFill>
                  <a:schemeClr val="tx1"/>
                </a:solidFill>
                <a:effectLst/>
                <a:latin typeface="+mn-lt"/>
                <a:ea typeface="+mn-ea"/>
                <a:cs typeface="+mn-cs"/>
              </a:rPr>
              <a:t>oksygenering</a:t>
            </a:r>
            <a:r>
              <a:rPr lang="nb-NO" sz="1200" kern="1200">
                <a:solidFill>
                  <a:schemeClr val="tx1"/>
                </a:solidFill>
                <a:effectLst/>
                <a:latin typeface="+mn-lt"/>
                <a:ea typeface="+mn-ea"/>
                <a:cs typeface="+mn-cs"/>
              </a:rPr>
              <a:t> av lunger, høyere </a:t>
            </a:r>
            <a:r>
              <a:rPr lang="nb-NO" sz="1200" kern="1200" err="1">
                <a:solidFill>
                  <a:schemeClr val="tx1"/>
                </a:solidFill>
                <a:effectLst/>
                <a:latin typeface="+mn-lt"/>
                <a:ea typeface="+mn-ea"/>
                <a:cs typeface="+mn-cs"/>
              </a:rPr>
              <a:t>bt</a:t>
            </a:r>
            <a:r>
              <a:rPr lang="nb-NO" sz="1200" kern="1200">
                <a:solidFill>
                  <a:schemeClr val="tx1"/>
                </a:solidFill>
                <a:effectLst/>
                <a:latin typeface="+mn-lt"/>
                <a:ea typeface="+mn-ea"/>
                <a:cs typeface="+mn-cs"/>
              </a:rPr>
              <a:t>, forstoppelse, delirium, mindre temperaturheving ved feber og dårligere leddbevegelighet. </a:t>
            </a:r>
          </a:p>
          <a:p>
            <a:pPr lvl="0"/>
            <a:r>
              <a:rPr lang="nb-NO" sz="1200" kern="1200">
                <a:solidFill>
                  <a:schemeClr val="tx1"/>
                </a:solidFill>
                <a:effectLst/>
                <a:latin typeface="+mn-lt"/>
                <a:ea typeface="+mn-ea"/>
                <a:cs typeface="+mn-cs"/>
              </a:rPr>
              <a:t>Endret nedbryting av medikamenter, flere medikamenter gir fare for interaksjoner.</a:t>
            </a:r>
          </a:p>
          <a:p>
            <a:r>
              <a:rPr lang="nb-NO" sz="1200" b="1" kern="1200">
                <a:solidFill>
                  <a:schemeClr val="tx1"/>
                </a:solidFill>
                <a:effectLst/>
                <a:latin typeface="+mn-lt"/>
                <a:ea typeface="+mn-ea"/>
                <a:cs typeface="+mn-cs"/>
              </a:rPr>
              <a:t> </a:t>
            </a:r>
            <a:endParaRPr lang="nb-NO" sz="1200" kern="1200">
              <a:solidFill>
                <a:schemeClr val="tx1"/>
              </a:solidFill>
              <a:effectLst/>
              <a:latin typeface="+mn-lt"/>
              <a:ea typeface="+mn-ea"/>
              <a:cs typeface="+mn-cs"/>
            </a:endParaRPr>
          </a:p>
          <a:p>
            <a:r>
              <a:rPr lang="nb-NO" sz="1200" b="1" kern="1200">
                <a:solidFill>
                  <a:schemeClr val="tx1"/>
                </a:solidFill>
                <a:effectLst/>
                <a:latin typeface="+mn-lt"/>
                <a:ea typeface="+mn-ea"/>
                <a:cs typeface="+mn-cs"/>
              </a:rPr>
              <a:t>Personer med utviklingshemming: </a:t>
            </a:r>
            <a:endParaRPr lang="nb-NO" sz="1200" kern="1200">
              <a:solidFill>
                <a:schemeClr val="tx1"/>
              </a:solidFill>
              <a:effectLst/>
              <a:latin typeface="+mn-lt"/>
              <a:ea typeface="+mn-ea"/>
              <a:cs typeface="+mn-cs"/>
            </a:endParaRPr>
          </a:p>
          <a:p>
            <a:pPr lvl="0"/>
            <a:r>
              <a:rPr lang="nb-NO" sz="1200" kern="1200">
                <a:solidFill>
                  <a:schemeClr val="tx1"/>
                </a:solidFill>
                <a:effectLst/>
                <a:latin typeface="+mn-lt"/>
                <a:ea typeface="+mn-ea"/>
                <a:cs typeface="+mn-cs"/>
              </a:rPr>
              <a:t>Utviklingshemmede blir lettere syke enn andre og de har lavere levealder enn befolkningen generelt. Aldringsprosessen starter tidligere.</a:t>
            </a:r>
          </a:p>
          <a:p>
            <a:pPr lvl="0"/>
            <a:r>
              <a:rPr lang="nb-NO" sz="1200" kern="1200">
                <a:solidFill>
                  <a:schemeClr val="tx1"/>
                </a:solidFill>
                <a:effectLst/>
                <a:latin typeface="+mn-lt"/>
                <a:ea typeface="+mn-ea"/>
                <a:cs typeface="+mn-cs"/>
              </a:rPr>
              <a:t>Sykdommer som epilepsi, lungesykdommer, hjertefeil, nedsatt immunforsvar og diabetes er vanligere for personer med utviklingshemming enn for andre. </a:t>
            </a:r>
          </a:p>
          <a:p>
            <a:pPr lvl="0"/>
            <a:r>
              <a:rPr lang="nb-NO" sz="1200" kern="1200">
                <a:solidFill>
                  <a:schemeClr val="tx1"/>
                </a:solidFill>
                <a:effectLst/>
                <a:latin typeface="+mn-lt"/>
                <a:ea typeface="+mn-ea"/>
                <a:cs typeface="+mn-cs"/>
              </a:rPr>
              <a:t>ofte også ekstra sårbare for infeksjoner. </a:t>
            </a:r>
          </a:p>
          <a:p>
            <a:pPr lvl="0"/>
            <a:r>
              <a:rPr lang="nb-NO" sz="1200" kern="1200">
                <a:solidFill>
                  <a:schemeClr val="tx1"/>
                </a:solidFill>
                <a:effectLst/>
                <a:latin typeface="+mn-lt"/>
                <a:ea typeface="+mn-ea"/>
                <a:cs typeface="+mn-cs"/>
              </a:rPr>
              <a:t>Kognitiv svikt gir varierende evne til å formidle helseplager på en forståelig måte. I tillegg ofte syns- og hørselsproblemer som kan gi kommunikasjonsutfordringer. Dis </a:t>
            </a:r>
            <a:r>
              <a:rPr lang="nb-NO" sz="1200" kern="1200" err="1">
                <a:solidFill>
                  <a:schemeClr val="tx1"/>
                </a:solidFill>
                <a:effectLst/>
                <a:latin typeface="+mn-lt"/>
                <a:ea typeface="+mn-ea"/>
                <a:cs typeface="+mn-cs"/>
              </a:rPr>
              <a:t>dat</a:t>
            </a:r>
            <a:r>
              <a:rPr lang="nb-NO" sz="1200" kern="1200">
                <a:solidFill>
                  <a:schemeClr val="tx1"/>
                </a:solidFill>
                <a:effectLst/>
                <a:latin typeface="+mn-lt"/>
                <a:ea typeface="+mn-ea"/>
                <a:cs typeface="+mn-cs"/>
              </a:rPr>
              <a:t> kan være et støtteverktøy når pasienten ikke kan gi informasjon selv. </a:t>
            </a:r>
          </a:p>
          <a:p>
            <a:r>
              <a:rPr lang="nb-NO" sz="1200" b="1" kern="1200">
                <a:solidFill>
                  <a:schemeClr val="tx1"/>
                </a:solidFill>
                <a:effectLst/>
                <a:latin typeface="+mn-lt"/>
                <a:ea typeface="+mn-ea"/>
                <a:cs typeface="+mn-cs"/>
              </a:rPr>
              <a:t> </a:t>
            </a:r>
            <a:endParaRPr lang="nb-NO" sz="1200" kern="1200">
              <a:solidFill>
                <a:schemeClr val="tx1"/>
              </a:solidFill>
              <a:effectLst/>
              <a:latin typeface="+mn-lt"/>
              <a:ea typeface="+mn-ea"/>
              <a:cs typeface="+mn-cs"/>
            </a:endParaRPr>
          </a:p>
          <a:p>
            <a:r>
              <a:rPr lang="nb-NO" sz="1200" b="1" kern="1200">
                <a:solidFill>
                  <a:schemeClr val="tx1"/>
                </a:solidFill>
                <a:effectLst/>
                <a:latin typeface="+mn-lt"/>
                <a:ea typeface="+mn-ea"/>
                <a:cs typeface="+mn-cs"/>
              </a:rPr>
              <a:t>Personer med problemer med rus og psykisk helse: </a:t>
            </a:r>
            <a:endParaRPr lang="nb-NO" sz="1200" kern="1200">
              <a:solidFill>
                <a:schemeClr val="tx1"/>
              </a:solidFill>
              <a:effectLst/>
              <a:latin typeface="+mn-lt"/>
              <a:ea typeface="+mn-ea"/>
              <a:cs typeface="+mn-cs"/>
            </a:endParaRPr>
          </a:p>
          <a:p>
            <a:pPr lvl="0"/>
            <a:r>
              <a:rPr lang="nb-NO" sz="1200" kern="1200">
                <a:solidFill>
                  <a:schemeClr val="tx1"/>
                </a:solidFill>
                <a:effectLst/>
                <a:latin typeface="+mn-lt"/>
                <a:ea typeface="+mn-ea"/>
                <a:cs typeface="+mn-cs"/>
              </a:rPr>
              <a:t>Rusmiddelmisbruk er ofte forbundet med dårlig somatisk helse.</a:t>
            </a:r>
          </a:p>
          <a:p>
            <a:pPr lvl="0"/>
            <a:r>
              <a:rPr lang="nb-NO" sz="1200" kern="1200">
                <a:solidFill>
                  <a:schemeClr val="tx1"/>
                </a:solidFill>
                <a:effectLst/>
                <a:latin typeface="+mn-lt"/>
                <a:ea typeface="+mn-ea"/>
                <a:cs typeface="+mn-cs"/>
              </a:rPr>
              <a:t>Krever særlig oppmerksomhet rettet mot de tilstandene de er mest utsatt for, som dårlig ernæring, skader ved langvarig alkoholmisbruk, kroniske eller residiverende infeksjonssykdommer, dårlig tannhelse og rusrelaterte overdoser.</a:t>
            </a:r>
          </a:p>
          <a:p>
            <a:pPr lvl="0"/>
            <a:r>
              <a:rPr lang="nb-NO" sz="1200" kern="1200">
                <a:solidFill>
                  <a:schemeClr val="tx1"/>
                </a:solidFill>
                <a:effectLst/>
                <a:latin typeface="+mn-lt"/>
                <a:ea typeface="+mn-ea"/>
                <a:cs typeface="+mn-cs"/>
              </a:rPr>
              <a:t>Personer med rusproblemer kan ha dårlige erfaringer med helsevesenet. Ved enkelte helseinstitusjoner kan det være krav om å være rusfri for å få hjelp eller innleggelse. Dette kan bidra til at de ikke er villige til å ta imot hjelp når de blir akutt syke, man bør en derfor være ekstra oppmerksom på tilnærmingen i pasientundersøkelsen. </a:t>
            </a:r>
          </a:p>
          <a:p>
            <a:pPr lvl="0"/>
            <a:r>
              <a:rPr lang="nb-NO" sz="1200" kern="1200">
                <a:solidFill>
                  <a:schemeClr val="tx1"/>
                </a:solidFill>
                <a:effectLst/>
                <a:latin typeface="+mn-lt"/>
                <a:ea typeface="+mn-ea"/>
                <a:cs typeface="+mn-cs"/>
              </a:rPr>
              <a:t>Psykiske lidelser kan overskygge fysisk sykdom. </a:t>
            </a:r>
          </a:p>
          <a:p>
            <a:pPr lvl="0"/>
            <a:r>
              <a:rPr lang="nb-NO" sz="1200" kern="1200">
                <a:solidFill>
                  <a:schemeClr val="tx1"/>
                </a:solidFill>
                <a:effectLst/>
                <a:latin typeface="+mn-lt"/>
                <a:ea typeface="+mn-ea"/>
                <a:cs typeface="+mn-cs"/>
              </a:rPr>
              <a:t>Oppmerksomheten kan rettes bort fra symptomer som kan være tidskritiske og bidrar til at symptomene ikke fanges opp. Den vanligste dødsårsaken hos pasienter med alvorlig psykisk lidelse er hjerte- og karsykdom. </a:t>
            </a:r>
          </a:p>
        </p:txBody>
      </p:sp>
      <p:sp>
        <p:nvSpPr>
          <p:cNvPr id="4" name="Plassholder for lysbildenummer 3"/>
          <p:cNvSpPr>
            <a:spLocks noGrp="1"/>
          </p:cNvSpPr>
          <p:nvPr>
            <p:ph type="sldNum" sz="quarter" idx="5"/>
          </p:nvPr>
        </p:nvSpPr>
        <p:spPr/>
        <p:txBody>
          <a:bodyPr/>
          <a:lstStyle/>
          <a:p>
            <a:fld id="{6652DB7C-4B8E-46DF-A618-A5E30AAFF4C8}" type="slidenum">
              <a:rPr lang="nb-NO" smtClean="0"/>
              <a:pPr/>
              <a:t>4</a:t>
            </a:fld>
            <a:endParaRPr lang="nb-NO"/>
          </a:p>
        </p:txBody>
      </p:sp>
    </p:spTree>
    <p:extLst>
      <p:ext uri="{BB962C8B-B14F-4D97-AF65-F5344CB8AC3E}">
        <p14:creationId xmlns:p14="http://schemas.microsoft.com/office/powerpoint/2010/main" val="409156309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6652DB7C-4B8E-46DF-A618-A5E30AAFF4C8}" type="slidenum">
              <a:rPr lang="nb-NO" smtClean="0"/>
              <a:pPr/>
              <a:t>40</a:t>
            </a:fld>
            <a:endParaRPr lang="nb-NO"/>
          </a:p>
        </p:txBody>
      </p:sp>
    </p:spTree>
    <p:extLst>
      <p:ext uri="{BB962C8B-B14F-4D97-AF65-F5344CB8AC3E}">
        <p14:creationId xmlns:p14="http://schemas.microsoft.com/office/powerpoint/2010/main" val="13591232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fontScale="92500" lnSpcReduction="20000"/>
          </a:bodyPr>
          <a:lstStyle/>
          <a:p>
            <a:r>
              <a:rPr lang="nb-NO"/>
              <a:t>Cathrine</a:t>
            </a:r>
          </a:p>
          <a:p>
            <a:r>
              <a:rPr lang="nb-NO" sz="1800">
                <a:effectLst/>
                <a:latin typeface="Cambria" panose="02040503050406030204" pitchFamily="18" charset="0"/>
                <a:ea typeface="MS Mincho" panose="02020609040205080304" pitchFamily="49" charset="-128"/>
                <a:cs typeface="Times New Roman" panose="02020603050405020304" pitchFamily="18" charset="0"/>
              </a:rPr>
              <a:t> Anbefaler kommunikasjonsverktøyet Identifikasjon, Situasjon, Bakgrunn, Aktuelt og Råd (ISBAR) brukes i muntlig kommunikasjon mellom helsepersonell når pasient har endring i somatisk helsetilstand. Ved å kommunisere på en systematisk og strukturert måte bidrar det til ivaretakelse av pasientsikkerhet. Helsepersonell får med ISBAR en huskeliste for hva som skal kommuniseres til annet helsepersonell når pasient har forverring i somatisk helsetilstand. Det er viktig at både den som gir og får informasjonen bruker metodikken i kommunikasjonen. På den måten skapes informasjonsflyt og den som tar imot samtalen kan etterspørre informasjon på en systematisk måte. Forskningen viser til at ISBAR bidrar til at informasjonen som blir kommunisert er objektiv istedenfor å inneholde elementer av subjektive meninger om pasientens helsetilstand. Ved å bruke ISBAR blir pasientens problem kommunisert på en tydeligere måte da man har fokus på faglig språk og objektive målinger som kan føre til mer effektive samtaler. </a:t>
            </a:r>
            <a:endParaRPr lang="nb-NO"/>
          </a:p>
        </p:txBody>
      </p:sp>
      <p:sp>
        <p:nvSpPr>
          <p:cNvPr id="4" name="Plassholder for lysbildenummer 3"/>
          <p:cNvSpPr>
            <a:spLocks noGrp="1"/>
          </p:cNvSpPr>
          <p:nvPr>
            <p:ph type="sldNum" sz="quarter" idx="5"/>
          </p:nvPr>
        </p:nvSpPr>
        <p:spPr/>
        <p:txBody>
          <a:bodyPr/>
          <a:lstStyle/>
          <a:p>
            <a:fld id="{6652DB7C-4B8E-46DF-A618-A5E30AAFF4C8}" type="slidenum">
              <a:rPr lang="nb-NO" smtClean="0"/>
              <a:pPr/>
              <a:t>41</a:t>
            </a:fld>
            <a:endParaRPr lang="nb-NO"/>
          </a:p>
        </p:txBody>
      </p:sp>
    </p:spTree>
    <p:extLst>
      <p:ext uri="{BB962C8B-B14F-4D97-AF65-F5344CB8AC3E}">
        <p14:creationId xmlns:p14="http://schemas.microsoft.com/office/powerpoint/2010/main" val="313979829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6652DB7C-4B8E-46DF-A618-A5E30AAFF4C8}" type="slidenum">
              <a:rPr lang="nb-NO" smtClean="0"/>
              <a:pPr/>
              <a:t>42</a:t>
            </a:fld>
            <a:endParaRPr lang="nb-NO"/>
          </a:p>
        </p:txBody>
      </p:sp>
    </p:spTree>
    <p:extLst>
      <p:ext uri="{BB962C8B-B14F-4D97-AF65-F5344CB8AC3E}">
        <p14:creationId xmlns:p14="http://schemas.microsoft.com/office/powerpoint/2010/main" val="292216816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C4E6DCE3-9A7F-45C0-B586-2564D463764D}" type="slidenum">
              <a:rPr lang="nb-NO" smtClean="0"/>
              <a:t>44</a:t>
            </a:fld>
            <a:endParaRPr lang="nb-NO"/>
          </a:p>
        </p:txBody>
      </p:sp>
    </p:spTree>
    <p:extLst>
      <p:ext uri="{BB962C8B-B14F-4D97-AF65-F5344CB8AC3E}">
        <p14:creationId xmlns:p14="http://schemas.microsoft.com/office/powerpoint/2010/main" val="261330986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12.50-13.00 – 10 min</a:t>
            </a:r>
          </a:p>
          <a:p>
            <a:r>
              <a:rPr lang="nb-NO" err="1"/>
              <a:t>Printe</a:t>
            </a:r>
            <a:r>
              <a:rPr lang="nb-NO"/>
              <a:t> ut case: sykehjem, </a:t>
            </a:r>
            <a:r>
              <a:rPr lang="nb-NO" err="1"/>
              <a:t>hablitering</a:t>
            </a:r>
            <a:r>
              <a:rPr lang="nb-NO"/>
              <a:t>, psyk helse og rus, </a:t>
            </a:r>
            <a:r>
              <a:rPr lang="nb-NO" err="1"/>
              <a:t>hspl</a:t>
            </a:r>
            <a:endParaRPr lang="nb-NO"/>
          </a:p>
          <a:p>
            <a:endParaRPr lang="nb-NO"/>
          </a:p>
        </p:txBody>
      </p:sp>
      <p:sp>
        <p:nvSpPr>
          <p:cNvPr id="4" name="Plassholder for lysbildenummer 3"/>
          <p:cNvSpPr>
            <a:spLocks noGrp="1"/>
          </p:cNvSpPr>
          <p:nvPr>
            <p:ph type="sldNum" sz="quarter" idx="5"/>
          </p:nvPr>
        </p:nvSpPr>
        <p:spPr/>
        <p:txBody>
          <a:bodyPr/>
          <a:lstStyle/>
          <a:p>
            <a:fld id="{6652DB7C-4B8E-46DF-A618-A5E30AAFF4C8}" type="slidenum">
              <a:rPr lang="nb-NO" smtClean="0"/>
              <a:pPr/>
              <a:t>45</a:t>
            </a:fld>
            <a:endParaRPr lang="nb-NO"/>
          </a:p>
        </p:txBody>
      </p:sp>
    </p:spTree>
    <p:extLst>
      <p:ext uri="{BB962C8B-B14F-4D97-AF65-F5344CB8AC3E}">
        <p14:creationId xmlns:p14="http://schemas.microsoft.com/office/powerpoint/2010/main" val="246822030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ea typeface="Calibri"/>
                <a:cs typeface="Calibri"/>
              </a:rPr>
              <a:t>Gjennomgang CASE 13-1315</a:t>
            </a:r>
            <a:endParaRPr lang="nb-NO"/>
          </a:p>
        </p:txBody>
      </p:sp>
      <p:sp>
        <p:nvSpPr>
          <p:cNvPr id="4" name="Plassholder for lysbildenummer 3"/>
          <p:cNvSpPr>
            <a:spLocks noGrp="1"/>
          </p:cNvSpPr>
          <p:nvPr>
            <p:ph type="sldNum" sz="quarter" idx="10"/>
          </p:nvPr>
        </p:nvSpPr>
        <p:spPr/>
        <p:txBody>
          <a:bodyPr/>
          <a:lstStyle/>
          <a:p>
            <a:fld id="{6652DB7C-4B8E-46DF-A618-A5E30AAFF4C8}" type="slidenum">
              <a:rPr lang="nb-NO" smtClean="0"/>
              <a:pPr/>
              <a:t>46</a:t>
            </a:fld>
            <a:endParaRPr lang="nb-NO"/>
          </a:p>
        </p:txBody>
      </p:sp>
    </p:spTree>
    <p:extLst>
      <p:ext uri="{BB962C8B-B14F-4D97-AF65-F5344CB8AC3E}">
        <p14:creationId xmlns:p14="http://schemas.microsoft.com/office/powerpoint/2010/main" val="423900506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6652DB7C-4B8E-46DF-A618-A5E30AAFF4C8}" type="slidenum">
              <a:rPr lang="nb-NO" smtClean="0"/>
              <a:pPr/>
              <a:t>47</a:t>
            </a:fld>
            <a:endParaRPr lang="nb-NO"/>
          </a:p>
        </p:txBody>
      </p:sp>
    </p:spTree>
    <p:extLst>
      <p:ext uri="{BB962C8B-B14F-4D97-AF65-F5344CB8AC3E}">
        <p14:creationId xmlns:p14="http://schemas.microsoft.com/office/powerpoint/2010/main" val="81756480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6652DB7C-4B8E-46DF-A618-A5E30AAFF4C8}" type="slidenum">
              <a:rPr lang="nb-NO" smtClean="0"/>
              <a:pPr/>
              <a:t>48</a:t>
            </a:fld>
            <a:endParaRPr lang="nb-NO"/>
          </a:p>
        </p:txBody>
      </p:sp>
    </p:spTree>
    <p:extLst>
      <p:ext uri="{BB962C8B-B14F-4D97-AF65-F5344CB8AC3E}">
        <p14:creationId xmlns:p14="http://schemas.microsoft.com/office/powerpoint/2010/main" val="352507329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Hva er sepsis: Det er en blodforgiftning, altså en alvorlig betennelsestilstand i flere organer. Forårsaket av bakterier. Ubehandlet kan føre til alvorlige komplikasjoner, multiorgansvikt eller død. </a:t>
            </a:r>
          </a:p>
          <a:p>
            <a:pPr marL="171450" indent="-171450">
              <a:buFontTx/>
              <a:buChar char="-"/>
            </a:pPr>
            <a:r>
              <a:rPr lang="nb-NO"/>
              <a:t>Score 5 eller mer skal vi vurdere sepsis. </a:t>
            </a:r>
          </a:p>
          <a:p>
            <a:pPr marL="171450" indent="-171450">
              <a:buFontTx/>
              <a:buChar char="-"/>
            </a:pPr>
            <a:r>
              <a:rPr lang="nb-NO"/>
              <a:t>- For å vurdere sepsis bruker man Q sofa kriteriene, dette blir brukt over hele verden. - Inneholder 3 parametere </a:t>
            </a:r>
          </a:p>
          <a:p>
            <a:pPr marL="171450" indent="-171450">
              <a:buFontTx/>
              <a:buChar char="-"/>
            </a:pPr>
            <a:r>
              <a:rPr lang="nb-NO"/>
              <a:t>Spill</a:t>
            </a:r>
            <a:r>
              <a:rPr lang="nb-NO" baseline="0"/>
              <a:t> gjerne Sepsis spillet for å lære mer om sepsis</a:t>
            </a:r>
            <a:endParaRPr lang="nb-NO"/>
          </a:p>
          <a:p>
            <a:endParaRPr lang="nb-NO"/>
          </a:p>
        </p:txBody>
      </p:sp>
      <p:sp>
        <p:nvSpPr>
          <p:cNvPr id="4" name="Plassholder for lysbildenummer 3"/>
          <p:cNvSpPr>
            <a:spLocks noGrp="1"/>
          </p:cNvSpPr>
          <p:nvPr>
            <p:ph type="sldNum" sz="quarter" idx="10"/>
          </p:nvPr>
        </p:nvSpPr>
        <p:spPr/>
        <p:txBody>
          <a:bodyPr/>
          <a:lstStyle/>
          <a:p>
            <a:fld id="{6652DB7C-4B8E-46DF-A618-A5E30AAFF4C8}" type="slidenum">
              <a:rPr lang="nb-NO" smtClean="0"/>
              <a:pPr/>
              <a:t>49</a:t>
            </a:fld>
            <a:endParaRPr lang="nb-NO"/>
          </a:p>
        </p:txBody>
      </p:sp>
    </p:spTree>
    <p:extLst>
      <p:ext uri="{BB962C8B-B14F-4D97-AF65-F5344CB8AC3E}">
        <p14:creationId xmlns:p14="http://schemas.microsoft.com/office/powerpoint/2010/main" val="225949763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6652DB7C-4B8E-46DF-A618-A5E30AAFF4C8}" type="slidenum">
              <a:rPr lang="nb-NO" smtClean="0"/>
              <a:pPr/>
              <a:t>50</a:t>
            </a:fld>
            <a:endParaRPr lang="nb-NO"/>
          </a:p>
        </p:txBody>
      </p:sp>
    </p:spTree>
    <p:extLst>
      <p:ext uri="{BB962C8B-B14F-4D97-AF65-F5344CB8AC3E}">
        <p14:creationId xmlns:p14="http://schemas.microsoft.com/office/powerpoint/2010/main" val="6491320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Merethe: Vis nettside-  USHT agder bygger vårt arbeid på nasjonalt</a:t>
            </a:r>
            <a:r>
              <a:rPr lang="nb-NO" baseline="0"/>
              <a:t> råd.</a:t>
            </a:r>
            <a:r>
              <a:rPr lang="nb-NO"/>
              <a:t> </a:t>
            </a:r>
            <a:r>
              <a:rPr lang="nb-NO" baseline="0"/>
              <a:t> Både i forhold til kompetansetiltak ut mot dere instruktører og </a:t>
            </a:r>
            <a:r>
              <a:rPr lang="nb-NO"/>
              <a:t>i forhold</a:t>
            </a:r>
            <a:r>
              <a:rPr lang="nb-NO" baseline="0"/>
              <a:t> til hva vi benytter av materiell som dere kan benytte som verktøy. For eksempel rådet anbefaler simuleringstrening= vi inviterer dere til simulering</a:t>
            </a:r>
            <a:r>
              <a:rPr lang="nb-NO"/>
              <a:t>  med fokus på praktisk øvelse på ABCDE, NEWS2 ISBAR Q-sofa &amp; PSL.</a:t>
            </a:r>
            <a:r>
              <a:rPr lang="nb-NO" baseline="0"/>
              <a:t> Rådet anbefaler strukturert kommunikasjon= vi har fokus på isbar og har laget og gitt bort </a:t>
            </a:r>
            <a:r>
              <a:rPr lang="nb-NO"/>
              <a:t>isbar</a:t>
            </a:r>
            <a:r>
              <a:rPr lang="nb-NO" baseline="0"/>
              <a:t> blokker. </a:t>
            </a:r>
            <a:r>
              <a:rPr lang="nb-NO"/>
              <a:t>Hvordan kan du som instruktør benytte deg av nasjonale</a:t>
            </a:r>
            <a:r>
              <a:rPr lang="nb-NO" baseline="0"/>
              <a:t> faglige råd?</a:t>
            </a:r>
            <a:r>
              <a:rPr lang="nb-NO"/>
              <a:t> </a:t>
            </a:r>
            <a:r>
              <a:rPr lang="nb-NO" baseline="0"/>
              <a:t> </a:t>
            </a:r>
            <a:r>
              <a:rPr lang="nb-NO"/>
              <a:t>Bruk det som oppslagsverk. Sett</a:t>
            </a:r>
            <a:r>
              <a:rPr lang="nb-NO" baseline="0"/>
              <a:t> inn gang </a:t>
            </a:r>
            <a:r>
              <a:rPr lang="nb-NO"/>
              <a:t>journal gransking-</a:t>
            </a:r>
            <a:r>
              <a:rPr lang="nb-NO" baseline="0"/>
              <a:t> utfør målinger, blir </a:t>
            </a:r>
            <a:r>
              <a:rPr lang="nb-NO" baseline="0" err="1"/>
              <a:t>news</a:t>
            </a:r>
            <a:r>
              <a:rPr lang="nb-NO" baseline="0"/>
              <a:t> tatt, får pasient riktig respons etter score</a:t>
            </a:r>
            <a:r>
              <a:rPr lang="nb-NO"/>
              <a:t>= </a:t>
            </a:r>
            <a:r>
              <a:rPr lang="nb-NO" b="1"/>
              <a:t>forbedringsarbeid. USHT kan bidra med veiledning i forbedringsarbeid</a:t>
            </a:r>
            <a:endParaRPr lang="nb-NO" b="1" baseline="0"/>
          </a:p>
          <a:p>
            <a:endParaRPr lang="nb-NO"/>
          </a:p>
        </p:txBody>
      </p:sp>
      <p:sp>
        <p:nvSpPr>
          <p:cNvPr id="4" name="Plassholder for lysbildenummer 3"/>
          <p:cNvSpPr>
            <a:spLocks noGrp="1"/>
          </p:cNvSpPr>
          <p:nvPr>
            <p:ph type="sldNum" sz="quarter" idx="10"/>
          </p:nvPr>
        </p:nvSpPr>
        <p:spPr/>
        <p:txBody>
          <a:bodyPr/>
          <a:lstStyle/>
          <a:p>
            <a:fld id="{C4E6DCE3-9A7F-45C0-B586-2564D463764D}" type="slidenum">
              <a:rPr lang="nb-NO" smtClean="0"/>
              <a:t>5</a:t>
            </a:fld>
            <a:endParaRPr lang="nb-NO"/>
          </a:p>
        </p:txBody>
      </p:sp>
    </p:spTree>
    <p:extLst>
      <p:ext uri="{BB962C8B-B14F-4D97-AF65-F5344CB8AC3E}">
        <p14:creationId xmlns:p14="http://schemas.microsoft.com/office/powerpoint/2010/main" val="326273954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13.35-13.45 – Fokus på : Hva gjør du med det du finner? Respons</a:t>
            </a:r>
          </a:p>
          <a:p>
            <a:r>
              <a:rPr lang="nb-NO"/>
              <a:t>Velg det </a:t>
            </a:r>
            <a:r>
              <a:rPr lang="nb-NO" err="1"/>
              <a:t>caset</a:t>
            </a:r>
            <a:r>
              <a:rPr lang="nb-NO"/>
              <a:t> som passer din arbeidsplass</a:t>
            </a:r>
          </a:p>
        </p:txBody>
      </p:sp>
      <p:sp>
        <p:nvSpPr>
          <p:cNvPr id="4" name="Plassholder for lysbildenummer 3"/>
          <p:cNvSpPr>
            <a:spLocks noGrp="1"/>
          </p:cNvSpPr>
          <p:nvPr>
            <p:ph type="sldNum" sz="quarter" idx="10"/>
          </p:nvPr>
        </p:nvSpPr>
        <p:spPr/>
        <p:txBody>
          <a:bodyPr/>
          <a:lstStyle/>
          <a:p>
            <a:fld id="{6652DB7C-4B8E-46DF-A618-A5E30AAFF4C8}" type="slidenum">
              <a:rPr lang="nb-NO" smtClean="0"/>
              <a:pPr/>
              <a:t>51</a:t>
            </a:fld>
            <a:endParaRPr lang="nb-NO"/>
          </a:p>
        </p:txBody>
      </p:sp>
    </p:spTree>
    <p:extLst>
      <p:ext uri="{BB962C8B-B14F-4D97-AF65-F5344CB8AC3E}">
        <p14:creationId xmlns:p14="http://schemas.microsoft.com/office/powerpoint/2010/main" val="219399008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6652DB7C-4B8E-46DF-A618-A5E30AAFF4C8}" type="slidenum">
              <a:rPr lang="nb-NO" smtClean="0"/>
              <a:pPr/>
              <a:t>52</a:t>
            </a:fld>
            <a:endParaRPr lang="nb-NO"/>
          </a:p>
        </p:txBody>
      </p:sp>
    </p:spTree>
    <p:extLst>
      <p:ext uri="{BB962C8B-B14F-4D97-AF65-F5344CB8AC3E}">
        <p14:creationId xmlns:p14="http://schemas.microsoft.com/office/powerpoint/2010/main" val="355030324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6652DB7C-4B8E-46DF-A618-A5E30AAFF4C8}" type="slidenum">
              <a:rPr lang="nb-NO" smtClean="0"/>
              <a:pPr/>
              <a:t>53</a:t>
            </a:fld>
            <a:endParaRPr lang="nb-NO"/>
          </a:p>
        </p:txBody>
      </p:sp>
    </p:spTree>
    <p:extLst>
      <p:ext uri="{BB962C8B-B14F-4D97-AF65-F5344CB8AC3E}">
        <p14:creationId xmlns:p14="http://schemas.microsoft.com/office/powerpoint/2010/main" val="415976500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6652DB7C-4B8E-46DF-A618-A5E30AAFF4C8}" type="slidenum">
              <a:rPr lang="nb-NO" smtClean="0"/>
              <a:pPr/>
              <a:t>54</a:t>
            </a:fld>
            <a:endParaRPr lang="nb-NO"/>
          </a:p>
        </p:txBody>
      </p:sp>
    </p:spTree>
    <p:extLst>
      <p:ext uri="{BB962C8B-B14F-4D97-AF65-F5344CB8AC3E}">
        <p14:creationId xmlns:p14="http://schemas.microsoft.com/office/powerpoint/2010/main" val="246385277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a:t>NEWS score=</a:t>
            </a:r>
            <a:r>
              <a:rPr lang="nb-NO" baseline="0"/>
              <a:t> 2 </a:t>
            </a:r>
            <a:r>
              <a:rPr lang="nb-NO" baseline="0" err="1"/>
              <a:t>rf</a:t>
            </a:r>
            <a:r>
              <a:rPr lang="nb-NO" baseline="0"/>
              <a:t>, 2spo2= 4</a:t>
            </a:r>
          </a:p>
          <a:p>
            <a:pPr marL="0" marR="0" lvl="0" indent="0" algn="l" defTabSz="914400" rtl="0" eaLnBrk="1" fontAlgn="auto" latinLnBrk="0" hangingPunct="1">
              <a:lnSpc>
                <a:spcPct val="100000"/>
              </a:lnSpc>
              <a:spcBef>
                <a:spcPts val="0"/>
              </a:spcBef>
              <a:spcAft>
                <a:spcPts val="0"/>
              </a:spcAft>
              <a:buClrTx/>
              <a:buSzTx/>
              <a:buFontTx/>
              <a:buNone/>
              <a:tabLst/>
              <a:defRPr/>
            </a:pPr>
            <a:r>
              <a:rPr lang="nb-NO" baseline="0"/>
              <a:t>Kontakt sykepleier for vurdering . Hva kan det være? Hjertelidelse? </a:t>
            </a:r>
          </a:p>
          <a:p>
            <a:endParaRPr lang="nb-NO"/>
          </a:p>
        </p:txBody>
      </p:sp>
      <p:sp>
        <p:nvSpPr>
          <p:cNvPr id="4" name="Plassholder for lysbildenummer 3"/>
          <p:cNvSpPr>
            <a:spLocks noGrp="1"/>
          </p:cNvSpPr>
          <p:nvPr>
            <p:ph type="sldNum" sz="quarter" idx="5"/>
          </p:nvPr>
        </p:nvSpPr>
        <p:spPr/>
        <p:txBody>
          <a:bodyPr/>
          <a:lstStyle/>
          <a:p>
            <a:fld id="{6652DB7C-4B8E-46DF-A618-A5E30AAFF4C8}" type="slidenum">
              <a:rPr lang="nb-NO" smtClean="0"/>
              <a:pPr/>
              <a:t>55</a:t>
            </a:fld>
            <a:endParaRPr lang="nb-NO"/>
          </a:p>
        </p:txBody>
      </p:sp>
    </p:spTree>
    <p:extLst>
      <p:ext uri="{BB962C8B-B14F-4D97-AF65-F5344CB8AC3E}">
        <p14:creationId xmlns:p14="http://schemas.microsoft.com/office/powerpoint/2010/main" val="307862793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6652DB7C-4B8E-46DF-A618-A5E30AAFF4C8}" type="slidenum">
              <a:rPr lang="nb-NO" smtClean="0"/>
              <a:pPr/>
              <a:t>56</a:t>
            </a:fld>
            <a:endParaRPr lang="nb-NO"/>
          </a:p>
        </p:txBody>
      </p:sp>
    </p:spTree>
    <p:extLst>
      <p:ext uri="{BB962C8B-B14F-4D97-AF65-F5344CB8AC3E}">
        <p14:creationId xmlns:p14="http://schemas.microsoft.com/office/powerpoint/2010/main" val="52938559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6652DB7C-4B8E-46DF-A618-A5E30AAFF4C8}" type="slidenum">
              <a:rPr lang="nb-NO" smtClean="0"/>
              <a:pPr/>
              <a:t>57</a:t>
            </a:fld>
            <a:endParaRPr lang="nb-NO"/>
          </a:p>
        </p:txBody>
      </p:sp>
    </p:spTree>
    <p:extLst>
      <p:ext uri="{BB962C8B-B14F-4D97-AF65-F5344CB8AC3E}">
        <p14:creationId xmlns:p14="http://schemas.microsoft.com/office/powerpoint/2010/main" val="60842422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Til 13.35 Merethe og Cathrine</a:t>
            </a:r>
          </a:p>
        </p:txBody>
      </p:sp>
      <p:sp>
        <p:nvSpPr>
          <p:cNvPr id="4" name="Plassholder for lysbildenummer 3"/>
          <p:cNvSpPr>
            <a:spLocks noGrp="1"/>
          </p:cNvSpPr>
          <p:nvPr>
            <p:ph type="sldNum" sz="quarter" idx="5"/>
          </p:nvPr>
        </p:nvSpPr>
        <p:spPr/>
        <p:txBody>
          <a:bodyPr/>
          <a:lstStyle/>
          <a:p>
            <a:fld id="{6652DB7C-4B8E-46DF-A618-A5E30AAFF4C8}" type="slidenum">
              <a:rPr lang="nb-NO" smtClean="0"/>
              <a:pPr/>
              <a:t>59</a:t>
            </a:fld>
            <a:endParaRPr lang="nb-NO"/>
          </a:p>
        </p:txBody>
      </p:sp>
    </p:spTree>
    <p:extLst>
      <p:ext uri="{BB962C8B-B14F-4D97-AF65-F5344CB8AC3E}">
        <p14:creationId xmlns:p14="http://schemas.microsoft.com/office/powerpoint/2010/main" val="261477564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6652DB7C-4B8E-46DF-A618-A5E30AAFF4C8}" type="slidenum">
              <a:rPr lang="nb-NO" smtClean="0"/>
              <a:pPr/>
              <a:t>60</a:t>
            </a:fld>
            <a:endParaRPr lang="nb-NO"/>
          </a:p>
        </p:txBody>
      </p:sp>
    </p:spTree>
    <p:extLst>
      <p:ext uri="{BB962C8B-B14F-4D97-AF65-F5344CB8AC3E}">
        <p14:creationId xmlns:p14="http://schemas.microsoft.com/office/powerpoint/2010/main" val="31121669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6652DB7C-4B8E-46DF-A618-A5E30AAFF4C8}" type="slidenum">
              <a:rPr lang="nb-NO" smtClean="0"/>
              <a:pPr/>
              <a:t>61</a:t>
            </a:fld>
            <a:endParaRPr lang="nb-NO"/>
          </a:p>
        </p:txBody>
      </p:sp>
    </p:spTree>
    <p:extLst>
      <p:ext uri="{BB962C8B-B14F-4D97-AF65-F5344CB8AC3E}">
        <p14:creationId xmlns:p14="http://schemas.microsoft.com/office/powerpoint/2010/main" val="12262921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en-US">
                <a:cs typeface="Calibri"/>
              </a:rPr>
              <a:t>Cathrine</a:t>
            </a:r>
          </a:p>
        </p:txBody>
      </p:sp>
      <p:sp>
        <p:nvSpPr>
          <p:cNvPr id="4" name="Plassholder for lysbildenummer 3"/>
          <p:cNvSpPr>
            <a:spLocks noGrp="1"/>
          </p:cNvSpPr>
          <p:nvPr>
            <p:ph type="sldNum" sz="quarter" idx="5"/>
          </p:nvPr>
        </p:nvSpPr>
        <p:spPr/>
        <p:txBody>
          <a:bodyPr/>
          <a:lstStyle/>
          <a:p>
            <a:fld id="{C4E6DCE3-9A7F-45C0-B586-2564D463764D}" type="slidenum">
              <a:rPr lang="nb-NO" smtClean="0"/>
              <a:t>6</a:t>
            </a:fld>
            <a:endParaRPr lang="nb-NO"/>
          </a:p>
        </p:txBody>
      </p:sp>
    </p:spTree>
    <p:extLst>
      <p:ext uri="{BB962C8B-B14F-4D97-AF65-F5344CB8AC3E}">
        <p14:creationId xmlns:p14="http://schemas.microsoft.com/office/powerpoint/2010/main" val="144926468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6652DB7C-4B8E-46DF-A618-A5E30AAFF4C8}" type="slidenum">
              <a:rPr lang="nb-NO" smtClean="0"/>
              <a:pPr/>
              <a:t>62</a:t>
            </a:fld>
            <a:endParaRPr lang="nb-NO"/>
          </a:p>
        </p:txBody>
      </p:sp>
    </p:spTree>
    <p:extLst>
      <p:ext uri="{BB962C8B-B14F-4D97-AF65-F5344CB8AC3E}">
        <p14:creationId xmlns:p14="http://schemas.microsoft.com/office/powerpoint/2010/main" val="96993925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6652DB7C-4B8E-46DF-A618-A5E30AAFF4C8}" type="slidenum">
              <a:rPr lang="nb-NO" smtClean="0"/>
              <a:pPr/>
              <a:t>63</a:t>
            </a:fld>
            <a:endParaRPr lang="nb-NO"/>
          </a:p>
        </p:txBody>
      </p:sp>
    </p:spTree>
    <p:extLst>
      <p:ext uri="{BB962C8B-B14F-4D97-AF65-F5344CB8AC3E}">
        <p14:creationId xmlns:p14="http://schemas.microsoft.com/office/powerpoint/2010/main" val="210058194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ea typeface="Calibri"/>
                <a:cs typeface="Calibri"/>
              </a:rPr>
              <a:t>1315-1330</a:t>
            </a:r>
          </a:p>
          <a:p>
            <a:r>
              <a:rPr lang="nb-NO">
                <a:ea typeface="Calibri"/>
                <a:cs typeface="Calibri"/>
              </a:rPr>
              <a:t>Med bakgrunn i </a:t>
            </a:r>
            <a:r>
              <a:rPr lang="nb-NO" err="1">
                <a:ea typeface="Calibri"/>
                <a:cs typeface="Calibri"/>
              </a:rPr>
              <a:t>caset</a:t>
            </a:r>
            <a:r>
              <a:rPr lang="nb-NO">
                <a:ea typeface="Calibri"/>
                <a:cs typeface="Calibri"/>
              </a:rPr>
              <a:t>, skriv rapport etter malen</a:t>
            </a:r>
          </a:p>
        </p:txBody>
      </p:sp>
      <p:sp>
        <p:nvSpPr>
          <p:cNvPr id="4" name="Plassholder for lysbildenummer 3"/>
          <p:cNvSpPr>
            <a:spLocks noGrp="1"/>
          </p:cNvSpPr>
          <p:nvPr>
            <p:ph type="sldNum" sz="quarter" idx="5"/>
          </p:nvPr>
        </p:nvSpPr>
        <p:spPr/>
        <p:txBody>
          <a:bodyPr/>
          <a:lstStyle/>
          <a:p>
            <a:fld id="{6652DB7C-4B8E-46DF-A618-A5E30AAFF4C8}" type="slidenum">
              <a:rPr lang="nb-NO" smtClean="0"/>
              <a:pPr/>
              <a:t>64</a:t>
            </a:fld>
            <a:endParaRPr lang="nb-NO"/>
          </a:p>
        </p:txBody>
      </p:sp>
    </p:spTree>
    <p:extLst>
      <p:ext uri="{BB962C8B-B14F-4D97-AF65-F5344CB8AC3E}">
        <p14:creationId xmlns:p14="http://schemas.microsoft.com/office/powerpoint/2010/main" val="117142482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6652DB7C-4B8E-46DF-A618-A5E30AAFF4C8}" type="slidenum">
              <a:rPr lang="nb-NO" smtClean="0"/>
              <a:pPr/>
              <a:t>65</a:t>
            </a:fld>
            <a:endParaRPr lang="nb-NO"/>
          </a:p>
        </p:txBody>
      </p:sp>
    </p:spTree>
    <p:extLst>
      <p:ext uri="{BB962C8B-B14F-4D97-AF65-F5344CB8AC3E}">
        <p14:creationId xmlns:p14="http://schemas.microsoft.com/office/powerpoint/2010/main" val="205066361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6652DB7C-4B8E-46DF-A618-A5E30AAFF4C8}" type="slidenum">
              <a:rPr lang="nb-NO" smtClean="0"/>
              <a:pPr/>
              <a:t>66</a:t>
            </a:fld>
            <a:endParaRPr lang="nb-NO"/>
          </a:p>
        </p:txBody>
      </p:sp>
    </p:spTree>
    <p:extLst>
      <p:ext uri="{BB962C8B-B14F-4D97-AF65-F5344CB8AC3E}">
        <p14:creationId xmlns:p14="http://schemas.microsoft.com/office/powerpoint/2010/main" val="316734031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a:t>Hva kan det være? Hjertelidelse? </a:t>
            </a:r>
          </a:p>
          <a:p>
            <a:pPr marL="0" marR="0" lvl="0" indent="0" algn="l" defTabSz="914400" rtl="0" eaLnBrk="1" fontAlgn="auto" latinLnBrk="0" hangingPunct="1">
              <a:lnSpc>
                <a:spcPct val="100000"/>
              </a:lnSpc>
              <a:spcBef>
                <a:spcPts val="0"/>
              </a:spcBef>
              <a:spcAft>
                <a:spcPts val="0"/>
              </a:spcAft>
              <a:buClrTx/>
              <a:buSzTx/>
              <a:buFontTx/>
              <a:buNone/>
              <a:tabLst/>
              <a:defRPr/>
            </a:pPr>
            <a:r>
              <a:rPr lang="nb-NO"/>
              <a:t>Medikamentendringer siste tiden?</a:t>
            </a:r>
          </a:p>
          <a:p>
            <a:endParaRPr lang="nb-NO"/>
          </a:p>
        </p:txBody>
      </p:sp>
      <p:sp>
        <p:nvSpPr>
          <p:cNvPr id="4" name="Plassholder for lysbildenummer 3"/>
          <p:cNvSpPr>
            <a:spLocks noGrp="1"/>
          </p:cNvSpPr>
          <p:nvPr>
            <p:ph type="sldNum" sz="quarter" idx="10"/>
          </p:nvPr>
        </p:nvSpPr>
        <p:spPr/>
        <p:txBody>
          <a:bodyPr/>
          <a:lstStyle/>
          <a:p>
            <a:fld id="{6652DB7C-4B8E-46DF-A618-A5E30AAFF4C8}" type="slidenum">
              <a:rPr lang="nb-NO" smtClean="0"/>
              <a:pPr/>
              <a:t>67</a:t>
            </a:fld>
            <a:endParaRPr lang="nb-NO"/>
          </a:p>
        </p:txBody>
      </p:sp>
    </p:spTree>
    <p:extLst>
      <p:ext uri="{BB962C8B-B14F-4D97-AF65-F5344CB8AC3E}">
        <p14:creationId xmlns:p14="http://schemas.microsoft.com/office/powerpoint/2010/main" val="301207258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6652DB7C-4B8E-46DF-A618-A5E30AAFF4C8}" type="slidenum">
              <a:rPr lang="nb-NO" smtClean="0"/>
              <a:pPr/>
              <a:t>69</a:t>
            </a:fld>
            <a:endParaRPr lang="nb-NO"/>
          </a:p>
        </p:txBody>
      </p:sp>
    </p:spTree>
    <p:extLst>
      <p:ext uri="{BB962C8B-B14F-4D97-AF65-F5344CB8AC3E}">
        <p14:creationId xmlns:p14="http://schemas.microsoft.com/office/powerpoint/2010/main" val="296760105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B7801E-206F-F83B-93AE-905E75E5240E}"/>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134F2BE3-C42A-88CB-6678-6A4D7A41BE1E}"/>
              </a:ext>
            </a:extLst>
          </p:cNvPr>
          <p:cNvSpPr>
            <a:spLocks noGrp="1" noRot="1" noChangeAspect="1"/>
          </p:cNvSpPr>
          <p:nvPr>
            <p:ph type="sldImg"/>
          </p:nvPr>
        </p:nvSpPr>
        <p:spPr/>
      </p:sp>
      <p:sp>
        <p:nvSpPr>
          <p:cNvPr id="3" name="Plassholder for notater 2">
            <a:extLst>
              <a:ext uri="{FF2B5EF4-FFF2-40B4-BE49-F238E27FC236}">
                <a16:creationId xmlns:a16="http://schemas.microsoft.com/office/drawing/2014/main" id="{0B55BBC4-848D-076E-19BF-1EF6531C6353}"/>
              </a:ext>
            </a:extLst>
          </p:cNvPr>
          <p:cNvSpPr>
            <a:spLocks noGrp="1"/>
          </p:cNvSpPr>
          <p:nvPr>
            <p:ph type="body" idx="1"/>
          </p:nvPr>
        </p:nvSpPr>
        <p:spPr/>
        <p:txBody>
          <a:bodyPr/>
          <a:lstStyle/>
          <a:p>
            <a:endParaRPr lang="nb-NO"/>
          </a:p>
        </p:txBody>
      </p:sp>
      <p:sp>
        <p:nvSpPr>
          <p:cNvPr id="4" name="Plassholder for lysbildenummer 3">
            <a:extLst>
              <a:ext uri="{FF2B5EF4-FFF2-40B4-BE49-F238E27FC236}">
                <a16:creationId xmlns:a16="http://schemas.microsoft.com/office/drawing/2014/main" id="{75B70E20-419E-F573-1127-A7FC504C7973}"/>
              </a:ext>
            </a:extLst>
          </p:cNvPr>
          <p:cNvSpPr>
            <a:spLocks noGrp="1"/>
          </p:cNvSpPr>
          <p:nvPr>
            <p:ph type="sldNum" sz="quarter" idx="5"/>
          </p:nvPr>
        </p:nvSpPr>
        <p:spPr/>
        <p:txBody>
          <a:bodyPr/>
          <a:lstStyle/>
          <a:p>
            <a:fld id="{6652DB7C-4B8E-46DF-A618-A5E30AAFF4C8}" type="slidenum">
              <a:rPr lang="nb-NO" smtClean="0"/>
              <a:pPr/>
              <a:t>70</a:t>
            </a:fld>
            <a:endParaRPr lang="nb-NO"/>
          </a:p>
        </p:txBody>
      </p:sp>
    </p:spTree>
    <p:extLst>
      <p:ext uri="{BB962C8B-B14F-4D97-AF65-F5344CB8AC3E}">
        <p14:creationId xmlns:p14="http://schemas.microsoft.com/office/powerpoint/2010/main" val="138156394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ea typeface="Calibri"/>
              <a:cs typeface="Calibri"/>
            </a:endParaRPr>
          </a:p>
        </p:txBody>
      </p:sp>
      <p:sp>
        <p:nvSpPr>
          <p:cNvPr id="4" name="Plassholder for lysbildenummer 3"/>
          <p:cNvSpPr>
            <a:spLocks noGrp="1"/>
          </p:cNvSpPr>
          <p:nvPr>
            <p:ph type="sldNum" sz="quarter" idx="10"/>
          </p:nvPr>
        </p:nvSpPr>
        <p:spPr/>
        <p:txBody>
          <a:bodyPr/>
          <a:lstStyle/>
          <a:p>
            <a:fld id="{C4E6DCE3-9A7F-45C0-B586-2564D463764D}" type="slidenum">
              <a:rPr lang="nb-NO" smtClean="0"/>
              <a:t>71</a:t>
            </a:fld>
            <a:endParaRPr lang="nb-NO"/>
          </a:p>
        </p:txBody>
      </p:sp>
    </p:spTree>
    <p:extLst>
      <p:ext uri="{BB962C8B-B14F-4D97-AF65-F5344CB8AC3E}">
        <p14:creationId xmlns:p14="http://schemas.microsoft.com/office/powerpoint/2010/main" val="11073754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Cathrine:</a:t>
            </a:r>
          </a:p>
        </p:txBody>
      </p:sp>
      <p:sp>
        <p:nvSpPr>
          <p:cNvPr id="4" name="Plassholder for lysbildenummer 3"/>
          <p:cNvSpPr>
            <a:spLocks noGrp="1"/>
          </p:cNvSpPr>
          <p:nvPr>
            <p:ph type="sldNum" sz="quarter" idx="10"/>
          </p:nvPr>
        </p:nvSpPr>
        <p:spPr/>
        <p:txBody>
          <a:bodyPr/>
          <a:lstStyle/>
          <a:p>
            <a:fld id="{C4E6DCE3-9A7F-45C0-B586-2564D463764D}" type="slidenum">
              <a:rPr lang="nb-NO" smtClean="0"/>
              <a:t>7</a:t>
            </a:fld>
            <a:endParaRPr lang="nb-NO"/>
          </a:p>
        </p:txBody>
      </p:sp>
    </p:spTree>
    <p:extLst>
      <p:ext uri="{BB962C8B-B14F-4D97-AF65-F5344CB8AC3E}">
        <p14:creationId xmlns:p14="http://schemas.microsoft.com/office/powerpoint/2010/main" val="17586746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Merethe</a:t>
            </a:r>
          </a:p>
        </p:txBody>
      </p:sp>
      <p:sp>
        <p:nvSpPr>
          <p:cNvPr id="4" name="Plassholder for lysbildenummer 3"/>
          <p:cNvSpPr>
            <a:spLocks noGrp="1"/>
          </p:cNvSpPr>
          <p:nvPr>
            <p:ph type="sldNum" sz="quarter" idx="10"/>
          </p:nvPr>
        </p:nvSpPr>
        <p:spPr/>
        <p:txBody>
          <a:bodyPr/>
          <a:lstStyle/>
          <a:p>
            <a:fld id="{6652DB7C-4B8E-46DF-A618-A5E30AAFF4C8}" type="slidenum">
              <a:rPr lang="nb-NO" smtClean="0"/>
              <a:pPr/>
              <a:t>8</a:t>
            </a:fld>
            <a:endParaRPr lang="nb-NO"/>
          </a:p>
        </p:txBody>
      </p:sp>
    </p:spTree>
    <p:extLst>
      <p:ext uri="{BB962C8B-B14F-4D97-AF65-F5344CB8AC3E}">
        <p14:creationId xmlns:p14="http://schemas.microsoft.com/office/powerpoint/2010/main" val="34564005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b="0" i="0">
                <a:solidFill>
                  <a:srgbClr val="212529"/>
                </a:solidFill>
                <a:effectLst/>
                <a:latin typeface="Lato" panose="020F0502020204030203" pitchFamily="34" charset="0"/>
              </a:rPr>
              <a:t>Vi i Agder har valgt å konsentrere oss om tre trinn vi tenker er viktige for å styrke klinisk observasjonskompetanse og handlingsberedskap i kommunehelsetjenesten. Innholdet er i tråd med nasjonale føringer og vi i Utviklingssenteret vil bestrebe at det finnes opplæringsressurser på disse tre områdene på våre nettsider. De tre trinnene er:</a:t>
            </a:r>
            <a:endParaRPr lang="nb-NO"/>
          </a:p>
        </p:txBody>
      </p:sp>
      <p:sp>
        <p:nvSpPr>
          <p:cNvPr id="4" name="Plassholder for lysbildenummer 3"/>
          <p:cNvSpPr>
            <a:spLocks noGrp="1"/>
          </p:cNvSpPr>
          <p:nvPr>
            <p:ph type="sldNum" sz="quarter" idx="5"/>
          </p:nvPr>
        </p:nvSpPr>
        <p:spPr/>
        <p:txBody>
          <a:bodyPr/>
          <a:lstStyle/>
          <a:p>
            <a:fld id="{C4E6DCE3-9A7F-45C0-B586-2564D463764D}" type="slidenum">
              <a:rPr lang="nb-NO" smtClean="0"/>
              <a:t>9</a:t>
            </a:fld>
            <a:endParaRPr lang="nb-NO"/>
          </a:p>
        </p:txBody>
      </p:sp>
    </p:spTree>
    <p:extLst>
      <p:ext uri="{BB962C8B-B14F-4D97-AF65-F5344CB8AC3E}">
        <p14:creationId xmlns:p14="http://schemas.microsoft.com/office/powerpoint/2010/main" val="394335467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12.jpeg"/><Relationship Id="rId1" Type="http://schemas.openxmlformats.org/officeDocument/2006/relationships/slideMaster" Target="../slideMasters/slideMaster2.xml"/><Relationship Id="rId6" Type="http://schemas.openxmlformats.org/officeDocument/2006/relationships/image" Target="../media/image15.svg"/><Relationship Id="rId5" Type="http://schemas.openxmlformats.org/officeDocument/2006/relationships/image" Target="../media/image14.svg"/><Relationship Id="rId4" Type="http://schemas.openxmlformats.org/officeDocument/2006/relationships/image" Target="../media/image13.sv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5.svg"/><Relationship Id="rId1" Type="http://schemas.openxmlformats.org/officeDocument/2006/relationships/slideMaster" Target="../slideMasters/slideMaster2.xml"/><Relationship Id="rId5" Type="http://schemas.openxmlformats.org/officeDocument/2006/relationships/image" Target="../media/image15.svg"/><Relationship Id="rId4" Type="http://schemas.openxmlformats.org/officeDocument/2006/relationships/image" Target="../media/image14.svg"/></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16.jpeg"/><Relationship Id="rId1" Type="http://schemas.openxmlformats.org/officeDocument/2006/relationships/slideMaster" Target="../slideMasters/slideMaster2.xml"/><Relationship Id="rId4" Type="http://schemas.openxmlformats.org/officeDocument/2006/relationships/image" Target="../media/image3.sv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tel 1"/>
          <p:cNvSpPr>
            <a:spLocks noGrp="1"/>
          </p:cNvSpPr>
          <p:nvPr>
            <p:ph type="ctrTitle"/>
          </p:nvPr>
        </p:nvSpPr>
        <p:spPr>
          <a:xfrm>
            <a:off x="2771800" y="1122363"/>
            <a:ext cx="5400600" cy="2387600"/>
          </a:xfrm>
        </p:spPr>
        <p:txBody>
          <a:bodyPr anchor="b"/>
          <a:lstStyle>
            <a:lvl1pPr algn="ctr">
              <a:defRPr sz="4500"/>
            </a:lvl1pPr>
          </a:lstStyle>
          <a:p>
            <a:r>
              <a:rPr lang="nb-NO"/>
              <a:t>Klikk for å redigere tittelstil</a:t>
            </a:r>
          </a:p>
        </p:txBody>
      </p:sp>
      <p:sp>
        <p:nvSpPr>
          <p:cNvPr id="3" name="Undertittel 2"/>
          <p:cNvSpPr>
            <a:spLocks noGrp="1"/>
          </p:cNvSpPr>
          <p:nvPr>
            <p:ph type="subTitle" idx="1"/>
          </p:nvPr>
        </p:nvSpPr>
        <p:spPr>
          <a:xfrm>
            <a:off x="2771800" y="3602038"/>
            <a:ext cx="54006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b-NO"/>
              <a:t>Klikk for å redigere undertittelstil i malen</a:t>
            </a:r>
          </a:p>
        </p:txBody>
      </p:sp>
    </p:spTree>
    <p:extLst>
      <p:ext uri="{BB962C8B-B14F-4D97-AF65-F5344CB8AC3E}">
        <p14:creationId xmlns:p14="http://schemas.microsoft.com/office/powerpoint/2010/main" val="32272303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loddrett tekst 2"/>
          <p:cNvSpPr>
            <a:spLocks noGrp="1"/>
          </p:cNvSpPr>
          <p:nvPr>
            <p:ph type="body" orient="vert" idx="1"/>
          </p:nvPr>
        </p:nvSpPr>
        <p:spPr/>
        <p:txBody>
          <a:bodyPr vert="eaVert"/>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p:cNvSpPr>
            <a:spLocks noGrp="1"/>
          </p:cNvSpPr>
          <p:nvPr>
            <p:ph type="dt" sz="half" idx="10"/>
          </p:nvPr>
        </p:nvSpPr>
        <p:spPr>
          <a:xfrm>
            <a:off x="1259632" y="6356351"/>
            <a:ext cx="1426418" cy="365125"/>
          </a:xfrm>
          <a:prstGeom prst="rect">
            <a:avLst/>
          </a:prstGeom>
        </p:spPr>
        <p:txBody>
          <a:bodyPr/>
          <a:lstStyle>
            <a:lvl1pPr>
              <a:defRPr sz="1400"/>
            </a:lvl1pPr>
          </a:lstStyle>
          <a:p>
            <a:pPr>
              <a:defRPr/>
            </a:pPr>
            <a:fld id="{D19DC18E-7A8E-49CC-96E7-44A5F6E25AC9}" type="datetime1">
              <a:rPr lang="nb-NO" smtClean="0"/>
              <a:pPr>
                <a:defRPr/>
              </a:pPr>
              <a:t>10.06.2026</a:t>
            </a:fld>
            <a:endParaRPr lang="nb-NO"/>
          </a:p>
        </p:txBody>
      </p:sp>
      <p:sp>
        <p:nvSpPr>
          <p:cNvPr id="5" name="Plassholder for bunntekst 4"/>
          <p:cNvSpPr>
            <a:spLocks noGrp="1"/>
          </p:cNvSpPr>
          <p:nvPr>
            <p:ph type="ftr" sz="quarter" idx="11"/>
          </p:nvPr>
        </p:nvSpPr>
        <p:spPr/>
        <p:txBody>
          <a:bodyPr/>
          <a:lstStyle/>
          <a:p>
            <a:pPr>
              <a:defRPr/>
            </a:pPr>
            <a:endParaRPr lang="nb-NO"/>
          </a:p>
        </p:txBody>
      </p:sp>
      <p:sp>
        <p:nvSpPr>
          <p:cNvPr id="6" name="Plassholder for lysbildenummer 5"/>
          <p:cNvSpPr>
            <a:spLocks noGrp="1"/>
          </p:cNvSpPr>
          <p:nvPr>
            <p:ph type="sldNum" sz="quarter" idx="12"/>
          </p:nvPr>
        </p:nvSpPr>
        <p:spPr/>
        <p:txBody>
          <a:bodyPr/>
          <a:lstStyle/>
          <a:p>
            <a:pPr>
              <a:defRPr/>
            </a:pPr>
            <a:fld id="{6400A061-D62E-48F8-B399-210210C401E6}" type="slidenum">
              <a:rPr lang="nb-NO" smtClean="0"/>
              <a:pPr>
                <a:defRPr/>
              </a:pPr>
              <a:t>‹#›</a:t>
            </a:fld>
            <a:endParaRPr lang="nb-NO"/>
          </a:p>
        </p:txBody>
      </p:sp>
    </p:spTree>
    <p:extLst>
      <p:ext uri="{BB962C8B-B14F-4D97-AF65-F5344CB8AC3E}">
        <p14:creationId xmlns:p14="http://schemas.microsoft.com/office/powerpoint/2010/main" val="10701020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6543675" y="365125"/>
            <a:ext cx="1971675" cy="5811838"/>
          </a:xfrm>
        </p:spPr>
        <p:txBody>
          <a:bodyPr vert="eaVert"/>
          <a:lstStyle/>
          <a:p>
            <a:r>
              <a:rPr lang="nb-NO"/>
              <a:t>Klikk for å redigere tittelstil</a:t>
            </a:r>
          </a:p>
        </p:txBody>
      </p:sp>
      <p:sp>
        <p:nvSpPr>
          <p:cNvPr id="3" name="Plassholder for loddrett tekst 2"/>
          <p:cNvSpPr>
            <a:spLocks noGrp="1"/>
          </p:cNvSpPr>
          <p:nvPr>
            <p:ph type="body" orient="vert" idx="1"/>
          </p:nvPr>
        </p:nvSpPr>
        <p:spPr>
          <a:xfrm>
            <a:off x="628650" y="365125"/>
            <a:ext cx="5800725" cy="5811838"/>
          </a:xfrm>
        </p:spPr>
        <p:txBody>
          <a:bodyPr vert="eaVert"/>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p:cNvSpPr>
            <a:spLocks noGrp="1"/>
          </p:cNvSpPr>
          <p:nvPr>
            <p:ph type="dt" sz="half" idx="10"/>
          </p:nvPr>
        </p:nvSpPr>
        <p:spPr>
          <a:xfrm>
            <a:off x="1259632" y="6356351"/>
            <a:ext cx="1426418" cy="365125"/>
          </a:xfrm>
          <a:prstGeom prst="rect">
            <a:avLst/>
          </a:prstGeom>
        </p:spPr>
        <p:txBody>
          <a:bodyPr/>
          <a:lstStyle>
            <a:lvl1pPr>
              <a:defRPr sz="1400"/>
            </a:lvl1pPr>
          </a:lstStyle>
          <a:p>
            <a:pPr>
              <a:defRPr/>
            </a:pPr>
            <a:fld id="{CE0A39F6-A6DF-4FEF-85B3-57E6334C2621}" type="datetime1">
              <a:rPr lang="nb-NO" smtClean="0"/>
              <a:pPr>
                <a:defRPr/>
              </a:pPr>
              <a:t>10.06.2026</a:t>
            </a:fld>
            <a:endParaRPr lang="nb-NO"/>
          </a:p>
        </p:txBody>
      </p:sp>
      <p:sp>
        <p:nvSpPr>
          <p:cNvPr id="5" name="Plassholder for bunntekst 4"/>
          <p:cNvSpPr>
            <a:spLocks noGrp="1"/>
          </p:cNvSpPr>
          <p:nvPr>
            <p:ph type="ftr" sz="quarter" idx="11"/>
          </p:nvPr>
        </p:nvSpPr>
        <p:spPr/>
        <p:txBody>
          <a:bodyPr/>
          <a:lstStyle/>
          <a:p>
            <a:pPr>
              <a:defRPr/>
            </a:pPr>
            <a:endParaRPr lang="nb-NO"/>
          </a:p>
        </p:txBody>
      </p:sp>
      <p:sp>
        <p:nvSpPr>
          <p:cNvPr id="6" name="Plassholder for lysbildenummer 5"/>
          <p:cNvSpPr>
            <a:spLocks noGrp="1"/>
          </p:cNvSpPr>
          <p:nvPr>
            <p:ph type="sldNum" sz="quarter" idx="12"/>
          </p:nvPr>
        </p:nvSpPr>
        <p:spPr/>
        <p:txBody>
          <a:bodyPr/>
          <a:lstStyle/>
          <a:p>
            <a:pPr>
              <a:defRPr/>
            </a:pPr>
            <a:fld id="{1D8E55CA-E820-47EB-A37E-9590C4F9063A}" type="slidenum">
              <a:rPr lang="nb-NO" smtClean="0"/>
              <a:pPr>
                <a:defRPr/>
              </a:pPr>
              <a:t>‹#›</a:t>
            </a:fld>
            <a:endParaRPr lang="nb-NO"/>
          </a:p>
        </p:txBody>
      </p:sp>
    </p:spTree>
    <p:extLst>
      <p:ext uri="{BB962C8B-B14F-4D97-AF65-F5344CB8AC3E}">
        <p14:creationId xmlns:p14="http://schemas.microsoft.com/office/powerpoint/2010/main" val="41146788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tel og innhold">
    <p:spTree>
      <p:nvGrpSpPr>
        <p:cNvPr id="1" name=""/>
        <p:cNvGrpSpPr/>
        <p:nvPr/>
      </p:nvGrpSpPr>
      <p:grpSpPr>
        <a:xfrm>
          <a:off x="0" y="0"/>
          <a:ext cx="0" cy="0"/>
          <a:chOff x="0" y="0"/>
          <a:chExt cx="0" cy="0"/>
        </a:xfrm>
      </p:grpSpPr>
      <p:sp>
        <p:nvSpPr>
          <p:cNvPr id="3" name="Tittel 2">
            <a:extLst>
              <a:ext uri="{FF2B5EF4-FFF2-40B4-BE49-F238E27FC236}">
                <a16:creationId xmlns:a16="http://schemas.microsoft.com/office/drawing/2014/main" id="{C445A847-4D71-4036-E796-29A18E5862DD}"/>
              </a:ext>
            </a:extLst>
          </p:cNvPr>
          <p:cNvSpPr>
            <a:spLocks noGrp="1"/>
          </p:cNvSpPr>
          <p:nvPr>
            <p:ph type="title"/>
          </p:nvPr>
        </p:nvSpPr>
        <p:spPr/>
        <p:txBody>
          <a:bodyPr/>
          <a:lstStyle/>
          <a:p>
            <a:r>
              <a:rPr lang="nb-NO"/>
              <a:t>Klikk for å redigere tittelstil</a:t>
            </a:r>
          </a:p>
        </p:txBody>
      </p:sp>
      <p:sp>
        <p:nvSpPr>
          <p:cNvPr id="7" name="Plassholder for innhold 6">
            <a:extLst>
              <a:ext uri="{FF2B5EF4-FFF2-40B4-BE49-F238E27FC236}">
                <a16:creationId xmlns:a16="http://schemas.microsoft.com/office/drawing/2014/main" id="{C2A3AD9F-C3C7-D1D2-2415-8F9A53F224B8}"/>
              </a:ext>
            </a:extLst>
          </p:cNvPr>
          <p:cNvSpPr>
            <a:spLocks noGrp="1"/>
          </p:cNvSpPr>
          <p:nvPr>
            <p:ph sz="quarter" idx="14" hasCustomPrompt="1"/>
          </p:nvPr>
        </p:nvSpPr>
        <p:spPr>
          <a:xfrm>
            <a:off x="380700" y="1429354"/>
            <a:ext cx="8375156" cy="4614259"/>
          </a:xfrm>
        </p:spPr>
        <p:txBody>
          <a:bodyPr numCol="1"/>
          <a:lstStyle>
            <a:lvl1pPr>
              <a:defRPr/>
            </a:lvl1pPr>
          </a:lstStyle>
          <a:p>
            <a:pPr lvl="0"/>
            <a:r>
              <a:rPr lang="nb-NO"/>
              <a:t>Malen har flere sideoppsett. Trykk på nedtrekksmenyen «Nytt lysbilde» for å velge.</a:t>
            </a:r>
            <a:br>
              <a:rPr lang="nb-NO"/>
            </a:br>
            <a:r>
              <a:rPr lang="nb-NO"/>
              <a:t>Lim inn med valget «Bruk måltema» eller «Bare tekst» for å ikke ta med formatering. Høyreklikk der du vil lime inn for å velge </a:t>
            </a:r>
            <a:r>
              <a:rPr lang="nb-NO" err="1"/>
              <a:t>innlimingsmåte</a:t>
            </a:r>
            <a:r>
              <a:rPr lang="nb-NO"/>
              <a:t>.</a:t>
            </a:r>
          </a:p>
          <a:p>
            <a:pPr lvl="1"/>
            <a:r>
              <a:rPr lang="nb-NO"/>
              <a:t>Andre nivå</a:t>
            </a:r>
          </a:p>
          <a:p>
            <a:pPr lvl="2"/>
            <a:r>
              <a:rPr lang="nb-NO"/>
              <a:t>Tredje nivå</a:t>
            </a:r>
          </a:p>
          <a:p>
            <a:pPr lvl="3"/>
            <a:r>
              <a:rPr lang="nb-NO"/>
              <a:t>Fjerde nivå</a:t>
            </a:r>
          </a:p>
          <a:p>
            <a:pPr lvl="4"/>
            <a:r>
              <a:rPr lang="nb-NO"/>
              <a:t>Femte nivå</a:t>
            </a:r>
          </a:p>
        </p:txBody>
      </p:sp>
      <p:sp>
        <p:nvSpPr>
          <p:cNvPr id="9" name="Tekstlinje nede">
            <a:extLst>
              <a:ext uri="{FF2B5EF4-FFF2-40B4-BE49-F238E27FC236}">
                <a16:creationId xmlns:a16="http://schemas.microsoft.com/office/drawing/2014/main" id="{42984CAF-ABAE-D284-50B0-0A095120731C}"/>
              </a:ext>
            </a:extLst>
          </p:cNvPr>
          <p:cNvSpPr>
            <a:spLocks noGrp="1"/>
          </p:cNvSpPr>
          <p:nvPr>
            <p:ph type="body" sz="quarter" idx="15"/>
          </p:nvPr>
        </p:nvSpPr>
        <p:spPr>
          <a:xfrm>
            <a:off x="386954" y="6373027"/>
            <a:ext cx="4812506" cy="153987"/>
          </a:xfrm>
        </p:spPr>
        <p:txBody>
          <a:bodyPr>
            <a:noAutofit/>
          </a:bodyPr>
          <a:lstStyle>
            <a:lvl1pPr marL="0" indent="0">
              <a:spcBef>
                <a:spcPts val="0"/>
              </a:spcBef>
              <a:buNone/>
              <a:defRPr sz="750"/>
            </a:lvl1pPr>
          </a:lstStyle>
          <a:p>
            <a:pPr lvl="0"/>
            <a:r>
              <a:rPr lang="nb-NO"/>
              <a:t>Klikk for å redigere tekststiler i malen</a:t>
            </a:r>
          </a:p>
        </p:txBody>
      </p:sp>
      <p:sp>
        <p:nvSpPr>
          <p:cNvPr id="4" name="Plassholder for dato 3">
            <a:extLst>
              <a:ext uri="{FF2B5EF4-FFF2-40B4-BE49-F238E27FC236}">
                <a16:creationId xmlns:a16="http://schemas.microsoft.com/office/drawing/2014/main" id="{266560E9-3A9B-BC1E-9244-FE6677DD9797}"/>
              </a:ext>
            </a:extLst>
          </p:cNvPr>
          <p:cNvSpPr>
            <a:spLocks noGrp="1"/>
          </p:cNvSpPr>
          <p:nvPr>
            <p:ph type="dt" sz="half" idx="10"/>
          </p:nvPr>
        </p:nvSpPr>
        <p:spPr/>
        <p:txBody>
          <a:bodyPr/>
          <a:lstStyle/>
          <a:p>
            <a:fld id="{73206DA3-39FA-4A6C-8951-35E86A7C2945}" type="datetime1">
              <a:rPr lang="nb-NO" smtClean="0"/>
              <a:t>10.06.2026</a:t>
            </a:fld>
            <a:endParaRPr lang="nb-NO"/>
          </a:p>
        </p:txBody>
      </p:sp>
      <p:sp>
        <p:nvSpPr>
          <p:cNvPr id="5" name="Plassholder for bunntekst 4">
            <a:extLst>
              <a:ext uri="{FF2B5EF4-FFF2-40B4-BE49-F238E27FC236}">
                <a16:creationId xmlns:a16="http://schemas.microsoft.com/office/drawing/2014/main" id="{E1B96096-A613-EAB0-7653-B2915ABD554D}"/>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4EFCDB43-C29E-6453-C979-4D8851F9DA32}"/>
              </a:ext>
            </a:extLst>
          </p:cNvPr>
          <p:cNvSpPr>
            <a:spLocks noGrp="1"/>
          </p:cNvSpPr>
          <p:nvPr>
            <p:ph type="sldNum" sz="quarter" idx="12"/>
          </p:nvPr>
        </p:nvSpPr>
        <p:spPr/>
        <p:txBody>
          <a:bodyPr/>
          <a:lstStyle/>
          <a:p>
            <a:fld id="{BE2ACD00-28B2-4D17-A930-2C9F8441C7CA}" type="slidenum">
              <a:rPr lang="nb-NO" smtClean="0"/>
              <a:t>‹#›</a:t>
            </a:fld>
            <a:endParaRPr lang="nb-NO"/>
          </a:p>
        </p:txBody>
      </p:sp>
    </p:spTree>
    <p:extLst>
      <p:ext uri="{BB962C8B-B14F-4D97-AF65-F5344CB8AC3E}">
        <p14:creationId xmlns:p14="http://schemas.microsoft.com/office/powerpoint/2010/main" val="23598991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tel og innhold">
    <p:spTree>
      <p:nvGrpSpPr>
        <p:cNvPr id="1" name=""/>
        <p:cNvGrpSpPr/>
        <p:nvPr/>
      </p:nvGrpSpPr>
      <p:grpSpPr>
        <a:xfrm>
          <a:off x="0" y="0"/>
          <a:ext cx="0" cy="0"/>
          <a:chOff x="0" y="0"/>
          <a:chExt cx="0" cy="0"/>
        </a:xfrm>
      </p:grpSpPr>
      <p:sp>
        <p:nvSpPr>
          <p:cNvPr id="3" name="Tittel 2">
            <a:extLst>
              <a:ext uri="{FF2B5EF4-FFF2-40B4-BE49-F238E27FC236}">
                <a16:creationId xmlns:a16="http://schemas.microsoft.com/office/drawing/2014/main" id="{C445A847-4D71-4036-E796-29A18E5862DD}"/>
              </a:ext>
            </a:extLst>
          </p:cNvPr>
          <p:cNvSpPr>
            <a:spLocks noGrp="1"/>
          </p:cNvSpPr>
          <p:nvPr>
            <p:ph type="title"/>
          </p:nvPr>
        </p:nvSpPr>
        <p:spPr/>
        <p:txBody>
          <a:bodyPr/>
          <a:lstStyle/>
          <a:p>
            <a:r>
              <a:rPr lang="nb-NO"/>
              <a:t>Klikk for å redigere tittelstil</a:t>
            </a:r>
          </a:p>
        </p:txBody>
      </p:sp>
      <p:sp>
        <p:nvSpPr>
          <p:cNvPr id="7" name="Plassholder for innhold 6">
            <a:extLst>
              <a:ext uri="{FF2B5EF4-FFF2-40B4-BE49-F238E27FC236}">
                <a16:creationId xmlns:a16="http://schemas.microsoft.com/office/drawing/2014/main" id="{C2A3AD9F-C3C7-D1D2-2415-8F9A53F224B8}"/>
              </a:ext>
            </a:extLst>
          </p:cNvPr>
          <p:cNvSpPr>
            <a:spLocks noGrp="1"/>
          </p:cNvSpPr>
          <p:nvPr>
            <p:ph sz="quarter" idx="14" hasCustomPrompt="1"/>
          </p:nvPr>
        </p:nvSpPr>
        <p:spPr>
          <a:xfrm>
            <a:off x="380700" y="1429354"/>
            <a:ext cx="8375156" cy="4614259"/>
          </a:xfrm>
        </p:spPr>
        <p:txBody>
          <a:bodyPr numCol="1"/>
          <a:lstStyle>
            <a:lvl1pPr>
              <a:defRPr/>
            </a:lvl1pPr>
          </a:lstStyle>
          <a:p>
            <a:pPr lvl="0"/>
            <a:r>
              <a:rPr lang="nb-NO"/>
              <a:t>Malen har flere sideoppsett. Trykk på nedtrekksmenyen «Nytt lysbilde» for å velge.</a:t>
            </a:r>
            <a:br>
              <a:rPr lang="nb-NO"/>
            </a:br>
            <a:r>
              <a:rPr lang="nb-NO"/>
              <a:t>Lim inn med valget «Bruk måltema» eller «Bare tekst» for å ikke ta med formatering. Høyreklikk der du vil lime inn for å velge </a:t>
            </a:r>
            <a:r>
              <a:rPr lang="nb-NO" err="1"/>
              <a:t>innlimingsmåte</a:t>
            </a:r>
            <a:r>
              <a:rPr lang="nb-NO"/>
              <a:t>.</a:t>
            </a:r>
          </a:p>
          <a:p>
            <a:pPr lvl="1"/>
            <a:r>
              <a:rPr lang="nb-NO"/>
              <a:t>Andre nivå</a:t>
            </a:r>
          </a:p>
          <a:p>
            <a:pPr lvl="2"/>
            <a:r>
              <a:rPr lang="nb-NO"/>
              <a:t>Tredje nivå</a:t>
            </a:r>
          </a:p>
          <a:p>
            <a:pPr lvl="3"/>
            <a:r>
              <a:rPr lang="nb-NO"/>
              <a:t>Fjerde nivå</a:t>
            </a:r>
          </a:p>
          <a:p>
            <a:pPr lvl="4"/>
            <a:r>
              <a:rPr lang="nb-NO"/>
              <a:t>Femte nivå</a:t>
            </a:r>
          </a:p>
        </p:txBody>
      </p:sp>
      <p:sp>
        <p:nvSpPr>
          <p:cNvPr id="9" name="Tekstlinje nede">
            <a:extLst>
              <a:ext uri="{FF2B5EF4-FFF2-40B4-BE49-F238E27FC236}">
                <a16:creationId xmlns:a16="http://schemas.microsoft.com/office/drawing/2014/main" id="{42984CAF-ABAE-D284-50B0-0A095120731C}"/>
              </a:ext>
            </a:extLst>
          </p:cNvPr>
          <p:cNvSpPr>
            <a:spLocks noGrp="1"/>
          </p:cNvSpPr>
          <p:nvPr>
            <p:ph type="body" sz="quarter" idx="15"/>
          </p:nvPr>
        </p:nvSpPr>
        <p:spPr>
          <a:xfrm>
            <a:off x="386954" y="6373027"/>
            <a:ext cx="4812506" cy="153987"/>
          </a:xfrm>
        </p:spPr>
        <p:txBody>
          <a:bodyPr>
            <a:noAutofit/>
          </a:bodyPr>
          <a:lstStyle>
            <a:lvl1pPr marL="0" indent="0">
              <a:spcBef>
                <a:spcPts val="0"/>
              </a:spcBef>
              <a:buNone/>
              <a:defRPr sz="750"/>
            </a:lvl1pPr>
          </a:lstStyle>
          <a:p>
            <a:pPr lvl="0"/>
            <a:r>
              <a:rPr lang="nb-NO"/>
              <a:t>Klikk for å redigere tekststiler i malen</a:t>
            </a:r>
          </a:p>
        </p:txBody>
      </p:sp>
      <p:sp>
        <p:nvSpPr>
          <p:cNvPr id="4" name="Plassholder for dato 3">
            <a:extLst>
              <a:ext uri="{FF2B5EF4-FFF2-40B4-BE49-F238E27FC236}">
                <a16:creationId xmlns:a16="http://schemas.microsoft.com/office/drawing/2014/main" id="{266560E9-3A9B-BC1E-9244-FE6677DD9797}"/>
              </a:ext>
            </a:extLst>
          </p:cNvPr>
          <p:cNvSpPr>
            <a:spLocks noGrp="1"/>
          </p:cNvSpPr>
          <p:nvPr>
            <p:ph type="dt" sz="half" idx="10"/>
          </p:nvPr>
        </p:nvSpPr>
        <p:spPr/>
        <p:txBody>
          <a:bodyPr/>
          <a:lstStyle/>
          <a:p>
            <a:fld id="{73206DA3-39FA-4A6C-8951-35E86A7C2945}" type="datetime1">
              <a:rPr lang="nb-NO" smtClean="0"/>
              <a:t>10.06.2026</a:t>
            </a:fld>
            <a:endParaRPr lang="nb-NO"/>
          </a:p>
        </p:txBody>
      </p:sp>
      <p:sp>
        <p:nvSpPr>
          <p:cNvPr id="5" name="Plassholder for bunntekst 4">
            <a:extLst>
              <a:ext uri="{FF2B5EF4-FFF2-40B4-BE49-F238E27FC236}">
                <a16:creationId xmlns:a16="http://schemas.microsoft.com/office/drawing/2014/main" id="{E1B96096-A613-EAB0-7653-B2915ABD554D}"/>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4EFCDB43-C29E-6453-C979-4D8851F9DA32}"/>
              </a:ext>
            </a:extLst>
          </p:cNvPr>
          <p:cNvSpPr>
            <a:spLocks noGrp="1"/>
          </p:cNvSpPr>
          <p:nvPr>
            <p:ph type="sldNum" sz="quarter" idx="12"/>
          </p:nvPr>
        </p:nvSpPr>
        <p:spPr/>
        <p:txBody>
          <a:bodyPr/>
          <a:lstStyle/>
          <a:p>
            <a:fld id="{BE2ACD00-28B2-4D17-A930-2C9F8441C7CA}" type="slidenum">
              <a:rPr lang="nb-NO" smtClean="0"/>
              <a:t>‹#›</a:t>
            </a:fld>
            <a:endParaRPr lang="nb-NO"/>
          </a:p>
        </p:txBody>
      </p:sp>
    </p:spTree>
    <p:extLst>
      <p:ext uri="{BB962C8B-B14F-4D97-AF65-F5344CB8AC3E}">
        <p14:creationId xmlns:p14="http://schemas.microsoft.com/office/powerpoint/2010/main" val="4984140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ekst og bilde til høyre">
    <p:spTree>
      <p:nvGrpSpPr>
        <p:cNvPr id="1" name=""/>
        <p:cNvGrpSpPr/>
        <p:nvPr/>
      </p:nvGrpSpPr>
      <p:grpSpPr>
        <a:xfrm>
          <a:off x="0" y="0"/>
          <a:ext cx="0" cy="0"/>
          <a:chOff x="0" y="0"/>
          <a:chExt cx="0" cy="0"/>
        </a:xfrm>
      </p:grpSpPr>
      <p:sp>
        <p:nvSpPr>
          <p:cNvPr id="3" name="Tittel 2">
            <a:extLst>
              <a:ext uri="{FF2B5EF4-FFF2-40B4-BE49-F238E27FC236}">
                <a16:creationId xmlns:a16="http://schemas.microsoft.com/office/drawing/2014/main" id="{85A65CB2-ADD3-EBA9-1BCA-F38FBCB53A46}"/>
              </a:ext>
            </a:extLst>
          </p:cNvPr>
          <p:cNvSpPr>
            <a:spLocks noGrp="1"/>
          </p:cNvSpPr>
          <p:nvPr>
            <p:ph type="title" hasCustomPrompt="1"/>
          </p:nvPr>
        </p:nvSpPr>
        <p:spPr>
          <a:xfrm>
            <a:off x="379735" y="495450"/>
            <a:ext cx="4006196" cy="641022"/>
          </a:xfrm>
        </p:spPr>
        <p:txBody>
          <a:bodyPr/>
          <a:lstStyle>
            <a:lvl1pPr>
              <a:defRPr/>
            </a:lvl1pPr>
          </a:lstStyle>
          <a:p>
            <a:r>
              <a:rPr lang="nb-NO"/>
              <a:t>Overskrift</a:t>
            </a:r>
          </a:p>
        </p:txBody>
      </p:sp>
      <p:sp>
        <p:nvSpPr>
          <p:cNvPr id="10" name="Plassholder for tekst 9">
            <a:extLst>
              <a:ext uri="{FF2B5EF4-FFF2-40B4-BE49-F238E27FC236}">
                <a16:creationId xmlns:a16="http://schemas.microsoft.com/office/drawing/2014/main" id="{68AA2764-20F9-BFA0-0A9F-822EEFDF33EC}"/>
              </a:ext>
            </a:extLst>
          </p:cNvPr>
          <p:cNvSpPr>
            <a:spLocks noGrp="1"/>
          </p:cNvSpPr>
          <p:nvPr>
            <p:ph type="body" sz="quarter" idx="13"/>
          </p:nvPr>
        </p:nvSpPr>
        <p:spPr>
          <a:xfrm>
            <a:off x="386954" y="1429354"/>
            <a:ext cx="3998977" cy="4612686"/>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12" name="Plassholder for bilde 11">
            <a:extLst>
              <a:ext uri="{FF2B5EF4-FFF2-40B4-BE49-F238E27FC236}">
                <a16:creationId xmlns:a16="http://schemas.microsoft.com/office/drawing/2014/main" id="{D8C5118A-EAB2-F394-A275-8A7AABB1CE4B}"/>
              </a:ext>
            </a:extLst>
          </p:cNvPr>
          <p:cNvSpPr>
            <a:spLocks noGrp="1"/>
          </p:cNvSpPr>
          <p:nvPr>
            <p:ph type="pic" sz="quarter" idx="14" hasCustomPrompt="1"/>
          </p:nvPr>
        </p:nvSpPr>
        <p:spPr>
          <a:xfrm>
            <a:off x="4572000" y="495450"/>
            <a:ext cx="3807619" cy="5213200"/>
          </a:xfrm>
        </p:spPr>
        <p:txBody>
          <a:bodyPr lIns="180000" tIns="180000" rIns="180000" bIns="180000"/>
          <a:lstStyle>
            <a:lvl1pPr marL="0" indent="0" algn="l">
              <a:buNone/>
              <a:defRPr sz="1125">
                <a:solidFill>
                  <a:schemeClr val="tx1">
                    <a:lumMod val="50000"/>
                    <a:lumOff val="50000"/>
                  </a:schemeClr>
                </a:solidFill>
              </a:defRPr>
            </a:lvl1pPr>
          </a:lstStyle>
          <a:p>
            <a:r>
              <a:rPr lang="nb-NO" noProof="0"/>
              <a:t>Klikk på ikonet eller dra inn en bildefil for å legge inn et bilde. Juster utsnitt på Bildeformat-fanen &gt; Beskjær.</a:t>
            </a:r>
          </a:p>
        </p:txBody>
      </p:sp>
      <p:sp>
        <p:nvSpPr>
          <p:cNvPr id="13" name="Tekstlinje nede">
            <a:extLst>
              <a:ext uri="{FF2B5EF4-FFF2-40B4-BE49-F238E27FC236}">
                <a16:creationId xmlns:a16="http://schemas.microsoft.com/office/drawing/2014/main" id="{8EC22772-DB5F-C33C-50CE-6A62BBFF5CC8}"/>
              </a:ext>
            </a:extLst>
          </p:cNvPr>
          <p:cNvSpPr>
            <a:spLocks noGrp="1"/>
          </p:cNvSpPr>
          <p:nvPr>
            <p:ph type="body" sz="quarter" idx="15"/>
          </p:nvPr>
        </p:nvSpPr>
        <p:spPr>
          <a:xfrm>
            <a:off x="386954" y="6373027"/>
            <a:ext cx="4812506" cy="153987"/>
          </a:xfrm>
        </p:spPr>
        <p:txBody>
          <a:bodyPr>
            <a:noAutofit/>
          </a:bodyPr>
          <a:lstStyle>
            <a:lvl1pPr marL="0" indent="0">
              <a:spcBef>
                <a:spcPts val="0"/>
              </a:spcBef>
              <a:buNone/>
              <a:defRPr sz="750"/>
            </a:lvl1pPr>
          </a:lstStyle>
          <a:p>
            <a:pPr lvl="0"/>
            <a:r>
              <a:rPr lang="nb-NO"/>
              <a:t>Klikk for å redigere tekststiler i malen</a:t>
            </a:r>
          </a:p>
        </p:txBody>
      </p:sp>
      <p:sp>
        <p:nvSpPr>
          <p:cNvPr id="4" name="Plassholder for dato 3">
            <a:extLst>
              <a:ext uri="{FF2B5EF4-FFF2-40B4-BE49-F238E27FC236}">
                <a16:creationId xmlns:a16="http://schemas.microsoft.com/office/drawing/2014/main" id="{266560E9-3A9B-BC1E-9244-FE6677DD9797}"/>
              </a:ext>
            </a:extLst>
          </p:cNvPr>
          <p:cNvSpPr>
            <a:spLocks noGrp="1"/>
          </p:cNvSpPr>
          <p:nvPr>
            <p:ph type="dt" sz="half" idx="10"/>
          </p:nvPr>
        </p:nvSpPr>
        <p:spPr/>
        <p:txBody>
          <a:bodyPr/>
          <a:lstStyle/>
          <a:p>
            <a:fld id="{9EFEE9B6-327E-44DB-9237-F3495B12909E}" type="datetime1">
              <a:rPr lang="nb-NO" smtClean="0"/>
              <a:t>10.06.2026</a:t>
            </a:fld>
            <a:endParaRPr lang="nb-NO"/>
          </a:p>
        </p:txBody>
      </p:sp>
      <p:sp>
        <p:nvSpPr>
          <p:cNvPr id="5" name="Plassholder for bunntekst 4">
            <a:extLst>
              <a:ext uri="{FF2B5EF4-FFF2-40B4-BE49-F238E27FC236}">
                <a16:creationId xmlns:a16="http://schemas.microsoft.com/office/drawing/2014/main" id="{E1B96096-A613-EAB0-7653-B2915ABD554D}"/>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4EFCDB43-C29E-6453-C979-4D8851F9DA32}"/>
              </a:ext>
            </a:extLst>
          </p:cNvPr>
          <p:cNvSpPr>
            <a:spLocks noGrp="1"/>
          </p:cNvSpPr>
          <p:nvPr>
            <p:ph type="sldNum" sz="quarter" idx="12"/>
          </p:nvPr>
        </p:nvSpPr>
        <p:spPr/>
        <p:txBody>
          <a:bodyPr/>
          <a:lstStyle/>
          <a:p>
            <a:fld id="{BE2ACD00-28B2-4D17-A930-2C9F8441C7CA}" type="slidenum">
              <a:rPr lang="nb-NO" smtClean="0"/>
              <a:t>‹#›</a:t>
            </a:fld>
            <a:endParaRPr lang="nb-NO"/>
          </a:p>
        </p:txBody>
      </p:sp>
    </p:spTree>
    <p:extLst>
      <p:ext uri="{BB962C8B-B14F-4D97-AF65-F5344CB8AC3E}">
        <p14:creationId xmlns:p14="http://schemas.microsoft.com/office/powerpoint/2010/main" val="6041832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tellysbilde A">
    <p:spTree>
      <p:nvGrpSpPr>
        <p:cNvPr id="1" name=""/>
        <p:cNvGrpSpPr/>
        <p:nvPr/>
      </p:nvGrpSpPr>
      <p:grpSpPr>
        <a:xfrm>
          <a:off x="0" y="0"/>
          <a:ext cx="0" cy="0"/>
          <a:chOff x="0" y="0"/>
          <a:chExt cx="0" cy="0"/>
        </a:xfrm>
      </p:grpSpPr>
      <p:sp>
        <p:nvSpPr>
          <p:cNvPr id="12" name="bg">
            <a:extLst>
              <a:ext uri="{FF2B5EF4-FFF2-40B4-BE49-F238E27FC236}">
                <a16:creationId xmlns:a16="http://schemas.microsoft.com/office/drawing/2014/main" id="{0DED9E01-8851-A412-459B-EE0D120FD3D3}"/>
              </a:ext>
              <a:ext uri="{C183D7F6-B498-43B3-948B-1728B52AA6E4}">
                <adec:decorative xmlns:adec="http://schemas.microsoft.com/office/drawing/2017/decorative" val="1"/>
              </a:ext>
            </a:extLst>
          </p:cNvPr>
          <p:cNvSpPr/>
          <p:nvPr userDrawn="1"/>
        </p:nvSpPr>
        <p:spPr>
          <a:xfrm>
            <a:off x="386954" y="2287589"/>
            <a:ext cx="5706665" cy="3417886"/>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sz="1350"/>
          </a:p>
        </p:txBody>
      </p:sp>
      <p:sp>
        <p:nvSpPr>
          <p:cNvPr id="2" name="Tittel 1">
            <a:extLst>
              <a:ext uri="{FF2B5EF4-FFF2-40B4-BE49-F238E27FC236}">
                <a16:creationId xmlns:a16="http://schemas.microsoft.com/office/drawing/2014/main" id="{5BE51780-9C84-630C-BFBF-90C891922286}"/>
              </a:ext>
            </a:extLst>
          </p:cNvPr>
          <p:cNvSpPr>
            <a:spLocks noGrp="1"/>
          </p:cNvSpPr>
          <p:nvPr>
            <p:ph type="ctrTitle"/>
          </p:nvPr>
        </p:nvSpPr>
        <p:spPr>
          <a:xfrm>
            <a:off x="760141" y="2783757"/>
            <a:ext cx="5040284" cy="1789302"/>
          </a:xfrm>
        </p:spPr>
        <p:txBody>
          <a:bodyPr anchor="t" anchorCtr="0">
            <a:normAutofit/>
          </a:bodyPr>
          <a:lstStyle>
            <a:lvl1pPr algn="l">
              <a:lnSpc>
                <a:spcPct val="100000"/>
              </a:lnSpc>
              <a:defRPr sz="3750"/>
            </a:lvl1pPr>
          </a:lstStyle>
          <a:p>
            <a:r>
              <a:rPr lang="nb-NO"/>
              <a:t>Klikk for å redigere tittelstil</a:t>
            </a:r>
          </a:p>
        </p:txBody>
      </p:sp>
      <p:sp>
        <p:nvSpPr>
          <p:cNvPr id="3" name="Undertittel 2">
            <a:extLst>
              <a:ext uri="{FF2B5EF4-FFF2-40B4-BE49-F238E27FC236}">
                <a16:creationId xmlns:a16="http://schemas.microsoft.com/office/drawing/2014/main" id="{968C8948-693B-A6F5-EEB6-029474DC215D}"/>
              </a:ext>
            </a:extLst>
          </p:cNvPr>
          <p:cNvSpPr>
            <a:spLocks noGrp="1"/>
          </p:cNvSpPr>
          <p:nvPr>
            <p:ph type="subTitle" idx="1"/>
          </p:nvPr>
        </p:nvSpPr>
        <p:spPr>
          <a:xfrm>
            <a:off x="764382" y="4762458"/>
            <a:ext cx="5036043" cy="786507"/>
          </a:xfrm>
        </p:spPr>
        <p:txBody>
          <a:bodyPr/>
          <a:lstStyle>
            <a:lvl1pPr marL="0" indent="0" algn="l">
              <a:buNone/>
              <a:defRPr sz="1500">
                <a:solidFill>
                  <a:schemeClr val="accent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b-NO"/>
              <a:t>Klikk for å redigere undertittelstil i malen</a:t>
            </a:r>
          </a:p>
        </p:txBody>
      </p:sp>
      <p:sp>
        <p:nvSpPr>
          <p:cNvPr id="14" name="Plassholder for bilde 13">
            <a:extLst>
              <a:ext uri="{FF2B5EF4-FFF2-40B4-BE49-F238E27FC236}">
                <a16:creationId xmlns:a16="http://schemas.microsoft.com/office/drawing/2014/main" id="{5740786C-D906-5A80-3814-66BF8926D6D5}"/>
              </a:ext>
            </a:extLst>
          </p:cNvPr>
          <p:cNvSpPr>
            <a:spLocks noGrp="1"/>
          </p:cNvSpPr>
          <p:nvPr>
            <p:ph type="pic" sz="quarter" idx="14" hasCustomPrompt="1"/>
          </p:nvPr>
        </p:nvSpPr>
        <p:spPr>
          <a:xfrm>
            <a:off x="4572000" y="514350"/>
            <a:ext cx="4185047" cy="5529263"/>
          </a:xfrm>
          <a:custGeom>
            <a:avLst/>
            <a:gdLst>
              <a:gd name="connsiteX0" fmla="*/ 0 w 5580062"/>
              <a:gd name="connsiteY0" fmla="*/ 0 h 5529263"/>
              <a:gd name="connsiteX1" fmla="*/ 5580062 w 5580062"/>
              <a:gd name="connsiteY1" fmla="*/ 0 h 5529263"/>
              <a:gd name="connsiteX2" fmla="*/ 5580062 w 5580062"/>
              <a:gd name="connsiteY2" fmla="*/ 5529263 h 5529263"/>
              <a:gd name="connsiteX3" fmla="*/ 0 w 5580062"/>
              <a:gd name="connsiteY3" fmla="*/ 5529263 h 5529263"/>
              <a:gd name="connsiteX4" fmla="*/ 0 w 5580062"/>
              <a:gd name="connsiteY4" fmla="*/ 5191126 h 5529263"/>
              <a:gd name="connsiteX5" fmla="*/ 2028825 w 5580062"/>
              <a:gd name="connsiteY5" fmla="*/ 5191126 h 5529263"/>
              <a:gd name="connsiteX6" fmla="*/ 2028825 w 5580062"/>
              <a:gd name="connsiteY6" fmla="*/ 1773240 h 5529263"/>
              <a:gd name="connsiteX7" fmla="*/ 0 w 5580062"/>
              <a:gd name="connsiteY7" fmla="*/ 1773240 h 5529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80062" h="5529263">
                <a:moveTo>
                  <a:pt x="0" y="0"/>
                </a:moveTo>
                <a:lnTo>
                  <a:pt x="5580062" y="0"/>
                </a:lnTo>
                <a:lnTo>
                  <a:pt x="5580062" y="5529263"/>
                </a:lnTo>
                <a:lnTo>
                  <a:pt x="0" y="5529263"/>
                </a:lnTo>
                <a:lnTo>
                  <a:pt x="0" y="5191126"/>
                </a:lnTo>
                <a:lnTo>
                  <a:pt x="2028825" y="5191126"/>
                </a:lnTo>
                <a:lnTo>
                  <a:pt x="2028825" y="1773240"/>
                </a:lnTo>
                <a:lnTo>
                  <a:pt x="0" y="1773240"/>
                </a:lnTo>
                <a:close/>
              </a:path>
            </a:pathLst>
          </a:custGeom>
          <a:blipFill>
            <a:blip r:embed="rId2"/>
            <a:srcRect/>
            <a:stretch>
              <a:fillRect l="-28" r="-31908"/>
            </a:stretch>
          </a:blipFill>
        </p:spPr>
        <p:txBody>
          <a:bodyPr wrap="square" lIns="180000" tIns="180000" rIns="180000" bIns="180000">
            <a:noAutofit/>
          </a:bodyPr>
          <a:lstStyle>
            <a:lvl1pPr marL="0" indent="0" algn="l">
              <a:buNone/>
              <a:defRPr sz="1125">
                <a:solidFill>
                  <a:schemeClr val="tx1">
                    <a:lumMod val="50000"/>
                    <a:lumOff val="50000"/>
                  </a:schemeClr>
                </a:solidFill>
              </a:defRPr>
            </a:lvl1pPr>
          </a:lstStyle>
          <a:p>
            <a:r>
              <a:rPr lang="nb-NO" noProof="0"/>
              <a:t>Klikk på ikonet eller dra inn en bildefil for å endre bilde. Juster utsnitt på Bildeformat-fanen &gt; Beskjær.</a:t>
            </a:r>
          </a:p>
        </p:txBody>
      </p:sp>
      <p:sp>
        <p:nvSpPr>
          <p:cNvPr id="4" name="Plassholder for dato 3">
            <a:extLst>
              <a:ext uri="{FF2B5EF4-FFF2-40B4-BE49-F238E27FC236}">
                <a16:creationId xmlns:a16="http://schemas.microsoft.com/office/drawing/2014/main" id="{F5B34663-0A6E-97EA-4D81-3C1F5FB5F875}"/>
              </a:ext>
            </a:extLst>
          </p:cNvPr>
          <p:cNvSpPr>
            <a:spLocks noGrp="1"/>
          </p:cNvSpPr>
          <p:nvPr>
            <p:ph type="dt" sz="half" idx="10"/>
          </p:nvPr>
        </p:nvSpPr>
        <p:spPr/>
        <p:txBody>
          <a:bodyPr/>
          <a:lstStyle>
            <a:lvl1pPr>
              <a:defRPr>
                <a:noFill/>
              </a:defRPr>
            </a:lvl1pPr>
          </a:lstStyle>
          <a:p>
            <a:fld id="{3FB41D4D-E006-4980-B146-D5B4F51F85B6}" type="datetime1">
              <a:rPr lang="nb-NO" smtClean="0"/>
              <a:t>10.06.2026</a:t>
            </a:fld>
            <a:endParaRPr lang="nb-NO"/>
          </a:p>
        </p:txBody>
      </p:sp>
      <p:sp>
        <p:nvSpPr>
          <p:cNvPr id="5" name="Plassholder for bunntekst 4">
            <a:extLst>
              <a:ext uri="{FF2B5EF4-FFF2-40B4-BE49-F238E27FC236}">
                <a16:creationId xmlns:a16="http://schemas.microsoft.com/office/drawing/2014/main" id="{B15ED4C0-BFF2-F2FA-A1B9-3F66CF41A966}"/>
              </a:ext>
            </a:extLst>
          </p:cNvPr>
          <p:cNvSpPr>
            <a:spLocks noGrp="1"/>
          </p:cNvSpPr>
          <p:nvPr>
            <p:ph type="ftr" sz="quarter" idx="11"/>
          </p:nvPr>
        </p:nvSpPr>
        <p:spPr/>
        <p:txBody>
          <a:bodyPr/>
          <a:lstStyle>
            <a:lvl1pPr>
              <a:defRPr>
                <a:noFill/>
              </a:defRPr>
            </a:lvl1pPr>
          </a:lstStyle>
          <a:p>
            <a:endParaRPr lang="nb-NO"/>
          </a:p>
        </p:txBody>
      </p:sp>
      <p:sp>
        <p:nvSpPr>
          <p:cNvPr id="6" name="Plassholder for lysbildenummer 5">
            <a:extLst>
              <a:ext uri="{FF2B5EF4-FFF2-40B4-BE49-F238E27FC236}">
                <a16:creationId xmlns:a16="http://schemas.microsoft.com/office/drawing/2014/main" id="{07BC977A-99F0-CB54-A5A3-F8AADB73A0F8}"/>
              </a:ext>
            </a:extLst>
          </p:cNvPr>
          <p:cNvSpPr>
            <a:spLocks noGrp="1"/>
          </p:cNvSpPr>
          <p:nvPr>
            <p:ph type="sldNum" sz="quarter" idx="12"/>
          </p:nvPr>
        </p:nvSpPr>
        <p:spPr/>
        <p:txBody>
          <a:bodyPr/>
          <a:lstStyle>
            <a:lvl1pPr>
              <a:defRPr>
                <a:noFill/>
              </a:defRPr>
            </a:lvl1pPr>
          </a:lstStyle>
          <a:p>
            <a:fld id="{BE2ACD00-28B2-4D17-A930-2C9F8441C7CA}" type="slidenum">
              <a:rPr lang="nb-NO" smtClean="0"/>
              <a:pPr/>
              <a:t>‹#›</a:t>
            </a:fld>
            <a:endParaRPr lang="nb-NO"/>
          </a:p>
        </p:txBody>
      </p:sp>
      <p:pic>
        <p:nvPicPr>
          <p:cNvPr id="11" name="Logo" descr="Utviklingssenter for sykehjem og hjemmetjenester, Troms, logo">
            <a:extLst>
              <a:ext uri="{FF2B5EF4-FFF2-40B4-BE49-F238E27FC236}">
                <a16:creationId xmlns:a16="http://schemas.microsoft.com/office/drawing/2014/main" id="{CC90F3DB-F740-951D-364D-D86E7E211C41}"/>
              </a:ext>
            </a:extLst>
          </p:cNvPr>
          <p:cNvPicPr>
            <a:picLocks noGrp="1" noRot="1" noChangeAspect="1" noMove="1" noResize="1" noEditPoints="1" noAdjustHandles="1" noChangeArrowheads="1" noChangeShapeType="1" noCrop="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47442" y="1020766"/>
            <a:ext cx="2313655" cy="643533"/>
          </a:xfrm>
          <a:prstGeom prst="rect">
            <a:avLst/>
          </a:prstGeom>
        </p:spPr>
      </p:pic>
    </p:spTree>
    <p:extLst>
      <p:ext uri="{BB962C8B-B14F-4D97-AF65-F5344CB8AC3E}">
        <p14:creationId xmlns:p14="http://schemas.microsoft.com/office/powerpoint/2010/main" val="18018449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ittellysbilde B">
    <p:spTree>
      <p:nvGrpSpPr>
        <p:cNvPr id="1" name=""/>
        <p:cNvGrpSpPr/>
        <p:nvPr/>
      </p:nvGrpSpPr>
      <p:grpSpPr>
        <a:xfrm>
          <a:off x="0" y="0"/>
          <a:ext cx="0" cy="0"/>
          <a:chOff x="0" y="0"/>
          <a:chExt cx="0" cy="0"/>
        </a:xfrm>
      </p:grpSpPr>
      <p:sp>
        <p:nvSpPr>
          <p:cNvPr id="12" name="bg">
            <a:extLst>
              <a:ext uri="{FF2B5EF4-FFF2-40B4-BE49-F238E27FC236}">
                <a16:creationId xmlns:a16="http://schemas.microsoft.com/office/drawing/2014/main" id="{0DED9E01-8851-A412-459B-EE0D120FD3D3}"/>
              </a:ext>
              <a:ext uri="{C183D7F6-B498-43B3-948B-1728B52AA6E4}">
                <adec:decorative xmlns:adec="http://schemas.microsoft.com/office/drawing/2017/decorative" val="1"/>
              </a:ext>
            </a:extLst>
          </p:cNvPr>
          <p:cNvSpPr/>
          <p:nvPr userDrawn="1"/>
        </p:nvSpPr>
        <p:spPr>
          <a:xfrm>
            <a:off x="386954" y="2287589"/>
            <a:ext cx="5706665" cy="3417886"/>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sz="1350"/>
          </a:p>
        </p:txBody>
      </p:sp>
      <p:sp>
        <p:nvSpPr>
          <p:cNvPr id="2" name="Tittel 1">
            <a:extLst>
              <a:ext uri="{FF2B5EF4-FFF2-40B4-BE49-F238E27FC236}">
                <a16:creationId xmlns:a16="http://schemas.microsoft.com/office/drawing/2014/main" id="{5BE51780-9C84-630C-BFBF-90C891922286}"/>
              </a:ext>
            </a:extLst>
          </p:cNvPr>
          <p:cNvSpPr>
            <a:spLocks noGrp="1"/>
          </p:cNvSpPr>
          <p:nvPr>
            <p:ph type="ctrTitle"/>
          </p:nvPr>
        </p:nvSpPr>
        <p:spPr>
          <a:xfrm>
            <a:off x="760141" y="2783757"/>
            <a:ext cx="5040284" cy="1789302"/>
          </a:xfrm>
        </p:spPr>
        <p:txBody>
          <a:bodyPr anchor="t" anchorCtr="0">
            <a:normAutofit/>
          </a:bodyPr>
          <a:lstStyle>
            <a:lvl1pPr algn="l">
              <a:lnSpc>
                <a:spcPct val="100000"/>
              </a:lnSpc>
              <a:defRPr sz="3750">
                <a:solidFill>
                  <a:schemeClr val="bg1"/>
                </a:solidFill>
              </a:defRPr>
            </a:lvl1pPr>
          </a:lstStyle>
          <a:p>
            <a:r>
              <a:rPr lang="nb-NO"/>
              <a:t>Klikk for å redigere tittelstil</a:t>
            </a:r>
          </a:p>
        </p:txBody>
      </p:sp>
      <p:sp>
        <p:nvSpPr>
          <p:cNvPr id="3" name="Undertittel 2">
            <a:extLst>
              <a:ext uri="{FF2B5EF4-FFF2-40B4-BE49-F238E27FC236}">
                <a16:creationId xmlns:a16="http://schemas.microsoft.com/office/drawing/2014/main" id="{968C8948-693B-A6F5-EEB6-029474DC215D}"/>
              </a:ext>
            </a:extLst>
          </p:cNvPr>
          <p:cNvSpPr>
            <a:spLocks noGrp="1"/>
          </p:cNvSpPr>
          <p:nvPr>
            <p:ph type="subTitle" idx="1"/>
          </p:nvPr>
        </p:nvSpPr>
        <p:spPr>
          <a:xfrm>
            <a:off x="764382" y="4762458"/>
            <a:ext cx="5036043" cy="786507"/>
          </a:xfrm>
        </p:spPr>
        <p:txBody>
          <a:bodyPr/>
          <a:lstStyle>
            <a:lvl1pPr marL="0" indent="0" algn="l">
              <a:buNone/>
              <a:defRPr sz="1500">
                <a:solidFill>
                  <a:schemeClr val="accent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b-NO"/>
              <a:t>Klikk for å redigere undertittelstil i malen</a:t>
            </a:r>
          </a:p>
        </p:txBody>
      </p:sp>
      <p:sp>
        <p:nvSpPr>
          <p:cNvPr id="7" name="Plassholder for bilde 13">
            <a:extLst>
              <a:ext uri="{FF2B5EF4-FFF2-40B4-BE49-F238E27FC236}">
                <a16:creationId xmlns:a16="http://schemas.microsoft.com/office/drawing/2014/main" id="{A297F782-E045-7F04-D602-C97A7C32B75C}"/>
              </a:ext>
            </a:extLst>
          </p:cNvPr>
          <p:cNvSpPr>
            <a:spLocks noGrp="1"/>
          </p:cNvSpPr>
          <p:nvPr>
            <p:ph type="pic" sz="quarter" idx="14" hasCustomPrompt="1"/>
          </p:nvPr>
        </p:nvSpPr>
        <p:spPr>
          <a:xfrm>
            <a:off x="4572000" y="514350"/>
            <a:ext cx="4185047" cy="5529263"/>
          </a:xfrm>
          <a:custGeom>
            <a:avLst/>
            <a:gdLst>
              <a:gd name="connsiteX0" fmla="*/ 0 w 5580062"/>
              <a:gd name="connsiteY0" fmla="*/ 0 h 5529263"/>
              <a:gd name="connsiteX1" fmla="*/ 5580062 w 5580062"/>
              <a:gd name="connsiteY1" fmla="*/ 0 h 5529263"/>
              <a:gd name="connsiteX2" fmla="*/ 5580062 w 5580062"/>
              <a:gd name="connsiteY2" fmla="*/ 5529263 h 5529263"/>
              <a:gd name="connsiteX3" fmla="*/ 0 w 5580062"/>
              <a:gd name="connsiteY3" fmla="*/ 5529263 h 5529263"/>
              <a:gd name="connsiteX4" fmla="*/ 0 w 5580062"/>
              <a:gd name="connsiteY4" fmla="*/ 5191126 h 5529263"/>
              <a:gd name="connsiteX5" fmla="*/ 2028825 w 5580062"/>
              <a:gd name="connsiteY5" fmla="*/ 5191126 h 5529263"/>
              <a:gd name="connsiteX6" fmla="*/ 2028825 w 5580062"/>
              <a:gd name="connsiteY6" fmla="*/ 1773240 h 5529263"/>
              <a:gd name="connsiteX7" fmla="*/ 0 w 5580062"/>
              <a:gd name="connsiteY7" fmla="*/ 1773240 h 5529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80062" h="5529263">
                <a:moveTo>
                  <a:pt x="0" y="0"/>
                </a:moveTo>
                <a:lnTo>
                  <a:pt x="5580062" y="0"/>
                </a:lnTo>
                <a:lnTo>
                  <a:pt x="5580062" y="5529263"/>
                </a:lnTo>
                <a:lnTo>
                  <a:pt x="0" y="5529263"/>
                </a:lnTo>
                <a:lnTo>
                  <a:pt x="0" y="5191126"/>
                </a:lnTo>
                <a:lnTo>
                  <a:pt x="2028825" y="5191126"/>
                </a:lnTo>
                <a:lnTo>
                  <a:pt x="2028825" y="1773240"/>
                </a:lnTo>
                <a:lnTo>
                  <a:pt x="0" y="1773240"/>
                </a:lnTo>
                <a:close/>
              </a:path>
            </a:pathLst>
          </a:custGeom>
          <a:blipFill>
            <a:blip r:embed="rId2"/>
            <a:srcRect/>
            <a:stretch>
              <a:fillRect l="-28" r="-31908"/>
            </a:stretch>
          </a:blipFill>
        </p:spPr>
        <p:txBody>
          <a:bodyPr wrap="square" lIns="180000" tIns="180000" rIns="180000" bIns="180000">
            <a:noAutofit/>
          </a:bodyPr>
          <a:lstStyle>
            <a:lvl1pPr marL="0" indent="0" algn="l">
              <a:buNone/>
              <a:defRPr sz="1125">
                <a:solidFill>
                  <a:schemeClr val="tx1">
                    <a:lumMod val="50000"/>
                    <a:lumOff val="50000"/>
                  </a:schemeClr>
                </a:solidFill>
              </a:defRPr>
            </a:lvl1pPr>
          </a:lstStyle>
          <a:p>
            <a:r>
              <a:rPr lang="nb-NO" noProof="0"/>
              <a:t>Klikk på ikonet eller dra inn en bildefil for å endre bilde. Juster utsnitt på Bildeformat-fanen &gt; Beskjær.</a:t>
            </a:r>
          </a:p>
        </p:txBody>
      </p:sp>
      <p:pic>
        <p:nvPicPr>
          <p:cNvPr id="11" name="Logo" descr="Utviklingssenter for sykehjem og hjemmetjenester, Troms, logo">
            <a:extLst>
              <a:ext uri="{FF2B5EF4-FFF2-40B4-BE49-F238E27FC236}">
                <a16:creationId xmlns:a16="http://schemas.microsoft.com/office/drawing/2014/main" id="{CC90F3DB-F740-951D-364D-D86E7E211C41}"/>
              </a:ext>
            </a:extLst>
          </p:cNvPr>
          <p:cNvPicPr>
            <a:picLocks noGrp="1" noRot="1" noChangeAspect="1" noMove="1" noResize="1" noEditPoints="1" noAdjustHandles="1" noChangeArrowheads="1" noChangeShapeType="1" noCrop="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47442" y="1020766"/>
            <a:ext cx="2313655" cy="643533"/>
          </a:xfrm>
          <a:prstGeom prst="rect">
            <a:avLst/>
          </a:prstGeom>
        </p:spPr>
      </p:pic>
      <p:sp>
        <p:nvSpPr>
          <p:cNvPr id="4" name="Plassholder for dato 3">
            <a:extLst>
              <a:ext uri="{FF2B5EF4-FFF2-40B4-BE49-F238E27FC236}">
                <a16:creationId xmlns:a16="http://schemas.microsoft.com/office/drawing/2014/main" id="{F5B34663-0A6E-97EA-4D81-3C1F5FB5F875}"/>
              </a:ext>
            </a:extLst>
          </p:cNvPr>
          <p:cNvSpPr>
            <a:spLocks noGrp="1"/>
          </p:cNvSpPr>
          <p:nvPr>
            <p:ph type="dt" sz="half" idx="10"/>
          </p:nvPr>
        </p:nvSpPr>
        <p:spPr/>
        <p:txBody>
          <a:bodyPr/>
          <a:lstStyle>
            <a:lvl1pPr>
              <a:defRPr>
                <a:noFill/>
              </a:defRPr>
            </a:lvl1pPr>
          </a:lstStyle>
          <a:p>
            <a:fld id="{9F919038-C8C7-469C-93E8-F2AD17615E0A}" type="datetime1">
              <a:rPr lang="nb-NO" smtClean="0"/>
              <a:t>10.06.2026</a:t>
            </a:fld>
            <a:endParaRPr lang="nb-NO"/>
          </a:p>
        </p:txBody>
      </p:sp>
      <p:sp>
        <p:nvSpPr>
          <p:cNvPr id="5" name="Plassholder for bunntekst 4">
            <a:extLst>
              <a:ext uri="{FF2B5EF4-FFF2-40B4-BE49-F238E27FC236}">
                <a16:creationId xmlns:a16="http://schemas.microsoft.com/office/drawing/2014/main" id="{B15ED4C0-BFF2-F2FA-A1B9-3F66CF41A966}"/>
              </a:ext>
            </a:extLst>
          </p:cNvPr>
          <p:cNvSpPr>
            <a:spLocks noGrp="1"/>
          </p:cNvSpPr>
          <p:nvPr>
            <p:ph type="ftr" sz="quarter" idx="11"/>
          </p:nvPr>
        </p:nvSpPr>
        <p:spPr/>
        <p:txBody>
          <a:bodyPr/>
          <a:lstStyle>
            <a:lvl1pPr>
              <a:defRPr>
                <a:noFill/>
              </a:defRPr>
            </a:lvl1pPr>
          </a:lstStyle>
          <a:p>
            <a:endParaRPr lang="nb-NO"/>
          </a:p>
        </p:txBody>
      </p:sp>
      <p:sp>
        <p:nvSpPr>
          <p:cNvPr id="6" name="Plassholder for lysbildenummer 5">
            <a:extLst>
              <a:ext uri="{FF2B5EF4-FFF2-40B4-BE49-F238E27FC236}">
                <a16:creationId xmlns:a16="http://schemas.microsoft.com/office/drawing/2014/main" id="{07BC977A-99F0-CB54-A5A3-F8AADB73A0F8}"/>
              </a:ext>
            </a:extLst>
          </p:cNvPr>
          <p:cNvSpPr>
            <a:spLocks noGrp="1"/>
          </p:cNvSpPr>
          <p:nvPr>
            <p:ph type="sldNum" sz="quarter" idx="12"/>
          </p:nvPr>
        </p:nvSpPr>
        <p:spPr/>
        <p:txBody>
          <a:bodyPr/>
          <a:lstStyle>
            <a:lvl1pPr>
              <a:defRPr>
                <a:noFill/>
              </a:defRPr>
            </a:lvl1pPr>
          </a:lstStyle>
          <a:p>
            <a:fld id="{BE2ACD00-28B2-4D17-A930-2C9F8441C7CA}" type="slidenum">
              <a:rPr lang="nb-NO" smtClean="0"/>
              <a:pPr/>
              <a:t>‹#›</a:t>
            </a:fld>
            <a:endParaRPr lang="nb-NO"/>
          </a:p>
        </p:txBody>
      </p:sp>
    </p:spTree>
    <p:extLst>
      <p:ext uri="{BB962C8B-B14F-4D97-AF65-F5344CB8AC3E}">
        <p14:creationId xmlns:p14="http://schemas.microsoft.com/office/powerpoint/2010/main" val="41947601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ittellysbilde C">
    <p:spTree>
      <p:nvGrpSpPr>
        <p:cNvPr id="1" name=""/>
        <p:cNvGrpSpPr/>
        <p:nvPr/>
      </p:nvGrpSpPr>
      <p:grpSpPr>
        <a:xfrm>
          <a:off x="0" y="0"/>
          <a:ext cx="0" cy="0"/>
          <a:chOff x="0" y="0"/>
          <a:chExt cx="0" cy="0"/>
        </a:xfrm>
      </p:grpSpPr>
      <p:sp>
        <p:nvSpPr>
          <p:cNvPr id="12" name="bg">
            <a:extLst>
              <a:ext uri="{FF2B5EF4-FFF2-40B4-BE49-F238E27FC236}">
                <a16:creationId xmlns:a16="http://schemas.microsoft.com/office/drawing/2014/main" id="{0DED9E01-8851-A412-459B-EE0D120FD3D3}"/>
              </a:ext>
              <a:ext uri="{C183D7F6-B498-43B3-948B-1728B52AA6E4}">
                <adec:decorative xmlns:adec="http://schemas.microsoft.com/office/drawing/2017/decorative" val="1"/>
              </a:ext>
            </a:extLst>
          </p:cNvPr>
          <p:cNvSpPr/>
          <p:nvPr userDrawn="1"/>
        </p:nvSpPr>
        <p:spPr>
          <a:xfrm>
            <a:off x="386953" y="2287589"/>
            <a:ext cx="4185047" cy="3417886"/>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sz="1350"/>
          </a:p>
        </p:txBody>
      </p:sp>
      <p:sp>
        <p:nvSpPr>
          <p:cNvPr id="2" name="Tittel 1">
            <a:extLst>
              <a:ext uri="{FF2B5EF4-FFF2-40B4-BE49-F238E27FC236}">
                <a16:creationId xmlns:a16="http://schemas.microsoft.com/office/drawing/2014/main" id="{5BE51780-9C84-630C-BFBF-90C891922286}"/>
              </a:ext>
            </a:extLst>
          </p:cNvPr>
          <p:cNvSpPr>
            <a:spLocks noGrp="1"/>
          </p:cNvSpPr>
          <p:nvPr>
            <p:ph type="ctrTitle" hasCustomPrompt="1"/>
          </p:nvPr>
        </p:nvSpPr>
        <p:spPr>
          <a:xfrm>
            <a:off x="760141" y="3003215"/>
            <a:ext cx="3568973" cy="923330"/>
          </a:xfrm>
        </p:spPr>
        <p:txBody>
          <a:bodyPr anchor="t" anchorCtr="0">
            <a:noAutofit/>
          </a:bodyPr>
          <a:lstStyle>
            <a:lvl1pPr algn="l">
              <a:lnSpc>
                <a:spcPct val="100000"/>
              </a:lnSpc>
              <a:defRPr sz="3750"/>
            </a:lvl1pPr>
          </a:lstStyle>
          <a:p>
            <a:r>
              <a:rPr lang="nb-NO" noProof="0"/>
              <a:t>Overskrift</a:t>
            </a:r>
          </a:p>
        </p:txBody>
      </p:sp>
      <p:sp>
        <p:nvSpPr>
          <p:cNvPr id="3" name="Undertittel 2">
            <a:extLst>
              <a:ext uri="{FF2B5EF4-FFF2-40B4-BE49-F238E27FC236}">
                <a16:creationId xmlns:a16="http://schemas.microsoft.com/office/drawing/2014/main" id="{968C8948-693B-A6F5-EEB6-029474DC215D}"/>
              </a:ext>
            </a:extLst>
          </p:cNvPr>
          <p:cNvSpPr>
            <a:spLocks noGrp="1"/>
          </p:cNvSpPr>
          <p:nvPr>
            <p:ph type="subTitle" idx="1"/>
          </p:nvPr>
        </p:nvSpPr>
        <p:spPr>
          <a:xfrm>
            <a:off x="764382" y="4255960"/>
            <a:ext cx="3564731" cy="786507"/>
          </a:xfrm>
        </p:spPr>
        <p:txBody>
          <a:bodyPr/>
          <a:lstStyle>
            <a:lvl1pPr marL="0" indent="0" algn="l">
              <a:buNone/>
              <a:defRPr sz="1500">
                <a:solidFill>
                  <a:schemeClr val="accent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b-NO"/>
              <a:t>Klikk for å redigere undertittelstil i malen</a:t>
            </a:r>
          </a:p>
        </p:txBody>
      </p:sp>
      <p:sp>
        <p:nvSpPr>
          <p:cNvPr id="10" name="Plassholder for bilde 9">
            <a:extLst>
              <a:ext uri="{FF2B5EF4-FFF2-40B4-BE49-F238E27FC236}">
                <a16:creationId xmlns:a16="http://schemas.microsoft.com/office/drawing/2014/main" id="{39C8D1A9-A7E9-106F-4F53-CCD6DDB3F0F1}"/>
              </a:ext>
            </a:extLst>
          </p:cNvPr>
          <p:cNvSpPr>
            <a:spLocks noGrp="1"/>
          </p:cNvSpPr>
          <p:nvPr>
            <p:ph type="pic" sz="quarter" idx="14" hasCustomPrompt="1"/>
          </p:nvPr>
        </p:nvSpPr>
        <p:spPr>
          <a:xfrm>
            <a:off x="3808539" y="514350"/>
            <a:ext cx="4948508" cy="5529263"/>
          </a:xfrm>
          <a:custGeom>
            <a:avLst/>
            <a:gdLst>
              <a:gd name="connsiteX0" fmla="*/ 0 w 6598011"/>
              <a:gd name="connsiteY0" fmla="*/ 0 h 5529263"/>
              <a:gd name="connsiteX1" fmla="*/ 6598011 w 6598011"/>
              <a:gd name="connsiteY1" fmla="*/ 0 h 5529263"/>
              <a:gd name="connsiteX2" fmla="*/ 6598011 w 6598011"/>
              <a:gd name="connsiteY2" fmla="*/ 5529263 h 5529263"/>
              <a:gd name="connsiteX3" fmla="*/ 0 w 6598011"/>
              <a:gd name="connsiteY3" fmla="*/ 5529263 h 5529263"/>
              <a:gd name="connsiteX4" fmla="*/ 0 w 6598011"/>
              <a:gd name="connsiteY4" fmla="*/ 5191126 h 5529263"/>
              <a:gd name="connsiteX5" fmla="*/ 1017949 w 6598011"/>
              <a:gd name="connsiteY5" fmla="*/ 5191126 h 5529263"/>
              <a:gd name="connsiteX6" fmla="*/ 1017949 w 6598011"/>
              <a:gd name="connsiteY6" fmla="*/ 1773240 h 5529263"/>
              <a:gd name="connsiteX7" fmla="*/ 0 w 6598011"/>
              <a:gd name="connsiteY7" fmla="*/ 1773240 h 5529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98011" h="5529263">
                <a:moveTo>
                  <a:pt x="0" y="0"/>
                </a:moveTo>
                <a:lnTo>
                  <a:pt x="6598011" y="0"/>
                </a:lnTo>
                <a:lnTo>
                  <a:pt x="6598011" y="5529263"/>
                </a:lnTo>
                <a:lnTo>
                  <a:pt x="0" y="5529263"/>
                </a:lnTo>
                <a:lnTo>
                  <a:pt x="0" y="5191126"/>
                </a:lnTo>
                <a:lnTo>
                  <a:pt x="1017949" y="5191126"/>
                </a:lnTo>
                <a:lnTo>
                  <a:pt x="1017949" y="1773240"/>
                </a:lnTo>
                <a:lnTo>
                  <a:pt x="0" y="1773240"/>
                </a:lnTo>
                <a:close/>
              </a:path>
            </a:pathLst>
          </a:custGeom>
          <a:blipFill>
            <a:blip r:embed="rId2" cstate="print">
              <a:extLst>
                <a:ext uri="{28A0092B-C50C-407E-A947-70E740481C1C}">
                  <a14:useLocalDpi xmlns:a14="http://schemas.microsoft.com/office/drawing/2010/main" val="0"/>
                </a:ext>
              </a:extLst>
            </a:blip>
            <a:srcRect/>
            <a:stretch>
              <a:fillRect/>
            </a:stretch>
          </a:blipFill>
        </p:spPr>
        <p:txBody>
          <a:bodyPr wrap="square" lIns="180000" tIns="180000" rIns="180000" bIns="180000">
            <a:noAutofit/>
          </a:bodyPr>
          <a:lstStyle>
            <a:lvl1pPr marL="0" indent="0" algn="l">
              <a:buNone/>
              <a:defRPr sz="1125">
                <a:solidFill>
                  <a:schemeClr val="tx1">
                    <a:lumMod val="50000"/>
                    <a:lumOff val="50000"/>
                  </a:schemeClr>
                </a:solidFill>
              </a:defRPr>
            </a:lvl1pPr>
          </a:lstStyle>
          <a:p>
            <a:r>
              <a:rPr lang="nb-NO" noProof="0"/>
              <a:t>Klikk på ikonet eller dra inn en bildefil for å endre bilde. Juster utsnitt på Bildeformat-fanen &gt; Beskjær.</a:t>
            </a:r>
          </a:p>
        </p:txBody>
      </p:sp>
      <p:pic>
        <p:nvPicPr>
          <p:cNvPr id="11" name="Logo" descr="Utviklingssenter for sykehjem og hjemmetjenester, Troms, logo">
            <a:extLst>
              <a:ext uri="{FF2B5EF4-FFF2-40B4-BE49-F238E27FC236}">
                <a16:creationId xmlns:a16="http://schemas.microsoft.com/office/drawing/2014/main" id="{CC90F3DB-F740-951D-364D-D86E7E211C41}"/>
              </a:ext>
            </a:extLst>
          </p:cNvPr>
          <p:cNvPicPr>
            <a:picLocks noGrp="1" noRot="1" noChangeAspect="1" noMove="1" noResize="1" noEditPoints="1" noAdjustHandles="1" noChangeArrowheads="1" noChangeShapeType="1" noCrop="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47442" y="1020766"/>
            <a:ext cx="2313655" cy="643533"/>
          </a:xfrm>
          <a:prstGeom prst="rect">
            <a:avLst/>
          </a:prstGeom>
        </p:spPr>
      </p:pic>
      <p:sp>
        <p:nvSpPr>
          <p:cNvPr id="4" name="Plassholder for dato 3">
            <a:extLst>
              <a:ext uri="{FF2B5EF4-FFF2-40B4-BE49-F238E27FC236}">
                <a16:creationId xmlns:a16="http://schemas.microsoft.com/office/drawing/2014/main" id="{F5B34663-0A6E-97EA-4D81-3C1F5FB5F875}"/>
              </a:ext>
            </a:extLst>
          </p:cNvPr>
          <p:cNvSpPr>
            <a:spLocks noGrp="1"/>
          </p:cNvSpPr>
          <p:nvPr>
            <p:ph type="dt" sz="half" idx="10"/>
          </p:nvPr>
        </p:nvSpPr>
        <p:spPr/>
        <p:txBody>
          <a:bodyPr/>
          <a:lstStyle>
            <a:lvl1pPr>
              <a:defRPr>
                <a:noFill/>
              </a:defRPr>
            </a:lvl1pPr>
          </a:lstStyle>
          <a:p>
            <a:fld id="{5178450B-D566-44E4-A089-AEB999392F0B}" type="datetime1">
              <a:rPr lang="nb-NO" smtClean="0"/>
              <a:t>10.06.2026</a:t>
            </a:fld>
            <a:endParaRPr lang="nb-NO"/>
          </a:p>
        </p:txBody>
      </p:sp>
      <p:sp>
        <p:nvSpPr>
          <p:cNvPr id="5" name="Plassholder for bunntekst 4">
            <a:extLst>
              <a:ext uri="{FF2B5EF4-FFF2-40B4-BE49-F238E27FC236}">
                <a16:creationId xmlns:a16="http://schemas.microsoft.com/office/drawing/2014/main" id="{B15ED4C0-BFF2-F2FA-A1B9-3F66CF41A966}"/>
              </a:ext>
            </a:extLst>
          </p:cNvPr>
          <p:cNvSpPr>
            <a:spLocks noGrp="1"/>
          </p:cNvSpPr>
          <p:nvPr>
            <p:ph type="ftr" sz="quarter" idx="11"/>
          </p:nvPr>
        </p:nvSpPr>
        <p:spPr/>
        <p:txBody>
          <a:bodyPr/>
          <a:lstStyle>
            <a:lvl1pPr>
              <a:defRPr>
                <a:noFill/>
              </a:defRPr>
            </a:lvl1pPr>
          </a:lstStyle>
          <a:p>
            <a:endParaRPr lang="nb-NO"/>
          </a:p>
        </p:txBody>
      </p:sp>
      <p:sp>
        <p:nvSpPr>
          <p:cNvPr id="6" name="Plassholder for lysbildenummer 5">
            <a:extLst>
              <a:ext uri="{FF2B5EF4-FFF2-40B4-BE49-F238E27FC236}">
                <a16:creationId xmlns:a16="http://schemas.microsoft.com/office/drawing/2014/main" id="{07BC977A-99F0-CB54-A5A3-F8AADB73A0F8}"/>
              </a:ext>
            </a:extLst>
          </p:cNvPr>
          <p:cNvSpPr>
            <a:spLocks noGrp="1"/>
          </p:cNvSpPr>
          <p:nvPr>
            <p:ph type="sldNum" sz="quarter" idx="12"/>
          </p:nvPr>
        </p:nvSpPr>
        <p:spPr/>
        <p:txBody>
          <a:bodyPr/>
          <a:lstStyle>
            <a:lvl1pPr>
              <a:defRPr>
                <a:noFill/>
              </a:defRPr>
            </a:lvl1pPr>
          </a:lstStyle>
          <a:p>
            <a:fld id="{BE2ACD00-28B2-4D17-A930-2C9F8441C7CA}" type="slidenum">
              <a:rPr lang="nb-NO" smtClean="0"/>
              <a:pPr/>
              <a:t>‹#›</a:t>
            </a:fld>
            <a:endParaRPr lang="nb-NO"/>
          </a:p>
        </p:txBody>
      </p:sp>
    </p:spTree>
    <p:extLst>
      <p:ext uri="{BB962C8B-B14F-4D97-AF65-F5344CB8AC3E}">
        <p14:creationId xmlns:p14="http://schemas.microsoft.com/office/powerpoint/2010/main" val="27455255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ittellysbilde D">
    <p:spTree>
      <p:nvGrpSpPr>
        <p:cNvPr id="1" name=""/>
        <p:cNvGrpSpPr/>
        <p:nvPr/>
      </p:nvGrpSpPr>
      <p:grpSpPr>
        <a:xfrm>
          <a:off x="0" y="0"/>
          <a:ext cx="0" cy="0"/>
          <a:chOff x="0" y="0"/>
          <a:chExt cx="0" cy="0"/>
        </a:xfrm>
      </p:grpSpPr>
      <p:sp>
        <p:nvSpPr>
          <p:cNvPr id="12" name="bg">
            <a:extLst>
              <a:ext uri="{FF2B5EF4-FFF2-40B4-BE49-F238E27FC236}">
                <a16:creationId xmlns:a16="http://schemas.microsoft.com/office/drawing/2014/main" id="{0DED9E01-8851-A412-459B-EE0D120FD3D3}"/>
              </a:ext>
              <a:ext uri="{C183D7F6-B498-43B3-948B-1728B52AA6E4}">
                <adec:decorative xmlns:adec="http://schemas.microsoft.com/office/drawing/2017/decorative" val="1"/>
              </a:ext>
            </a:extLst>
          </p:cNvPr>
          <p:cNvSpPr/>
          <p:nvPr userDrawn="1"/>
        </p:nvSpPr>
        <p:spPr>
          <a:xfrm>
            <a:off x="3830386" y="514350"/>
            <a:ext cx="4925470" cy="177323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sz="1350"/>
          </a:p>
        </p:txBody>
      </p:sp>
      <p:sp>
        <p:nvSpPr>
          <p:cNvPr id="2" name="Tittel 1">
            <a:extLst>
              <a:ext uri="{FF2B5EF4-FFF2-40B4-BE49-F238E27FC236}">
                <a16:creationId xmlns:a16="http://schemas.microsoft.com/office/drawing/2014/main" id="{5BE51780-9C84-630C-BFBF-90C891922286}"/>
              </a:ext>
            </a:extLst>
          </p:cNvPr>
          <p:cNvSpPr>
            <a:spLocks noGrp="1"/>
          </p:cNvSpPr>
          <p:nvPr>
            <p:ph type="ctrTitle" hasCustomPrompt="1"/>
          </p:nvPr>
        </p:nvSpPr>
        <p:spPr>
          <a:xfrm>
            <a:off x="4203573" y="993757"/>
            <a:ext cx="4292729" cy="769441"/>
          </a:xfrm>
        </p:spPr>
        <p:txBody>
          <a:bodyPr anchor="t" anchorCtr="0">
            <a:normAutofit/>
          </a:bodyPr>
          <a:lstStyle>
            <a:lvl1pPr algn="l">
              <a:lnSpc>
                <a:spcPct val="100000"/>
              </a:lnSpc>
              <a:defRPr sz="3750"/>
            </a:lvl1pPr>
          </a:lstStyle>
          <a:p>
            <a:r>
              <a:rPr lang="nb-NO" noProof="0"/>
              <a:t>Overskrift</a:t>
            </a:r>
          </a:p>
        </p:txBody>
      </p:sp>
      <p:sp>
        <p:nvSpPr>
          <p:cNvPr id="3" name="Undertittel 2">
            <a:extLst>
              <a:ext uri="{FF2B5EF4-FFF2-40B4-BE49-F238E27FC236}">
                <a16:creationId xmlns:a16="http://schemas.microsoft.com/office/drawing/2014/main" id="{968C8948-693B-A6F5-EEB6-029474DC215D}"/>
              </a:ext>
            </a:extLst>
          </p:cNvPr>
          <p:cNvSpPr>
            <a:spLocks noGrp="1"/>
          </p:cNvSpPr>
          <p:nvPr>
            <p:ph type="subTitle" idx="1"/>
          </p:nvPr>
        </p:nvSpPr>
        <p:spPr>
          <a:xfrm>
            <a:off x="4207815" y="1857806"/>
            <a:ext cx="4287627" cy="307777"/>
          </a:xfrm>
        </p:spPr>
        <p:txBody>
          <a:bodyPr>
            <a:normAutofit/>
          </a:bodyPr>
          <a:lstStyle>
            <a:lvl1pPr marL="0" indent="0" algn="l">
              <a:buNone/>
              <a:defRPr sz="1500">
                <a:solidFill>
                  <a:schemeClr val="accent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b-NO"/>
              <a:t>Klikk for å redigere undertittelstil i malen</a:t>
            </a:r>
          </a:p>
        </p:txBody>
      </p:sp>
      <p:sp>
        <p:nvSpPr>
          <p:cNvPr id="13" name="Plassholder for bilde 12">
            <a:extLst>
              <a:ext uri="{FF2B5EF4-FFF2-40B4-BE49-F238E27FC236}">
                <a16:creationId xmlns:a16="http://schemas.microsoft.com/office/drawing/2014/main" id="{ACD68D44-48E4-9B95-8750-D0B36270B25A}"/>
              </a:ext>
            </a:extLst>
          </p:cNvPr>
          <p:cNvSpPr>
            <a:spLocks noGrp="1"/>
          </p:cNvSpPr>
          <p:nvPr>
            <p:ph type="pic" sz="quarter" idx="14" hasCustomPrompt="1"/>
          </p:nvPr>
        </p:nvSpPr>
        <p:spPr>
          <a:xfrm>
            <a:off x="386954" y="2287589"/>
            <a:ext cx="8368903" cy="3756025"/>
          </a:xfrm>
          <a:prstGeom prst="rect">
            <a:avLst/>
          </a:prstGeom>
          <a:blipFill>
            <a:blip r:embed="rId2" cstate="screen">
              <a:extLst>
                <a:ext uri="{28A0092B-C50C-407E-A947-70E740481C1C}">
                  <a14:useLocalDpi xmlns:a14="http://schemas.microsoft.com/office/drawing/2010/main"/>
                </a:ext>
              </a:extLst>
            </a:blip>
            <a:srcRect/>
            <a:stretch>
              <a:fillRect/>
            </a:stretch>
          </a:blipFill>
        </p:spPr>
        <p:txBody>
          <a:bodyPr wrap="square" lIns="180000" tIns="180000" rIns="7200000" bIns="180000">
            <a:noAutofit/>
          </a:bodyPr>
          <a:lstStyle>
            <a:lvl1pPr marL="0" indent="0" algn="l">
              <a:buNone/>
              <a:defRPr sz="1125">
                <a:solidFill>
                  <a:schemeClr val="tx1">
                    <a:lumMod val="50000"/>
                    <a:lumOff val="50000"/>
                  </a:schemeClr>
                </a:solidFill>
              </a:defRPr>
            </a:lvl1pPr>
          </a:lstStyle>
          <a:p>
            <a:r>
              <a:rPr lang="nb-NO" noProof="0"/>
              <a:t>Klikk på ikonet eller dra inn en bildefil for å endre bilde. Juster utsnitt på Bildeformat-fanen &gt; Beskjær.</a:t>
            </a:r>
          </a:p>
        </p:txBody>
      </p:sp>
      <p:pic>
        <p:nvPicPr>
          <p:cNvPr id="11" name="Logo" descr="Utviklingssenter for sykehjem og hjemmetjenester, Troms, logo">
            <a:extLst>
              <a:ext uri="{FF2B5EF4-FFF2-40B4-BE49-F238E27FC236}">
                <a16:creationId xmlns:a16="http://schemas.microsoft.com/office/drawing/2014/main" id="{CC90F3DB-F740-951D-364D-D86E7E211C41}"/>
              </a:ext>
            </a:extLst>
          </p:cNvPr>
          <p:cNvPicPr>
            <a:picLocks noGrp="1" noRot="1" noChangeAspect="1" noMove="1" noResize="1" noEditPoints="1" noAdjustHandles="1" noChangeArrowheads="1" noChangeShapeType="1" noCrop="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47442" y="1020766"/>
            <a:ext cx="2313655" cy="643533"/>
          </a:xfrm>
          <a:prstGeom prst="rect">
            <a:avLst/>
          </a:prstGeom>
        </p:spPr>
      </p:pic>
      <p:sp>
        <p:nvSpPr>
          <p:cNvPr id="4" name="Plassholder for dato 3">
            <a:extLst>
              <a:ext uri="{FF2B5EF4-FFF2-40B4-BE49-F238E27FC236}">
                <a16:creationId xmlns:a16="http://schemas.microsoft.com/office/drawing/2014/main" id="{F5B34663-0A6E-97EA-4D81-3C1F5FB5F875}"/>
              </a:ext>
            </a:extLst>
          </p:cNvPr>
          <p:cNvSpPr>
            <a:spLocks noGrp="1"/>
          </p:cNvSpPr>
          <p:nvPr>
            <p:ph type="dt" sz="half" idx="10"/>
          </p:nvPr>
        </p:nvSpPr>
        <p:spPr/>
        <p:txBody>
          <a:bodyPr/>
          <a:lstStyle>
            <a:lvl1pPr>
              <a:defRPr>
                <a:noFill/>
              </a:defRPr>
            </a:lvl1pPr>
          </a:lstStyle>
          <a:p>
            <a:fld id="{5178450B-D566-44E4-A089-AEB999392F0B}" type="datetime1">
              <a:rPr lang="nb-NO" smtClean="0"/>
              <a:t>10.06.2026</a:t>
            </a:fld>
            <a:endParaRPr lang="nb-NO"/>
          </a:p>
        </p:txBody>
      </p:sp>
      <p:sp>
        <p:nvSpPr>
          <p:cNvPr id="5" name="Plassholder for bunntekst 4">
            <a:extLst>
              <a:ext uri="{FF2B5EF4-FFF2-40B4-BE49-F238E27FC236}">
                <a16:creationId xmlns:a16="http://schemas.microsoft.com/office/drawing/2014/main" id="{B15ED4C0-BFF2-F2FA-A1B9-3F66CF41A966}"/>
              </a:ext>
            </a:extLst>
          </p:cNvPr>
          <p:cNvSpPr>
            <a:spLocks noGrp="1"/>
          </p:cNvSpPr>
          <p:nvPr>
            <p:ph type="ftr" sz="quarter" idx="11"/>
          </p:nvPr>
        </p:nvSpPr>
        <p:spPr/>
        <p:txBody>
          <a:bodyPr/>
          <a:lstStyle>
            <a:lvl1pPr>
              <a:defRPr>
                <a:noFill/>
              </a:defRPr>
            </a:lvl1pPr>
          </a:lstStyle>
          <a:p>
            <a:endParaRPr lang="nb-NO"/>
          </a:p>
        </p:txBody>
      </p:sp>
      <p:sp>
        <p:nvSpPr>
          <p:cNvPr id="6" name="Plassholder for lysbildenummer 5">
            <a:extLst>
              <a:ext uri="{FF2B5EF4-FFF2-40B4-BE49-F238E27FC236}">
                <a16:creationId xmlns:a16="http://schemas.microsoft.com/office/drawing/2014/main" id="{07BC977A-99F0-CB54-A5A3-F8AADB73A0F8}"/>
              </a:ext>
            </a:extLst>
          </p:cNvPr>
          <p:cNvSpPr>
            <a:spLocks noGrp="1"/>
          </p:cNvSpPr>
          <p:nvPr>
            <p:ph type="sldNum" sz="quarter" idx="12"/>
          </p:nvPr>
        </p:nvSpPr>
        <p:spPr/>
        <p:txBody>
          <a:bodyPr/>
          <a:lstStyle>
            <a:lvl1pPr>
              <a:defRPr>
                <a:noFill/>
              </a:defRPr>
            </a:lvl1pPr>
          </a:lstStyle>
          <a:p>
            <a:fld id="{BE2ACD00-28B2-4D17-A930-2C9F8441C7CA}" type="slidenum">
              <a:rPr lang="nb-NO" smtClean="0"/>
              <a:pPr/>
              <a:t>‹#›</a:t>
            </a:fld>
            <a:endParaRPr lang="nb-NO"/>
          </a:p>
        </p:txBody>
      </p:sp>
    </p:spTree>
    <p:extLst>
      <p:ext uri="{BB962C8B-B14F-4D97-AF65-F5344CB8AC3E}">
        <p14:creationId xmlns:p14="http://schemas.microsoft.com/office/powerpoint/2010/main" val="6899062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tel og innhold">
    <p:spTree>
      <p:nvGrpSpPr>
        <p:cNvPr id="1" name=""/>
        <p:cNvGrpSpPr/>
        <p:nvPr/>
      </p:nvGrpSpPr>
      <p:grpSpPr>
        <a:xfrm>
          <a:off x="0" y="0"/>
          <a:ext cx="0" cy="0"/>
          <a:chOff x="0" y="0"/>
          <a:chExt cx="0" cy="0"/>
        </a:xfrm>
      </p:grpSpPr>
      <p:sp>
        <p:nvSpPr>
          <p:cNvPr id="3" name="Tittel 2">
            <a:extLst>
              <a:ext uri="{FF2B5EF4-FFF2-40B4-BE49-F238E27FC236}">
                <a16:creationId xmlns:a16="http://schemas.microsoft.com/office/drawing/2014/main" id="{C445A847-4D71-4036-E796-29A18E5862DD}"/>
              </a:ext>
            </a:extLst>
          </p:cNvPr>
          <p:cNvSpPr>
            <a:spLocks noGrp="1"/>
          </p:cNvSpPr>
          <p:nvPr>
            <p:ph type="title"/>
          </p:nvPr>
        </p:nvSpPr>
        <p:spPr/>
        <p:txBody>
          <a:bodyPr/>
          <a:lstStyle/>
          <a:p>
            <a:r>
              <a:rPr lang="nb-NO"/>
              <a:t>Klikk for å redigere tittelstil</a:t>
            </a:r>
          </a:p>
        </p:txBody>
      </p:sp>
      <p:sp>
        <p:nvSpPr>
          <p:cNvPr id="7" name="Plassholder for innhold 6">
            <a:extLst>
              <a:ext uri="{FF2B5EF4-FFF2-40B4-BE49-F238E27FC236}">
                <a16:creationId xmlns:a16="http://schemas.microsoft.com/office/drawing/2014/main" id="{C2A3AD9F-C3C7-D1D2-2415-8F9A53F224B8}"/>
              </a:ext>
            </a:extLst>
          </p:cNvPr>
          <p:cNvSpPr>
            <a:spLocks noGrp="1"/>
          </p:cNvSpPr>
          <p:nvPr>
            <p:ph sz="quarter" idx="14" hasCustomPrompt="1"/>
          </p:nvPr>
        </p:nvSpPr>
        <p:spPr>
          <a:xfrm>
            <a:off x="380700" y="1429354"/>
            <a:ext cx="8375156" cy="4614259"/>
          </a:xfrm>
        </p:spPr>
        <p:txBody>
          <a:bodyPr numCol="1"/>
          <a:lstStyle>
            <a:lvl1pPr>
              <a:defRPr/>
            </a:lvl1pPr>
          </a:lstStyle>
          <a:p>
            <a:pPr lvl="0"/>
            <a:r>
              <a:rPr lang="nb-NO"/>
              <a:t>Malen har flere sideoppsett. Trykk på nedtrekksmenyen «Nytt lysbilde» for å velge.</a:t>
            </a:r>
            <a:br>
              <a:rPr lang="nb-NO"/>
            </a:br>
            <a:r>
              <a:rPr lang="nb-NO"/>
              <a:t>Lim inn med valget «Bruk måltema» eller «Bare tekst» for å ikke ta med formatering. Høyreklikk der du vil lime inn for å velge </a:t>
            </a:r>
            <a:r>
              <a:rPr lang="nb-NO" err="1"/>
              <a:t>innlimingsmåte</a:t>
            </a:r>
            <a:r>
              <a:rPr lang="nb-NO"/>
              <a:t>.</a:t>
            </a:r>
          </a:p>
          <a:p>
            <a:pPr lvl="1"/>
            <a:r>
              <a:rPr lang="nb-NO"/>
              <a:t>Andre nivå</a:t>
            </a:r>
          </a:p>
          <a:p>
            <a:pPr lvl="2"/>
            <a:r>
              <a:rPr lang="nb-NO"/>
              <a:t>Tredje nivå</a:t>
            </a:r>
          </a:p>
          <a:p>
            <a:pPr lvl="3"/>
            <a:r>
              <a:rPr lang="nb-NO"/>
              <a:t>Fjerde nivå</a:t>
            </a:r>
          </a:p>
          <a:p>
            <a:pPr lvl="4"/>
            <a:r>
              <a:rPr lang="nb-NO"/>
              <a:t>Femte nivå</a:t>
            </a:r>
          </a:p>
        </p:txBody>
      </p:sp>
      <p:sp>
        <p:nvSpPr>
          <p:cNvPr id="9" name="Tekstlinje nede">
            <a:extLst>
              <a:ext uri="{FF2B5EF4-FFF2-40B4-BE49-F238E27FC236}">
                <a16:creationId xmlns:a16="http://schemas.microsoft.com/office/drawing/2014/main" id="{42984CAF-ABAE-D284-50B0-0A095120731C}"/>
              </a:ext>
            </a:extLst>
          </p:cNvPr>
          <p:cNvSpPr>
            <a:spLocks noGrp="1"/>
          </p:cNvSpPr>
          <p:nvPr>
            <p:ph type="body" sz="quarter" idx="15"/>
          </p:nvPr>
        </p:nvSpPr>
        <p:spPr>
          <a:xfrm>
            <a:off x="386954" y="6373027"/>
            <a:ext cx="4812506" cy="153987"/>
          </a:xfrm>
        </p:spPr>
        <p:txBody>
          <a:bodyPr>
            <a:noAutofit/>
          </a:bodyPr>
          <a:lstStyle>
            <a:lvl1pPr marL="0" indent="0">
              <a:spcBef>
                <a:spcPts val="0"/>
              </a:spcBef>
              <a:buNone/>
              <a:defRPr sz="750"/>
            </a:lvl1pPr>
          </a:lstStyle>
          <a:p>
            <a:pPr lvl="0"/>
            <a:r>
              <a:rPr lang="nb-NO"/>
              <a:t>Klikk for å redigere tekststiler i malen</a:t>
            </a:r>
          </a:p>
        </p:txBody>
      </p:sp>
      <p:sp>
        <p:nvSpPr>
          <p:cNvPr id="4" name="Plassholder for dato 3">
            <a:extLst>
              <a:ext uri="{FF2B5EF4-FFF2-40B4-BE49-F238E27FC236}">
                <a16:creationId xmlns:a16="http://schemas.microsoft.com/office/drawing/2014/main" id="{266560E9-3A9B-BC1E-9244-FE6677DD9797}"/>
              </a:ext>
            </a:extLst>
          </p:cNvPr>
          <p:cNvSpPr>
            <a:spLocks noGrp="1"/>
          </p:cNvSpPr>
          <p:nvPr>
            <p:ph type="dt" sz="half" idx="10"/>
          </p:nvPr>
        </p:nvSpPr>
        <p:spPr/>
        <p:txBody>
          <a:bodyPr/>
          <a:lstStyle/>
          <a:p>
            <a:fld id="{73206DA3-39FA-4A6C-8951-35E86A7C2945}" type="datetime1">
              <a:rPr lang="nb-NO" smtClean="0"/>
              <a:t>10.06.2026</a:t>
            </a:fld>
            <a:endParaRPr lang="nb-NO"/>
          </a:p>
        </p:txBody>
      </p:sp>
      <p:sp>
        <p:nvSpPr>
          <p:cNvPr id="5" name="Plassholder for bunntekst 4">
            <a:extLst>
              <a:ext uri="{FF2B5EF4-FFF2-40B4-BE49-F238E27FC236}">
                <a16:creationId xmlns:a16="http://schemas.microsoft.com/office/drawing/2014/main" id="{E1B96096-A613-EAB0-7653-B2915ABD554D}"/>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4EFCDB43-C29E-6453-C979-4D8851F9DA32}"/>
              </a:ext>
            </a:extLst>
          </p:cNvPr>
          <p:cNvSpPr>
            <a:spLocks noGrp="1"/>
          </p:cNvSpPr>
          <p:nvPr>
            <p:ph type="sldNum" sz="quarter" idx="12"/>
          </p:nvPr>
        </p:nvSpPr>
        <p:spPr/>
        <p:txBody>
          <a:bodyPr/>
          <a:lstStyle/>
          <a:p>
            <a:fld id="{BE2ACD00-28B2-4D17-A930-2C9F8441C7CA}" type="slidenum">
              <a:rPr lang="nb-NO" smtClean="0"/>
              <a:t>‹#›</a:t>
            </a:fld>
            <a:endParaRPr lang="nb-NO"/>
          </a:p>
        </p:txBody>
      </p:sp>
    </p:spTree>
    <p:extLst>
      <p:ext uri="{BB962C8B-B14F-4D97-AF65-F5344CB8AC3E}">
        <p14:creationId xmlns:p14="http://schemas.microsoft.com/office/powerpoint/2010/main" val="14948270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lvl1pPr>
              <a:defRPr baseline="0">
                <a:solidFill>
                  <a:srgbClr val="006430"/>
                </a:solidFill>
              </a:defRPr>
            </a:lvl1pPr>
          </a:lstStyle>
          <a:p>
            <a:r>
              <a:rPr lang="nb-NO"/>
              <a:t>Klikk for å redigere tittelstil</a:t>
            </a:r>
          </a:p>
        </p:txBody>
      </p:sp>
      <p:sp>
        <p:nvSpPr>
          <p:cNvPr id="3" name="Plassholder for innhold 2"/>
          <p:cNvSpPr>
            <a:spLocks noGrp="1"/>
          </p:cNvSpPr>
          <p:nvPr>
            <p:ph idx="1"/>
          </p:nvPr>
        </p:nvSpPr>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p:cNvSpPr>
            <a:spLocks noGrp="1"/>
          </p:cNvSpPr>
          <p:nvPr>
            <p:ph type="dt" sz="half" idx="10"/>
          </p:nvPr>
        </p:nvSpPr>
        <p:spPr>
          <a:xfrm>
            <a:off x="1259632" y="6356351"/>
            <a:ext cx="1426418" cy="365125"/>
          </a:xfrm>
          <a:prstGeom prst="rect">
            <a:avLst/>
          </a:prstGeom>
        </p:spPr>
        <p:txBody>
          <a:bodyPr/>
          <a:lstStyle>
            <a:lvl1pPr>
              <a:defRPr sz="1400"/>
            </a:lvl1pPr>
          </a:lstStyle>
          <a:p>
            <a:fld id="{B0A37C93-EC45-4669-A5B4-F9E8E04B52A5}" type="datetime1">
              <a:rPr lang="nb-NO" smtClean="0"/>
              <a:pPr/>
              <a:t>10.06.2026</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E09305BD-5F70-424C-81AC-F5FFE723C7D3}" type="slidenum">
              <a:rPr lang="nb-NO" smtClean="0"/>
              <a:pPr/>
              <a:t>‹#›</a:t>
            </a:fld>
            <a:endParaRPr lang="nb-NO"/>
          </a:p>
        </p:txBody>
      </p:sp>
    </p:spTree>
    <p:extLst>
      <p:ext uri="{BB962C8B-B14F-4D97-AF65-F5344CB8AC3E}">
        <p14:creationId xmlns:p14="http://schemas.microsoft.com/office/powerpoint/2010/main" val="42097799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o kolonner">
    <p:spTree>
      <p:nvGrpSpPr>
        <p:cNvPr id="1" name=""/>
        <p:cNvGrpSpPr/>
        <p:nvPr/>
      </p:nvGrpSpPr>
      <p:grpSpPr>
        <a:xfrm>
          <a:off x="0" y="0"/>
          <a:ext cx="0" cy="0"/>
          <a:chOff x="0" y="0"/>
          <a:chExt cx="0" cy="0"/>
        </a:xfrm>
      </p:grpSpPr>
      <p:sp>
        <p:nvSpPr>
          <p:cNvPr id="3" name="Tittel 2">
            <a:extLst>
              <a:ext uri="{FF2B5EF4-FFF2-40B4-BE49-F238E27FC236}">
                <a16:creationId xmlns:a16="http://schemas.microsoft.com/office/drawing/2014/main" id="{C445A847-4D71-4036-E796-29A18E5862DD}"/>
              </a:ext>
            </a:extLst>
          </p:cNvPr>
          <p:cNvSpPr>
            <a:spLocks noGrp="1"/>
          </p:cNvSpPr>
          <p:nvPr>
            <p:ph type="title"/>
          </p:nvPr>
        </p:nvSpPr>
        <p:spPr/>
        <p:txBody>
          <a:bodyPr/>
          <a:lstStyle/>
          <a:p>
            <a:r>
              <a:rPr lang="nb-NO"/>
              <a:t>Klikk for å redigere tittelstil</a:t>
            </a:r>
          </a:p>
        </p:txBody>
      </p:sp>
      <p:sp>
        <p:nvSpPr>
          <p:cNvPr id="7" name="Plassholder for innhold 6">
            <a:extLst>
              <a:ext uri="{FF2B5EF4-FFF2-40B4-BE49-F238E27FC236}">
                <a16:creationId xmlns:a16="http://schemas.microsoft.com/office/drawing/2014/main" id="{C2A3AD9F-C3C7-D1D2-2415-8F9A53F224B8}"/>
              </a:ext>
            </a:extLst>
          </p:cNvPr>
          <p:cNvSpPr>
            <a:spLocks noGrp="1"/>
          </p:cNvSpPr>
          <p:nvPr>
            <p:ph sz="quarter" idx="14" hasCustomPrompt="1"/>
          </p:nvPr>
        </p:nvSpPr>
        <p:spPr>
          <a:xfrm>
            <a:off x="380700" y="1429354"/>
            <a:ext cx="4066734" cy="4614259"/>
          </a:xfrm>
        </p:spPr>
        <p:txBody>
          <a:bodyPr numCol="1"/>
          <a:lstStyle>
            <a:lvl1pPr>
              <a:defRPr/>
            </a:lvl1pPr>
          </a:lstStyle>
          <a:p>
            <a:pPr lvl="0"/>
            <a:r>
              <a:rPr lang="nb-NO"/>
              <a:t>Malen har flere sideoppsett. Trykk på nedtrekksmenyen «Nytt lysbilde» for å velge.</a:t>
            </a:r>
            <a:br>
              <a:rPr lang="nb-NO"/>
            </a:br>
            <a:r>
              <a:rPr lang="nb-NO"/>
              <a:t>Lim inn med valget «Bruk måltema» eller «Bare tekst» for å ikke ta med formatering. Høyreklikk der du vil lime inn for å velge </a:t>
            </a:r>
            <a:r>
              <a:rPr lang="nb-NO" err="1"/>
              <a:t>innlimingsmåte</a:t>
            </a:r>
            <a:r>
              <a:rPr lang="nb-NO"/>
              <a:t>.</a:t>
            </a:r>
          </a:p>
          <a:p>
            <a:pPr lvl="1"/>
            <a:r>
              <a:rPr lang="nb-NO"/>
              <a:t>Andre nivå</a:t>
            </a:r>
          </a:p>
          <a:p>
            <a:pPr lvl="2"/>
            <a:r>
              <a:rPr lang="nb-NO"/>
              <a:t>Tredje nivå</a:t>
            </a:r>
          </a:p>
          <a:p>
            <a:pPr lvl="3"/>
            <a:r>
              <a:rPr lang="nb-NO"/>
              <a:t>Fjerde nivå</a:t>
            </a:r>
          </a:p>
          <a:p>
            <a:pPr lvl="4"/>
            <a:r>
              <a:rPr lang="nb-NO"/>
              <a:t>Femte nivå</a:t>
            </a:r>
          </a:p>
        </p:txBody>
      </p:sp>
      <p:sp>
        <p:nvSpPr>
          <p:cNvPr id="2" name="Plassholder for innhold 6">
            <a:extLst>
              <a:ext uri="{FF2B5EF4-FFF2-40B4-BE49-F238E27FC236}">
                <a16:creationId xmlns:a16="http://schemas.microsoft.com/office/drawing/2014/main" id="{57499C01-BB27-1CEA-C30C-B5EAB8BA2FD6}"/>
              </a:ext>
            </a:extLst>
          </p:cNvPr>
          <p:cNvSpPr>
            <a:spLocks noGrp="1"/>
          </p:cNvSpPr>
          <p:nvPr>
            <p:ph sz="quarter" idx="16" hasCustomPrompt="1"/>
          </p:nvPr>
        </p:nvSpPr>
        <p:spPr>
          <a:xfrm>
            <a:off x="4696568" y="1429354"/>
            <a:ext cx="4066734" cy="4614259"/>
          </a:xfrm>
        </p:spPr>
        <p:txBody>
          <a:bodyPr numCol="1"/>
          <a:lstStyle>
            <a:lvl1pPr>
              <a:defRPr/>
            </a:lvl1pPr>
          </a:lstStyle>
          <a:p>
            <a:pPr lvl="0"/>
            <a:r>
              <a:rPr lang="nb-NO"/>
              <a:t>Klikk for å legge til tekst</a:t>
            </a:r>
          </a:p>
          <a:p>
            <a:pPr lvl="1"/>
            <a:r>
              <a:rPr lang="nb-NO"/>
              <a:t>Andre nivå</a:t>
            </a:r>
          </a:p>
          <a:p>
            <a:pPr lvl="2"/>
            <a:r>
              <a:rPr lang="nb-NO"/>
              <a:t>Tredje nivå</a:t>
            </a:r>
          </a:p>
          <a:p>
            <a:pPr lvl="3"/>
            <a:r>
              <a:rPr lang="nb-NO"/>
              <a:t>Fjerde nivå</a:t>
            </a:r>
          </a:p>
          <a:p>
            <a:pPr lvl="4"/>
            <a:r>
              <a:rPr lang="nb-NO"/>
              <a:t>Femte nivå</a:t>
            </a:r>
          </a:p>
        </p:txBody>
      </p:sp>
      <p:sp>
        <p:nvSpPr>
          <p:cNvPr id="9" name="Tekstlinje nede">
            <a:extLst>
              <a:ext uri="{FF2B5EF4-FFF2-40B4-BE49-F238E27FC236}">
                <a16:creationId xmlns:a16="http://schemas.microsoft.com/office/drawing/2014/main" id="{42984CAF-ABAE-D284-50B0-0A095120731C}"/>
              </a:ext>
            </a:extLst>
          </p:cNvPr>
          <p:cNvSpPr>
            <a:spLocks noGrp="1"/>
          </p:cNvSpPr>
          <p:nvPr>
            <p:ph type="body" sz="quarter" idx="15"/>
          </p:nvPr>
        </p:nvSpPr>
        <p:spPr>
          <a:xfrm>
            <a:off x="386954" y="6373027"/>
            <a:ext cx="4812506" cy="153987"/>
          </a:xfrm>
        </p:spPr>
        <p:txBody>
          <a:bodyPr>
            <a:noAutofit/>
          </a:bodyPr>
          <a:lstStyle>
            <a:lvl1pPr marL="0" indent="0">
              <a:spcBef>
                <a:spcPts val="0"/>
              </a:spcBef>
              <a:buNone/>
              <a:defRPr sz="750"/>
            </a:lvl1pPr>
          </a:lstStyle>
          <a:p>
            <a:pPr lvl="0"/>
            <a:r>
              <a:rPr lang="nb-NO"/>
              <a:t>Klikk for å redigere tekststiler i malen</a:t>
            </a:r>
          </a:p>
        </p:txBody>
      </p:sp>
      <p:sp>
        <p:nvSpPr>
          <p:cNvPr id="4" name="Plassholder for dato 3">
            <a:extLst>
              <a:ext uri="{FF2B5EF4-FFF2-40B4-BE49-F238E27FC236}">
                <a16:creationId xmlns:a16="http://schemas.microsoft.com/office/drawing/2014/main" id="{266560E9-3A9B-BC1E-9244-FE6677DD9797}"/>
              </a:ext>
            </a:extLst>
          </p:cNvPr>
          <p:cNvSpPr>
            <a:spLocks noGrp="1"/>
          </p:cNvSpPr>
          <p:nvPr>
            <p:ph type="dt" sz="half" idx="10"/>
          </p:nvPr>
        </p:nvSpPr>
        <p:spPr/>
        <p:txBody>
          <a:bodyPr/>
          <a:lstStyle/>
          <a:p>
            <a:fld id="{73206DA3-39FA-4A6C-8951-35E86A7C2945}" type="datetime1">
              <a:rPr lang="nb-NO" smtClean="0"/>
              <a:t>10.06.2026</a:t>
            </a:fld>
            <a:endParaRPr lang="nb-NO"/>
          </a:p>
        </p:txBody>
      </p:sp>
      <p:sp>
        <p:nvSpPr>
          <p:cNvPr id="5" name="Plassholder for bunntekst 4">
            <a:extLst>
              <a:ext uri="{FF2B5EF4-FFF2-40B4-BE49-F238E27FC236}">
                <a16:creationId xmlns:a16="http://schemas.microsoft.com/office/drawing/2014/main" id="{E1B96096-A613-EAB0-7653-B2915ABD554D}"/>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4EFCDB43-C29E-6453-C979-4D8851F9DA32}"/>
              </a:ext>
            </a:extLst>
          </p:cNvPr>
          <p:cNvSpPr>
            <a:spLocks noGrp="1"/>
          </p:cNvSpPr>
          <p:nvPr>
            <p:ph type="sldNum" sz="quarter" idx="12"/>
          </p:nvPr>
        </p:nvSpPr>
        <p:spPr/>
        <p:txBody>
          <a:bodyPr/>
          <a:lstStyle/>
          <a:p>
            <a:fld id="{BE2ACD00-28B2-4D17-A930-2C9F8441C7CA}" type="slidenum">
              <a:rPr lang="nb-NO" smtClean="0"/>
              <a:t>‹#›</a:t>
            </a:fld>
            <a:endParaRPr lang="nb-NO"/>
          </a:p>
        </p:txBody>
      </p:sp>
    </p:spTree>
    <p:extLst>
      <p:ext uri="{BB962C8B-B14F-4D97-AF65-F5344CB8AC3E}">
        <p14:creationId xmlns:p14="http://schemas.microsoft.com/office/powerpoint/2010/main" val="31005594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kst og bilde til høyre">
    <p:spTree>
      <p:nvGrpSpPr>
        <p:cNvPr id="1" name=""/>
        <p:cNvGrpSpPr/>
        <p:nvPr/>
      </p:nvGrpSpPr>
      <p:grpSpPr>
        <a:xfrm>
          <a:off x="0" y="0"/>
          <a:ext cx="0" cy="0"/>
          <a:chOff x="0" y="0"/>
          <a:chExt cx="0" cy="0"/>
        </a:xfrm>
      </p:grpSpPr>
      <p:sp>
        <p:nvSpPr>
          <p:cNvPr id="3" name="Tittel 2">
            <a:extLst>
              <a:ext uri="{FF2B5EF4-FFF2-40B4-BE49-F238E27FC236}">
                <a16:creationId xmlns:a16="http://schemas.microsoft.com/office/drawing/2014/main" id="{85A65CB2-ADD3-EBA9-1BCA-F38FBCB53A46}"/>
              </a:ext>
            </a:extLst>
          </p:cNvPr>
          <p:cNvSpPr>
            <a:spLocks noGrp="1"/>
          </p:cNvSpPr>
          <p:nvPr>
            <p:ph type="title" hasCustomPrompt="1"/>
          </p:nvPr>
        </p:nvSpPr>
        <p:spPr>
          <a:xfrm>
            <a:off x="379735" y="495450"/>
            <a:ext cx="4006196" cy="641022"/>
          </a:xfrm>
        </p:spPr>
        <p:txBody>
          <a:bodyPr/>
          <a:lstStyle>
            <a:lvl1pPr>
              <a:defRPr/>
            </a:lvl1pPr>
          </a:lstStyle>
          <a:p>
            <a:r>
              <a:rPr lang="nb-NO"/>
              <a:t>Overskrift</a:t>
            </a:r>
          </a:p>
        </p:txBody>
      </p:sp>
      <p:sp>
        <p:nvSpPr>
          <p:cNvPr id="10" name="Plassholder for tekst 9">
            <a:extLst>
              <a:ext uri="{FF2B5EF4-FFF2-40B4-BE49-F238E27FC236}">
                <a16:creationId xmlns:a16="http://schemas.microsoft.com/office/drawing/2014/main" id="{68AA2764-20F9-BFA0-0A9F-822EEFDF33EC}"/>
              </a:ext>
            </a:extLst>
          </p:cNvPr>
          <p:cNvSpPr>
            <a:spLocks noGrp="1"/>
          </p:cNvSpPr>
          <p:nvPr>
            <p:ph type="body" sz="quarter" idx="13"/>
          </p:nvPr>
        </p:nvSpPr>
        <p:spPr>
          <a:xfrm>
            <a:off x="386954" y="1429354"/>
            <a:ext cx="3998977" cy="4612686"/>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12" name="Plassholder for bilde 11">
            <a:extLst>
              <a:ext uri="{FF2B5EF4-FFF2-40B4-BE49-F238E27FC236}">
                <a16:creationId xmlns:a16="http://schemas.microsoft.com/office/drawing/2014/main" id="{D8C5118A-EAB2-F394-A275-8A7AABB1CE4B}"/>
              </a:ext>
            </a:extLst>
          </p:cNvPr>
          <p:cNvSpPr>
            <a:spLocks noGrp="1"/>
          </p:cNvSpPr>
          <p:nvPr>
            <p:ph type="pic" sz="quarter" idx="14" hasCustomPrompt="1"/>
          </p:nvPr>
        </p:nvSpPr>
        <p:spPr>
          <a:xfrm>
            <a:off x="4572000" y="495450"/>
            <a:ext cx="3807619" cy="5213200"/>
          </a:xfrm>
        </p:spPr>
        <p:txBody>
          <a:bodyPr lIns="180000" tIns="180000" rIns="180000" bIns="180000"/>
          <a:lstStyle>
            <a:lvl1pPr marL="0" indent="0" algn="l">
              <a:buNone/>
              <a:defRPr sz="1125">
                <a:solidFill>
                  <a:schemeClr val="tx1">
                    <a:lumMod val="50000"/>
                    <a:lumOff val="50000"/>
                  </a:schemeClr>
                </a:solidFill>
              </a:defRPr>
            </a:lvl1pPr>
          </a:lstStyle>
          <a:p>
            <a:r>
              <a:rPr lang="nb-NO" noProof="0"/>
              <a:t>Klikk på ikonet eller dra inn en bildefil for å legge inn et bilde. Juster utsnitt på Bildeformat-fanen &gt; Beskjær.</a:t>
            </a:r>
          </a:p>
        </p:txBody>
      </p:sp>
      <p:sp>
        <p:nvSpPr>
          <p:cNvPr id="13" name="Tekstlinje nede">
            <a:extLst>
              <a:ext uri="{FF2B5EF4-FFF2-40B4-BE49-F238E27FC236}">
                <a16:creationId xmlns:a16="http://schemas.microsoft.com/office/drawing/2014/main" id="{8EC22772-DB5F-C33C-50CE-6A62BBFF5CC8}"/>
              </a:ext>
            </a:extLst>
          </p:cNvPr>
          <p:cNvSpPr>
            <a:spLocks noGrp="1"/>
          </p:cNvSpPr>
          <p:nvPr>
            <p:ph type="body" sz="quarter" idx="15"/>
          </p:nvPr>
        </p:nvSpPr>
        <p:spPr>
          <a:xfrm>
            <a:off x="386954" y="6373027"/>
            <a:ext cx="4812506" cy="153987"/>
          </a:xfrm>
        </p:spPr>
        <p:txBody>
          <a:bodyPr>
            <a:noAutofit/>
          </a:bodyPr>
          <a:lstStyle>
            <a:lvl1pPr marL="0" indent="0">
              <a:spcBef>
                <a:spcPts val="0"/>
              </a:spcBef>
              <a:buNone/>
              <a:defRPr sz="750"/>
            </a:lvl1pPr>
          </a:lstStyle>
          <a:p>
            <a:pPr lvl="0"/>
            <a:r>
              <a:rPr lang="nb-NO"/>
              <a:t>Klikk for å redigere tekststiler i malen</a:t>
            </a:r>
          </a:p>
        </p:txBody>
      </p:sp>
      <p:sp>
        <p:nvSpPr>
          <p:cNvPr id="4" name="Plassholder for dato 3">
            <a:extLst>
              <a:ext uri="{FF2B5EF4-FFF2-40B4-BE49-F238E27FC236}">
                <a16:creationId xmlns:a16="http://schemas.microsoft.com/office/drawing/2014/main" id="{266560E9-3A9B-BC1E-9244-FE6677DD9797}"/>
              </a:ext>
            </a:extLst>
          </p:cNvPr>
          <p:cNvSpPr>
            <a:spLocks noGrp="1"/>
          </p:cNvSpPr>
          <p:nvPr>
            <p:ph type="dt" sz="half" idx="10"/>
          </p:nvPr>
        </p:nvSpPr>
        <p:spPr/>
        <p:txBody>
          <a:bodyPr/>
          <a:lstStyle/>
          <a:p>
            <a:fld id="{9EFEE9B6-327E-44DB-9237-F3495B12909E}" type="datetime1">
              <a:rPr lang="nb-NO" smtClean="0"/>
              <a:t>10.06.2026</a:t>
            </a:fld>
            <a:endParaRPr lang="nb-NO"/>
          </a:p>
        </p:txBody>
      </p:sp>
      <p:sp>
        <p:nvSpPr>
          <p:cNvPr id="5" name="Plassholder for bunntekst 4">
            <a:extLst>
              <a:ext uri="{FF2B5EF4-FFF2-40B4-BE49-F238E27FC236}">
                <a16:creationId xmlns:a16="http://schemas.microsoft.com/office/drawing/2014/main" id="{E1B96096-A613-EAB0-7653-B2915ABD554D}"/>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4EFCDB43-C29E-6453-C979-4D8851F9DA32}"/>
              </a:ext>
            </a:extLst>
          </p:cNvPr>
          <p:cNvSpPr>
            <a:spLocks noGrp="1"/>
          </p:cNvSpPr>
          <p:nvPr>
            <p:ph type="sldNum" sz="quarter" idx="12"/>
          </p:nvPr>
        </p:nvSpPr>
        <p:spPr/>
        <p:txBody>
          <a:bodyPr/>
          <a:lstStyle/>
          <a:p>
            <a:fld id="{BE2ACD00-28B2-4D17-A930-2C9F8441C7CA}" type="slidenum">
              <a:rPr lang="nb-NO" smtClean="0"/>
              <a:t>‹#›</a:t>
            </a:fld>
            <a:endParaRPr lang="nb-NO"/>
          </a:p>
        </p:txBody>
      </p:sp>
    </p:spTree>
    <p:extLst>
      <p:ext uri="{BB962C8B-B14F-4D97-AF65-F5344CB8AC3E}">
        <p14:creationId xmlns:p14="http://schemas.microsoft.com/office/powerpoint/2010/main" val="33811372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kst og bilde til venstre">
    <p:spTree>
      <p:nvGrpSpPr>
        <p:cNvPr id="1" name=""/>
        <p:cNvGrpSpPr/>
        <p:nvPr/>
      </p:nvGrpSpPr>
      <p:grpSpPr>
        <a:xfrm>
          <a:off x="0" y="0"/>
          <a:ext cx="0" cy="0"/>
          <a:chOff x="0" y="0"/>
          <a:chExt cx="0" cy="0"/>
        </a:xfrm>
      </p:grpSpPr>
      <p:sp>
        <p:nvSpPr>
          <p:cNvPr id="3" name="Tittel 2">
            <a:extLst>
              <a:ext uri="{FF2B5EF4-FFF2-40B4-BE49-F238E27FC236}">
                <a16:creationId xmlns:a16="http://schemas.microsoft.com/office/drawing/2014/main" id="{7CFD7D9C-7872-C729-56EB-923589C9B24F}"/>
              </a:ext>
            </a:extLst>
          </p:cNvPr>
          <p:cNvSpPr>
            <a:spLocks noGrp="1"/>
          </p:cNvSpPr>
          <p:nvPr>
            <p:ph type="title" hasCustomPrompt="1"/>
          </p:nvPr>
        </p:nvSpPr>
        <p:spPr>
          <a:xfrm>
            <a:off x="5134307" y="495450"/>
            <a:ext cx="3621550" cy="641022"/>
          </a:xfrm>
        </p:spPr>
        <p:txBody>
          <a:bodyPr/>
          <a:lstStyle>
            <a:lvl1pPr>
              <a:defRPr/>
            </a:lvl1pPr>
          </a:lstStyle>
          <a:p>
            <a:r>
              <a:rPr lang="nb-NO"/>
              <a:t>Overskrift</a:t>
            </a:r>
          </a:p>
        </p:txBody>
      </p:sp>
      <p:sp>
        <p:nvSpPr>
          <p:cNvPr id="10" name="Plassholder for tekst 9">
            <a:extLst>
              <a:ext uri="{FF2B5EF4-FFF2-40B4-BE49-F238E27FC236}">
                <a16:creationId xmlns:a16="http://schemas.microsoft.com/office/drawing/2014/main" id="{68AA2764-20F9-BFA0-0A9F-822EEFDF33EC}"/>
              </a:ext>
            </a:extLst>
          </p:cNvPr>
          <p:cNvSpPr>
            <a:spLocks noGrp="1"/>
          </p:cNvSpPr>
          <p:nvPr>
            <p:ph type="body" sz="quarter" idx="13"/>
          </p:nvPr>
        </p:nvSpPr>
        <p:spPr>
          <a:xfrm>
            <a:off x="5134307" y="1429353"/>
            <a:ext cx="3621550" cy="4005973"/>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12" name="Plassholder for bilde 11">
            <a:extLst>
              <a:ext uri="{FF2B5EF4-FFF2-40B4-BE49-F238E27FC236}">
                <a16:creationId xmlns:a16="http://schemas.microsoft.com/office/drawing/2014/main" id="{D8C5118A-EAB2-F394-A275-8A7AABB1CE4B}"/>
              </a:ext>
            </a:extLst>
          </p:cNvPr>
          <p:cNvSpPr>
            <a:spLocks noGrp="1"/>
          </p:cNvSpPr>
          <p:nvPr>
            <p:ph type="pic" sz="quarter" idx="14" hasCustomPrompt="1"/>
          </p:nvPr>
        </p:nvSpPr>
        <p:spPr>
          <a:xfrm>
            <a:off x="764382" y="495450"/>
            <a:ext cx="3807619" cy="5213200"/>
          </a:xfrm>
        </p:spPr>
        <p:txBody>
          <a:bodyPr lIns="180000" tIns="180000" rIns="180000" bIns="180000"/>
          <a:lstStyle>
            <a:lvl1pPr marL="0" indent="0" algn="l">
              <a:buNone/>
              <a:defRPr sz="1125">
                <a:solidFill>
                  <a:schemeClr val="tx1">
                    <a:lumMod val="50000"/>
                    <a:lumOff val="50000"/>
                  </a:schemeClr>
                </a:solidFill>
              </a:defRPr>
            </a:lvl1pPr>
          </a:lstStyle>
          <a:p>
            <a:r>
              <a:rPr lang="nb-NO" noProof="0"/>
              <a:t>Klikk på ikonet eller dra inn en bildefil for å legge inn et bilde. Juster utsnitt på Bildeformat-fanen &gt; Beskjær.</a:t>
            </a:r>
          </a:p>
        </p:txBody>
      </p:sp>
      <p:sp>
        <p:nvSpPr>
          <p:cNvPr id="8" name="Tekstlinje nede">
            <a:extLst>
              <a:ext uri="{FF2B5EF4-FFF2-40B4-BE49-F238E27FC236}">
                <a16:creationId xmlns:a16="http://schemas.microsoft.com/office/drawing/2014/main" id="{CB5D8519-503A-EAF0-E862-B816A7B7D0B8}"/>
              </a:ext>
            </a:extLst>
          </p:cNvPr>
          <p:cNvSpPr>
            <a:spLocks noGrp="1"/>
          </p:cNvSpPr>
          <p:nvPr>
            <p:ph type="body" sz="quarter" idx="15"/>
          </p:nvPr>
        </p:nvSpPr>
        <p:spPr>
          <a:xfrm>
            <a:off x="386954" y="6373027"/>
            <a:ext cx="4812506" cy="153987"/>
          </a:xfrm>
        </p:spPr>
        <p:txBody>
          <a:bodyPr>
            <a:noAutofit/>
          </a:bodyPr>
          <a:lstStyle>
            <a:lvl1pPr marL="0" indent="0">
              <a:spcBef>
                <a:spcPts val="0"/>
              </a:spcBef>
              <a:buNone/>
              <a:defRPr sz="750"/>
            </a:lvl1pPr>
          </a:lstStyle>
          <a:p>
            <a:pPr lvl="0"/>
            <a:r>
              <a:rPr lang="nb-NO"/>
              <a:t>Klikk for å redigere tekststiler i malen</a:t>
            </a:r>
          </a:p>
        </p:txBody>
      </p:sp>
      <p:sp>
        <p:nvSpPr>
          <p:cNvPr id="4" name="Plassholder for dato 3">
            <a:extLst>
              <a:ext uri="{FF2B5EF4-FFF2-40B4-BE49-F238E27FC236}">
                <a16:creationId xmlns:a16="http://schemas.microsoft.com/office/drawing/2014/main" id="{266560E9-3A9B-BC1E-9244-FE6677DD9797}"/>
              </a:ext>
            </a:extLst>
          </p:cNvPr>
          <p:cNvSpPr>
            <a:spLocks noGrp="1"/>
          </p:cNvSpPr>
          <p:nvPr>
            <p:ph type="dt" sz="half" idx="10"/>
          </p:nvPr>
        </p:nvSpPr>
        <p:spPr/>
        <p:txBody>
          <a:bodyPr/>
          <a:lstStyle/>
          <a:p>
            <a:fld id="{DEEA470A-F558-424D-96BC-4106C112F135}" type="datetime1">
              <a:rPr lang="nb-NO" smtClean="0"/>
              <a:t>10.06.2026</a:t>
            </a:fld>
            <a:endParaRPr lang="nb-NO"/>
          </a:p>
        </p:txBody>
      </p:sp>
      <p:sp>
        <p:nvSpPr>
          <p:cNvPr id="5" name="Plassholder for bunntekst 4">
            <a:extLst>
              <a:ext uri="{FF2B5EF4-FFF2-40B4-BE49-F238E27FC236}">
                <a16:creationId xmlns:a16="http://schemas.microsoft.com/office/drawing/2014/main" id="{E1B96096-A613-EAB0-7653-B2915ABD554D}"/>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4EFCDB43-C29E-6453-C979-4D8851F9DA32}"/>
              </a:ext>
            </a:extLst>
          </p:cNvPr>
          <p:cNvSpPr>
            <a:spLocks noGrp="1"/>
          </p:cNvSpPr>
          <p:nvPr>
            <p:ph type="sldNum" sz="quarter" idx="12"/>
          </p:nvPr>
        </p:nvSpPr>
        <p:spPr/>
        <p:txBody>
          <a:bodyPr/>
          <a:lstStyle/>
          <a:p>
            <a:fld id="{BE2ACD00-28B2-4D17-A930-2C9F8441C7CA}" type="slidenum">
              <a:rPr lang="nb-NO" smtClean="0"/>
              <a:t>‹#›</a:t>
            </a:fld>
            <a:endParaRPr lang="nb-NO"/>
          </a:p>
        </p:txBody>
      </p:sp>
    </p:spTree>
    <p:extLst>
      <p:ext uri="{BB962C8B-B14F-4D97-AF65-F5344CB8AC3E}">
        <p14:creationId xmlns:p14="http://schemas.microsoft.com/office/powerpoint/2010/main" val="41405372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kst og større bilde til høyre">
    <p:bg>
      <p:bgPr>
        <a:solidFill>
          <a:schemeClr val="bg2"/>
        </a:solidFill>
        <a:effectLst/>
      </p:bgPr>
    </p:bg>
    <p:spTree>
      <p:nvGrpSpPr>
        <p:cNvPr id="1" name=""/>
        <p:cNvGrpSpPr/>
        <p:nvPr/>
      </p:nvGrpSpPr>
      <p:grpSpPr>
        <a:xfrm>
          <a:off x="0" y="0"/>
          <a:ext cx="0" cy="0"/>
          <a:chOff x="0" y="0"/>
          <a:chExt cx="0" cy="0"/>
        </a:xfrm>
      </p:grpSpPr>
      <p:sp>
        <p:nvSpPr>
          <p:cNvPr id="3" name="Tittel 2">
            <a:extLst>
              <a:ext uri="{FF2B5EF4-FFF2-40B4-BE49-F238E27FC236}">
                <a16:creationId xmlns:a16="http://schemas.microsoft.com/office/drawing/2014/main" id="{26C63114-2486-D33C-1C93-408ADEC03847}"/>
              </a:ext>
            </a:extLst>
          </p:cNvPr>
          <p:cNvSpPr>
            <a:spLocks noGrp="1"/>
          </p:cNvSpPr>
          <p:nvPr>
            <p:ph type="title" hasCustomPrompt="1"/>
          </p:nvPr>
        </p:nvSpPr>
        <p:spPr>
          <a:xfrm>
            <a:off x="379735" y="484249"/>
            <a:ext cx="4067699" cy="641022"/>
          </a:xfrm>
        </p:spPr>
        <p:txBody>
          <a:bodyPr/>
          <a:lstStyle>
            <a:lvl1pPr>
              <a:defRPr/>
            </a:lvl1pPr>
          </a:lstStyle>
          <a:p>
            <a:r>
              <a:rPr lang="nb-NO"/>
              <a:t>Overskrift</a:t>
            </a:r>
          </a:p>
        </p:txBody>
      </p:sp>
      <p:sp>
        <p:nvSpPr>
          <p:cNvPr id="10" name="Plassholder for tekst 9">
            <a:extLst>
              <a:ext uri="{FF2B5EF4-FFF2-40B4-BE49-F238E27FC236}">
                <a16:creationId xmlns:a16="http://schemas.microsoft.com/office/drawing/2014/main" id="{68AA2764-20F9-BFA0-0A9F-822EEFDF33EC}"/>
              </a:ext>
            </a:extLst>
          </p:cNvPr>
          <p:cNvSpPr>
            <a:spLocks noGrp="1"/>
          </p:cNvSpPr>
          <p:nvPr>
            <p:ph type="body" sz="quarter" idx="13"/>
          </p:nvPr>
        </p:nvSpPr>
        <p:spPr>
          <a:xfrm>
            <a:off x="386953" y="1429353"/>
            <a:ext cx="3818335" cy="4005973"/>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12" name="Plassholder for bilde 11">
            <a:extLst>
              <a:ext uri="{FF2B5EF4-FFF2-40B4-BE49-F238E27FC236}">
                <a16:creationId xmlns:a16="http://schemas.microsoft.com/office/drawing/2014/main" id="{D8C5118A-EAB2-F394-A275-8A7AABB1CE4B}"/>
              </a:ext>
            </a:extLst>
          </p:cNvPr>
          <p:cNvSpPr>
            <a:spLocks noGrp="1"/>
          </p:cNvSpPr>
          <p:nvPr>
            <p:ph type="pic" sz="quarter" idx="14" hasCustomPrompt="1"/>
          </p:nvPr>
        </p:nvSpPr>
        <p:spPr>
          <a:xfrm>
            <a:off x="4572000" y="-1"/>
            <a:ext cx="4572000" cy="6043613"/>
          </a:xfrm>
        </p:spPr>
        <p:txBody>
          <a:bodyPr lIns="180000" tIns="180000" rIns="180000" bIns="180000"/>
          <a:lstStyle>
            <a:lvl1pPr marL="0" indent="0" algn="l">
              <a:buNone/>
              <a:defRPr sz="1125">
                <a:solidFill>
                  <a:schemeClr val="tx1">
                    <a:lumMod val="50000"/>
                    <a:lumOff val="50000"/>
                  </a:schemeClr>
                </a:solidFill>
              </a:defRPr>
            </a:lvl1pPr>
          </a:lstStyle>
          <a:p>
            <a:r>
              <a:rPr lang="nb-NO" noProof="0"/>
              <a:t>Klikk på ikonet eller dra inn en bildefil for å legge inn et bilde. Juster utsnitt på Bildeformat-fanen &gt; Beskjær.</a:t>
            </a:r>
          </a:p>
        </p:txBody>
      </p:sp>
      <p:sp>
        <p:nvSpPr>
          <p:cNvPr id="8" name="Tekstlinje nede">
            <a:extLst>
              <a:ext uri="{FF2B5EF4-FFF2-40B4-BE49-F238E27FC236}">
                <a16:creationId xmlns:a16="http://schemas.microsoft.com/office/drawing/2014/main" id="{3BDA008A-206C-6D7A-803E-A7D30B9D026E}"/>
              </a:ext>
            </a:extLst>
          </p:cNvPr>
          <p:cNvSpPr>
            <a:spLocks noGrp="1"/>
          </p:cNvSpPr>
          <p:nvPr>
            <p:ph type="body" sz="quarter" idx="15"/>
          </p:nvPr>
        </p:nvSpPr>
        <p:spPr>
          <a:xfrm>
            <a:off x="386954" y="6373027"/>
            <a:ext cx="4812506" cy="153987"/>
          </a:xfrm>
        </p:spPr>
        <p:txBody>
          <a:bodyPr>
            <a:noAutofit/>
          </a:bodyPr>
          <a:lstStyle>
            <a:lvl1pPr marL="0" indent="0">
              <a:spcBef>
                <a:spcPts val="0"/>
              </a:spcBef>
              <a:buNone/>
              <a:defRPr sz="750"/>
            </a:lvl1pPr>
          </a:lstStyle>
          <a:p>
            <a:pPr lvl="0"/>
            <a:r>
              <a:rPr lang="nb-NO"/>
              <a:t>Klikk for å redigere tekststiler i malen</a:t>
            </a:r>
          </a:p>
        </p:txBody>
      </p:sp>
      <p:sp>
        <p:nvSpPr>
          <p:cNvPr id="4" name="Plassholder for dato 3">
            <a:extLst>
              <a:ext uri="{FF2B5EF4-FFF2-40B4-BE49-F238E27FC236}">
                <a16:creationId xmlns:a16="http://schemas.microsoft.com/office/drawing/2014/main" id="{266560E9-3A9B-BC1E-9244-FE6677DD9797}"/>
              </a:ext>
            </a:extLst>
          </p:cNvPr>
          <p:cNvSpPr>
            <a:spLocks noGrp="1"/>
          </p:cNvSpPr>
          <p:nvPr>
            <p:ph type="dt" sz="half" idx="10"/>
          </p:nvPr>
        </p:nvSpPr>
        <p:spPr/>
        <p:txBody>
          <a:bodyPr/>
          <a:lstStyle/>
          <a:p>
            <a:fld id="{DD3AF647-A9FD-47FA-A180-3144546662C3}" type="datetime1">
              <a:rPr lang="nb-NO" smtClean="0"/>
              <a:t>10.06.2026</a:t>
            </a:fld>
            <a:endParaRPr lang="nb-NO"/>
          </a:p>
        </p:txBody>
      </p:sp>
      <p:sp>
        <p:nvSpPr>
          <p:cNvPr id="5" name="Plassholder for bunntekst 4">
            <a:extLst>
              <a:ext uri="{FF2B5EF4-FFF2-40B4-BE49-F238E27FC236}">
                <a16:creationId xmlns:a16="http://schemas.microsoft.com/office/drawing/2014/main" id="{E1B96096-A613-EAB0-7653-B2915ABD554D}"/>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4EFCDB43-C29E-6453-C979-4D8851F9DA32}"/>
              </a:ext>
            </a:extLst>
          </p:cNvPr>
          <p:cNvSpPr>
            <a:spLocks noGrp="1"/>
          </p:cNvSpPr>
          <p:nvPr>
            <p:ph type="sldNum" sz="quarter" idx="12"/>
          </p:nvPr>
        </p:nvSpPr>
        <p:spPr/>
        <p:txBody>
          <a:bodyPr/>
          <a:lstStyle/>
          <a:p>
            <a:fld id="{BE2ACD00-28B2-4D17-A930-2C9F8441C7CA}" type="slidenum">
              <a:rPr lang="nb-NO" smtClean="0"/>
              <a:t>‹#›</a:t>
            </a:fld>
            <a:endParaRPr lang="nb-NO"/>
          </a:p>
        </p:txBody>
      </p:sp>
    </p:spTree>
    <p:extLst>
      <p:ext uri="{BB962C8B-B14F-4D97-AF65-F5344CB8AC3E}">
        <p14:creationId xmlns:p14="http://schemas.microsoft.com/office/powerpoint/2010/main" val="401188146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kst og større bilde til venstre">
    <p:bg>
      <p:bgPr>
        <a:solidFill>
          <a:schemeClr val="bg2"/>
        </a:solidFill>
        <a:effectLst/>
      </p:bgPr>
    </p:bg>
    <p:spTree>
      <p:nvGrpSpPr>
        <p:cNvPr id="1" name=""/>
        <p:cNvGrpSpPr/>
        <p:nvPr/>
      </p:nvGrpSpPr>
      <p:grpSpPr>
        <a:xfrm>
          <a:off x="0" y="0"/>
          <a:ext cx="0" cy="0"/>
          <a:chOff x="0" y="0"/>
          <a:chExt cx="0" cy="0"/>
        </a:xfrm>
      </p:grpSpPr>
      <p:sp>
        <p:nvSpPr>
          <p:cNvPr id="3" name="Tittel 2">
            <a:extLst>
              <a:ext uri="{FF2B5EF4-FFF2-40B4-BE49-F238E27FC236}">
                <a16:creationId xmlns:a16="http://schemas.microsoft.com/office/drawing/2014/main" id="{39CEDAFE-48B1-5ABB-6A07-6F496ECA033B}"/>
              </a:ext>
            </a:extLst>
          </p:cNvPr>
          <p:cNvSpPr>
            <a:spLocks noGrp="1"/>
          </p:cNvSpPr>
          <p:nvPr>
            <p:ph type="title" hasCustomPrompt="1"/>
          </p:nvPr>
        </p:nvSpPr>
        <p:spPr>
          <a:xfrm>
            <a:off x="5134307" y="495450"/>
            <a:ext cx="3621550" cy="641022"/>
          </a:xfrm>
        </p:spPr>
        <p:txBody>
          <a:bodyPr/>
          <a:lstStyle>
            <a:lvl1pPr>
              <a:defRPr/>
            </a:lvl1pPr>
          </a:lstStyle>
          <a:p>
            <a:r>
              <a:rPr lang="nb-NO"/>
              <a:t>Overskrift</a:t>
            </a:r>
          </a:p>
        </p:txBody>
      </p:sp>
      <p:sp>
        <p:nvSpPr>
          <p:cNvPr id="12" name="Plassholder for bilde 11">
            <a:extLst>
              <a:ext uri="{FF2B5EF4-FFF2-40B4-BE49-F238E27FC236}">
                <a16:creationId xmlns:a16="http://schemas.microsoft.com/office/drawing/2014/main" id="{D8C5118A-EAB2-F394-A275-8A7AABB1CE4B}"/>
              </a:ext>
            </a:extLst>
          </p:cNvPr>
          <p:cNvSpPr>
            <a:spLocks noGrp="1"/>
          </p:cNvSpPr>
          <p:nvPr>
            <p:ph type="pic" sz="quarter" idx="14" hasCustomPrompt="1"/>
          </p:nvPr>
        </p:nvSpPr>
        <p:spPr>
          <a:xfrm>
            <a:off x="0" y="-1"/>
            <a:ext cx="4572000" cy="6043613"/>
          </a:xfrm>
        </p:spPr>
        <p:txBody>
          <a:bodyPr lIns="180000" tIns="180000" rIns="180000" bIns="180000"/>
          <a:lstStyle>
            <a:lvl1pPr marL="0" indent="0" algn="l">
              <a:buNone/>
              <a:defRPr sz="1125">
                <a:solidFill>
                  <a:schemeClr val="tx1">
                    <a:lumMod val="50000"/>
                    <a:lumOff val="50000"/>
                  </a:schemeClr>
                </a:solidFill>
              </a:defRPr>
            </a:lvl1pPr>
          </a:lstStyle>
          <a:p>
            <a:r>
              <a:rPr lang="nb-NO" noProof="0"/>
              <a:t>Klikk på ikonet eller dra inn en bildefil for å legge inn et bilde. Juster utsnitt på Bildeformat-fanen &gt; Beskjær.</a:t>
            </a:r>
          </a:p>
        </p:txBody>
      </p:sp>
      <p:sp>
        <p:nvSpPr>
          <p:cNvPr id="10" name="Plassholder for tekst 9">
            <a:extLst>
              <a:ext uri="{FF2B5EF4-FFF2-40B4-BE49-F238E27FC236}">
                <a16:creationId xmlns:a16="http://schemas.microsoft.com/office/drawing/2014/main" id="{68AA2764-20F9-BFA0-0A9F-822EEFDF33EC}"/>
              </a:ext>
            </a:extLst>
          </p:cNvPr>
          <p:cNvSpPr>
            <a:spLocks noGrp="1"/>
          </p:cNvSpPr>
          <p:nvPr>
            <p:ph type="body" sz="quarter" idx="13"/>
          </p:nvPr>
        </p:nvSpPr>
        <p:spPr>
          <a:xfrm>
            <a:off x="5134306" y="1429353"/>
            <a:ext cx="3894514" cy="4005973"/>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8" name="Tekstlinje nede">
            <a:extLst>
              <a:ext uri="{FF2B5EF4-FFF2-40B4-BE49-F238E27FC236}">
                <a16:creationId xmlns:a16="http://schemas.microsoft.com/office/drawing/2014/main" id="{A02B61AA-E3D5-C7BB-1544-B50A439A32F4}"/>
              </a:ext>
            </a:extLst>
          </p:cNvPr>
          <p:cNvSpPr>
            <a:spLocks noGrp="1"/>
          </p:cNvSpPr>
          <p:nvPr>
            <p:ph type="body" sz="quarter" idx="15"/>
          </p:nvPr>
        </p:nvSpPr>
        <p:spPr>
          <a:xfrm>
            <a:off x="386954" y="6373027"/>
            <a:ext cx="4812506" cy="153987"/>
          </a:xfrm>
        </p:spPr>
        <p:txBody>
          <a:bodyPr>
            <a:noAutofit/>
          </a:bodyPr>
          <a:lstStyle>
            <a:lvl1pPr marL="0" indent="0">
              <a:spcBef>
                <a:spcPts val="0"/>
              </a:spcBef>
              <a:buNone/>
              <a:defRPr sz="750"/>
            </a:lvl1pPr>
          </a:lstStyle>
          <a:p>
            <a:pPr lvl="0"/>
            <a:r>
              <a:rPr lang="nb-NO"/>
              <a:t>Klikk for å redigere tekststiler i malen</a:t>
            </a:r>
          </a:p>
        </p:txBody>
      </p:sp>
      <p:sp>
        <p:nvSpPr>
          <p:cNvPr id="4" name="Plassholder for dato 3">
            <a:extLst>
              <a:ext uri="{FF2B5EF4-FFF2-40B4-BE49-F238E27FC236}">
                <a16:creationId xmlns:a16="http://schemas.microsoft.com/office/drawing/2014/main" id="{266560E9-3A9B-BC1E-9244-FE6677DD9797}"/>
              </a:ext>
            </a:extLst>
          </p:cNvPr>
          <p:cNvSpPr>
            <a:spLocks noGrp="1"/>
          </p:cNvSpPr>
          <p:nvPr>
            <p:ph type="dt" sz="half" idx="10"/>
          </p:nvPr>
        </p:nvSpPr>
        <p:spPr/>
        <p:txBody>
          <a:bodyPr/>
          <a:lstStyle/>
          <a:p>
            <a:fld id="{2A595D33-BF78-4F85-8CF4-BEFF5C15FD0F}" type="datetime1">
              <a:rPr lang="nb-NO" smtClean="0"/>
              <a:t>10.06.2026</a:t>
            </a:fld>
            <a:endParaRPr lang="nb-NO"/>
          </a:p>
        </p:txBody>
      </p:sp>
      <p:sp>
        <p:nvSpPr>
          <p:cNvPr id="5" name="Plassholder for bunntekst 4">
            <a:extLst>
              <a:ext uri="{FF2B5EF4-FFF2-40B4-BE49-F238E27FC236}">
                <a16:creationId xmlns:a16="http://schemas.microsoft.com/office/drawing/2014/main" id="{E1B96096-A613-EAB0-7653-B2915ABD554D}"/>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4EFCDB43-C29E-6453-C979-4D8851F9DA32}"/>
              </a:ext>
            </a:extLst>
          </p:cNvPr>
          <p:cNvSpPr>
            <a:spLocks noGrp="1"/>
          </p:cNvSpPr>
          <p:nvPr>
            <p:ph type="sldNum" sz="quarter" idx="12"/>
          </p:nvPr>
        </p:nvSpPr>
        <p:spPr/>
        <p:txBody>
          <a:bodyPr/>
          <a:lstStyle/>
          <a:p>
            <a:fld id="{BE2ACD00-28B2-4D17-A930-2C9F8441C7CA}" type="slidenum">
              <a:rPr lang="nb-NO" smtClean="0"/>
              <a:t>‹#›</a:t>
            </a:fld>
            <a:endParaRPr lang="nb-NO"/>
          </a:p>
        </p:txBody>
      </p:sp>
    </p:spTree>
    <p:extLst>
      <p:ext uri="{BB962C8B-B14F-4D97-AF65-F5344CB8AC3E}">
        <p14:creationId xmlns:p14="http://schemas.microsoft.com/office/powerpoint/2010/main" val="24830739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tel og bilde A">
    <p:bg>
      <p:bgPr>
        <a:solidFill>
          <a:schemeClr val="bg1"/>
        </a:solidFill>
        <a:effectLst/>
      </p:bgPr>
    </p:bg>
    <p:spTree>
      <p:nvGrpSpPr>
        <p:cNvPr id="1" name=""/>
        <p:cNvGrpSpPr/>
        <p:nvPr/>
      </p:nvGrpSpPr>
      <p:grpSpPr>
        <a:xfrm>
          <a:off x="0" y="0"/>
          <a:ext cx="0" cy="0"/>
          <a:chOff x="0" y="0"/>
          <a:chExt cx="0" cy="0"/>
        </a:xfrm>
      </p:grpSpPr>
      <p:sp>
        <p:nvSpPr>
          <p:cNvPr id="8" name="bg">
            <a:extLst>
              <a:ext uri="{FF2B5EF4-FFF2-40B4-BE49-F238E27FC236}">
                <a16:creationId xmlns:a16="http://schemas.microsoft.com/office/drawing/2014/main" id="{FE25936C-7562-A5AD-EF55-3BFB2E681E27}"/>
              </a:ext>
              <a:ext uri="{C183D7F6-B498-43B3-948B-1728B52AA6E4}">
                <adec:decorative xmlns:adec="http://schemas.microsoft.com/office/drawing/2017/decorative" val="1"/>
              </a:ext>
            </a:extLst>
          </p:cNvPr>
          <p:cNvSpPr>
            <a:spLocks/>
          </p:cNvSpPr>
          <p:nvPr userDrawn="1"/>
        </p:nvSpPr>
        <p:spPr>
          <a:xfrm>
            <a:off x="0" y="1"/>
            <a:ext cx="9144000" cy="6043613"/>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sz="1350"/>
          </a:p>
        </p:txBody>
      </p:sp>
      <p:sp>
        <p:nvSpPr>
          <p:cNvPr id="2" name="Tittel 1">
            <a:extLst>
              <a:ext uri="{FF2B5EF4-FFF2-40B4-BE49-F238E27FC236}">
                <a16:creationId xmlns:a16="http://schemas.microsoft.com/office/drawing/2014/main" id="{E6B7372A-A4C1-F7A9-DDBC-7EB01A6955F9}"/>
              </a:ext>
            </a:extLst>
          </p:cNvPr>
          <p:cNvSpPr>
            <a:spLocks noGrp="1"/>
          </p:cNvSpPr>
          <p:nvPr>
            <p:ph type="title"/>
          </p:nvPr>
        </p:nvSpPr>
        <p:spPr>
          <a:xfrm>
            <a:off x="764381" y="1149350"/>
            <a:ext cx="3527283" cy="3757262"/>
          </a:xfrm>
        </p:spPr>
        <p:txBody>
          <a:bodyPr anchor="ctr" anchorCtr="0"/>
          <a:lstStyle>
            <a:lvl1pPr>
              <a:lnSpc>
                <a:spcPct val="100000"/>
              </a:lnSpc>
              <a:defRPr/>
            </a:lvl1pPr>
          </a:lstStyle>
          <a:p>
            <a:r>
              <a:rPr lang="nb-NO"/>
              <a:t>Klikk for å redigere tittelstil</a:t>
            </a:r>
          </a:p>
        </p:txBody>
      </p:sp>
      <p:sp>
        <p:nvSpPr>
          <p:cNvPr id="12" name="Plassholder for bilde 11">
            <a:extLst>
              <a:ext uri="{FF2B5EF4-FFF2-40B4-BE49-F238E27FC236}">
                <a16:creationId xmlns:a16="http://schemas.microsoft.com/office/drawing/2014/main" id="{D8C5118A-EAB2-F394-A275-8A7AABB1CE4B}"/>
              </a:ext>
            </a:extLst>
          </p:cNvPr>
          <p:cNvSpPr>
            <a:spLocks noGrp="1"/>
          </p:cNvSpPr>
          <p:nvPr>
            <p:ph type="pic" sz="quarter" idx="14" hasCustomPrompt="1"/>
          </p:nvPr>
        </p:nvSpPr>
        <p:spPr>
          <a:xfrm>
            <a:off x="4572000" y="-1"/>
            <a:ext cx="4572000" cy="6043613"/>
          </a:xfrm>
        </p:spPr>
        <p:txBody>
          <a:bodyPr lIns="180000" tIns="180000" rIns="180000" bIns="180000"/>
          <a:lstStyle>
            <a:lvl1pPr marL="0" indent="0" algn="l">
              <a:buNone/>
              <a:defRPr sz="1125">
                <a:solidFill>
                  <a:schemeClr val="tx1">
                    <a:lumMod val="50000"/>
                    <a:lumOff val="50000"/>
                  </a:schemeClr>
                </a:solidFill>
              </a:defRPr>
            </a:lvl1pPr>
          </a:lstStyle>
          <a:p>
            <a:r>
              <a:rPr lang="nb-NO" noProof="0"/>
              <a:t>Klikk på ikonet eller dra inn en bildefil for å legge inn et bilde. Juster utsnitt på Bildeformat-fanen &gt; Beskjær.</a:t>
            </a:r>
          </a:p>
        </p:txBody>
      </p:sp>
      <p:sp>
        <p:nvSpPr>
          <p:cNvPr id="9" name="Tekstlinje nede">
            <a:extLst>
              <a:ext uri="{FF2B5EF4-FFF2-40B4-BE49-F238E27FC236}">
                <a16:creationId xmlns:a16="http://schemas.microsoft.com/office/drawing/2014/main" id="{EFE45605-F813-F5A1-54C2-6B3CA88342E9}"/>
              </a:ext>
            </a:extLst>
          </p:cNvPr>
          <p:cNvSpPr>
            <a:spLocks noGrp="1"/>
          </p:cNvSpPr>
          <p:nvPr>
            <p:ph type="body" sz="quarter" idx="15"/>
          </p:nvPr>
        </p:nvSpPr>
        <p:spPr>
          <a:xfrm>
            <a:off x="386954" y="6373027"/>
            <a:ext cx="4812506" cy="153987"/>
          </a:xfrm>
        </p:spPr>
        <p:txBody>
          <a:bodyPr>
            <a:noAutofit/>
          </a:bodyPr>
          <a:lstStyle>
            <a:lvl1pPr marL="0" indent="0">
              <a:spcBef>
                <a:spcPts val="0"/>
              </a:spcBef>
              <a:buNone/>
              <a:defRPr sz="750"/>
            </a:lvl1pPr>
          </a:lstStyle>
          <a:p>
            <a:pPr lvl="0"/>
            <a:r>
              <a:rPr lang="nb-NO"/>
              <a:t>Klikk for å redigere tekststiler i malen</a:t>
            </a:r>
          </a:p>
        </p:txBody>
      </p:sp>
      <p:sp>
        <p:nvSpPr>
          <p:cNvPr id="4" name="Plassholder for dato 3">
            <a:extLst>
              <a:ext uri="{FF2B5EF4-FFF2-40B4-BE49-F238E27FC236}">
                <a16:creationId xmlns:a16="http://schemas.microsoft.com/office/drawing/2014/main" id="{266560E9-3A9B-BC1E-9244-FE6677DD9797}"/>
              </a:ext>
            </a:extLst>
          </p:cNvPr>
          <p:cNvSpPr>
            <a:spLocks noGrp="1"/>
          </p:cNvSpPr>
          <p:nvPr>
            <p:ph type="dt" sz="half" idx="10"/>
          </p:nvPr>
        </p:nvSpPr>
        <p:spPr/>
        <p:txBody>
          <a:bodyPr/>
          <a:lstStyle/>
          <a:p>
            <a:fld id="{098FCD0C-90FD-4F76-9F8D-E55E431E59DE}" type="datetime1">
              <a:rPr lang="nb-NO" smtClean="0"/>
              <a:t>10.06.2026</a:t>
            </a:fld>
            <a:endParaRPr lang="nb-NO"/>
          </a:p>
        </p:txBody>
      </p:sp>
      <p:sp>
        <p:nvSpPr>
          <p:cNvPr id="5" name="Plassholder for bunntekst 4">
            <a:extLst>
              <a:ext uri="{FF2B5EF4-FFF2-40B4-BE49-F238E27FC236}">
                <a16:creationId xmlns:a16="http://schemas.microsoft.com/office/drawing/2014/main" id="{E1B96096-A613-EAB0-7653-B2915ABD554D}"/>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4EFCDB43-C29E-6453-C979-4D8851F9DA32}"/>
              </a:ext>
            </a:extLst>
          </p:cNvPr>
          <p:cNvSpPr>
            <a:spLocks noGrp="1"/>
          </p:cNvSpPr>
          <p:nvPr>
            <p:ph type="sldNum" sz="quarter" idx="12"/>
          </p:nvPr>
        </p:nvSpPr>
        <p:spPr/>
        <p:txBody>
          <a:bodyPr/>
          <a:lstStyle/>
          <a:p>
            <a:fld id="{BE2ACD00-28B2-4D17-A930-2C9F8441C7CA}" type="slidenum">
              <a:rPr lang="nb-NO" smtClean="0"/>
              <a:t>‹#›</a:t>
            </a:fld>
            <a:endParaRPr lang="nb-NO"/>
          </a:p>
        </p:txBody>
      </p:sp>
    </p:spTree>
    <p:extLst>
      <p:ext uri="{BB962C8B-B14F-4D97-AF65-F5344CB8AC3E}">
        <p14:creationId xmlns:p14="http://schemas.microsoft.com/office/powerpoint/2010/main" val="241297210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tel og bilde B">
    <p:bg>
      <p:bgPr>
        <a:solidFill>
          <a:schemeClr val="bg1"/>
        </a:solidFill>
        <a:effectLst/>
      </p:bgPr>
    </p:bg>
    <p:spTree>
      <p:nvGrpSpPr>
        <p:cNvPr id="1" name=""/>
        <p:cNvGrpSpPr/>
        <p:nvPr/>
      </p:nvGrpSpPr>
      <p:grpSpPr>
        <a:xfrm>
          <a:off x="0" y="0"/>
          <a:ext cx="0" cy="0"/>
          <a:chOff x="0" y="0"/>
          <a:chExt cx="0" cy="0"/>
        </a:xfrm>
      </p:grpSpPr>
      <p:sp>
        <p:nvSpPr>
          <p:cNvPr id="8" name="bg">
            <a:extLst>
              <a:ext uri="{FF2B5EF4-FFF2-40B4-BE49-F238E27FC236}">
                <a16:creationId xmlns:a16="http://schemas.microsoft.com/office/drawing/2014/main" id="{FE25936C-7562-A5AD-EF55-3BFB2E681E27}"/>
              </a:ext>
              <a:ext uri="{C183D7F6-B498-43B3-948B-1728B52AA6E4}">
                <adec:decorative xmlns:adec="http://schemas.microsoft.com/office/drawing/2017/decorative" val="1"/>
              </a:ext>
            </a:extLst>
          </p:cNvPr>
          <p:cNvSpPr>
            <a:spLocks/>
          </p:cNvSpPr>
          <p:nvPr userDrawn="1"/>
        </p:nvSpPr>
        <p:spPr>
          <a:xfrm>
            <a:off x="0" y="1"/>
            <a:ext cx="9144000" cy="6043613"/>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sz="1350"/>
          </a:p>
        </p:txBody>
      </p:sp>
      <p:sp>
        <p:nvSpPr>
          <p:cNvPr id="2" name="Tittel 1">
            <a:extLst>
              <a:ext uri="{FF2B5EF4-FFF2-40B4-BE49-F238E27FC236}">
                <a16:creationId xmlns:a16="http://schemas.microsoft.com/office/drawing/2014/main" id="{E6B7372A-A4C1-F7A9-DDBC-7EB01A6955F9}"/>
              </a:ext>
            </a:extLst>
          </p:cNvPr>
          <p:cNvSpPr>
            <a:spLocks noGrp="1"/>
          </p:cNvSpPr>
          <p:nvPr>
            <p:ph type="title"/>
          </p:nvPr>
        </p:nvSpPr>
        <p:spPr>
          <a:xfrm>
            <a:off x="764381" y="1149350"/>
            <a:ext cx="3527283" cy="3757262"/>
          </a:xfrm>
        </p:spPr>
        <p:txBody>
          <a:bodyPr anchor="ctr" anchorCtr="0"/>
          <a:lstStyle>
            <a:lvl1pPr>
              <a:lnSpc>
                <a:spcPct val="100000"/>
              </a:lnSpc>
              <a:defRPr>
                <a:solidFill>
                  <a:schemeClr val="bg1"/>
                </a:solidFill>
              </a:defRPr>
            </a:lvl1pPr>
          </a:lstStyle>
          <a:p>
            <a:r>
              <a:rPr lang="nb-NO"/>
              <a:t>Klikk for å redigere tittelstil</a:t>
            </a:r>
          </a:p>
        </p:txBody>
      </p:sp>
      <p:sp>
        <p:nvSpPr>
          <p:cNvPr id="12" name="Plassholder for bilde 11">
            <a:extLst>
              <a:ext uri="{FF2B5EF4-FFF2-40B4-BE49-F238E27FC236}">
                <a16:creationId xmlns:a16="http://schemas.microsoft.com/office/drawing/2014/main" id="{D8C5118A-EAB2-F394-A275-8A7AABB1CE4B}"/>
              </a:ext>
            </a:extLst>
          </p:cNvPr>
          <p:cNvSpPr>
            <a:spLocks noGrp="1"/>
          </p:cNvSpPr>
          <p:nvPr>
            <p:ph type="pic" sz="quarter" idx="14" hasCustomPrompt="1"/>
          </p:nvPr>
        </p:nvSpPr>
        <p:spPr>
          <a:xfrm>
            <a:off x="4572000" y="-1"/>
            <a:ext cx="4572000" cy="6043613"/>
          </a:xfrm>
        </p:spPr>
        <p:txBody>
          <a:bodyPr lIns="180000" tIns="180000" rIns="180000" bIns="180000"/>
          <a:lstStyle>
            <a:lvl1pPr marL="0" indent="0" algn="l">
              <a:buNone/>
              <a:defRPr sz="1125">
                <a:solidFill>
                  <a:schemeClr val="bg1">
                    <a:lumMod val="85000"/>
                  </a:schemeClr>
                </a:solidFill>
              </a:defRPr>
            </a:lvl1pPr>
          </a:lstStyle>
          <a:p>
            <a:r>
              <a:rPr lang="nb-NO" noProof="0"/>
              <a:t>Klikk på ikonet eller dra inn en bildefil for å legge inn et bilde. Juster utsnitt på Bildeformat-fanen &gt; Beskjær.</a:t>
            </a:r>
          </a:p>
        </p:txBody>
      </p:sp>
      <p:sp>
        <p:nvSpPr>
          <p:cNvPr id="3" name="Tekstlinje nede">
            <a:extLst>
              <a:ext uri="{FF2B5EF4-FFF2-40B4-BE49-F238E27FC236}">
                <a16:creationId xmlns:a16="http://schemas.microsoft.com/office/drawing/2014/main" id="{1AE25CAC-58F5-2190-9261-ADFD7760492B}"/>
              </a:ext>
            </a:extLst>
          </p:cNvPr>
          <p:cNvSpPr>
            <a:spLocks noGrp="1"/>
          </p:cNvSpPr>
          <p:nvPr>
            <p:ph type="body" sz="quarter" idx="15"/>
          </p:nvPr>
        </p:nvSpPr>
        <p:spPr>
          <a:xfrm>
            <a:off x="386954" y="6373027"/>
            <a:ext cx="4812506" cy="153987"/>
          </a:xfrm>
        </p:spPr>
        <p:txBody>
          <a:bodyPr>
            <a:noAutofit/>
          </a:bodyPr>
          <a:lstStyle>
            <a:lvl1pPr marL="0" indent="0">
              <a:spcBef>
                <a:spcPts val="0"/>
              </a:spcBef>
              <a:buNone/>
              <a:defRPr sz="750"/>
            </a:lvl1pPr>
          </a:lstStyle>
          <a:p>
            <a:pPr lvl="0"/>
            <a:r>
              <a:rPr lang="nb-NO"/>
              <a:t>Klikk for å redigere tekststiler i malen</a:t>
            </a:r>
          </a:p>
        </p:txBody>
      </p:sp>
      <p:sp>
        <p:nvSpPr>
          <p:cNvPr id="4" name="Plassholder for dato 3">
            <a:extLst>
              <a:ext uri="{FF2B5EF4-FFF2-40B4-BE49-F238E27FC236}">
                <a16:creationId xmlns:a16="http://schemas.microsoft.com/office/drawing/2014/main" id="{266560E9-3A9B-BC1E-9244-FE6677DD9797}"/>
              </a:ext>
            </a:extLst>
          </p:cNvPr>
          <p:cNvSpPr>
            <a:spLocks noGrp="1"/>
          </p:cNvSpPr>
          <p:nvPr>
            <p:ph type="dt" sz="half" idx="10"/>
          </p:nvPr>
        </p:nvSpPr>
        <p:spPr/>
        <p:txBody>
          <a:bodyPr/>
          <a:lstStyle/>
          <a:p>
            <a:fld id="{3CA5418D-B15B-4571-A6B4-9103D90EE23B}" type="datetime1">
              <a:rPr lang="nb-NO" smtClean="0"/>
              <a:t>10.06.2026</a:t>
            </a:fld>
            <a:endParaRPr lang="nb-NO"/>
          </a:p>
        </p:txBody>
      </p:sp>
      <p:sp>
        <p:nvSpPr>
          <p:cNvPr id="5" name="Plassholder for bunntekst 4">
            <a:extLst>
              <a:ext uri="{FF2B5EF4-FFF2-40B4-BE49-F238E27FC236}">
                <a16:creationId xmlns:a16="http://schemas.microsoft.com/office/drawing/2014/main" id="{E1B96096-A613-EAB0-7653-B2915ABD554D}"/>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4EFCDB43-C29E-6453-C979-4D8851F9DA32}"/>
              </a:ext>
            </a:extLst>
          </p:cNvPr>
          <p:cNvSpPr>
            <a:spLocks noGrp="1"/>
          </p:cNvSpPr>
          <p:nvPr>
            <p:ph type="sldNum" sz="quarter" idx="12"/>
          </p:nvPr>
        </p:nvSpPr>
        <p:spPr/>
        <p:txBody>
          <a:bodyPr/>
          <a:lstStyle/>
          <a:p>
            <a:fld id="{BE2ACD00-28B2-4D17-A930-2C9F8441C7CA}" type="slidenum">
              <a:rPr lang="nb-NO" smtClean="0"/>
              <a:t>‹#›</a:t>
            </a:fld>
            <a:endParaRPr lang="nb-NO"/>
          </a:p>
        </p:txBody>
      </p:sp>
    </p:spTree>
    <p:extLst>
      <p:ext uri="{BB962C8B-B14F-4D97-AF65-F5344CB8AC3E}">
        <p14:creationId xmlns:p14="http://schemas.microsoft.com/office/powerpoint/2010/main" val="29368568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are tittel">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4103CD8-DC4B-1EAC-E4B7-A853F1896FA8}"/>
              </a:ext>
            </a:extLst>
          </p:cNvPr>
          <p:cNvSpPr>
            <a:spLocks noGrp="1"/>
          </p:cNvSpPr>
          <p:nvPr>
            <p:ph type="title"/>
          </p:nvPr>
        </p:nvSpPr>
        <p:spPr/>
        <p:txBody>
          <a:bodyPr/>
          <a:lstStyle/>
          <a:p>
            <a:r>
              <a:rPr lang="nb-NO"/>
              <a:t>Klikk for å redigere tittelstil</a:t>
            </a:r>
          </a:p>
        </p:txBody>
      </p:sp>
      <p:sp>
        <p:nvSpPr>
          <p:cNvPr id="3" name="Plassholder for dato 2">
            <a:extLst>
              <a:ext uri="{FF2B5EF4-FFF2-40B4-BE49-F238E27FC236}">
                <a16:creationId xmlns:a16="http://schemas.microsoft.com/office/drawing/2014/main" id="{23DA3595-0D76-FC7F-CE98-A2771164E217}"/>
              </a:ext>
            </a:extLst>
          </p:cNvPr>
          <p:cNvSpPr>
            <a:spLocks noGrp="1"/>
          </p:cNvSpPr>
          <p:nvPr>
            <p:ph type="dt" sz="half" idx="10"/>
          </p:nvPr>
        </p:nvSpPr>
        <p:spPr/>
        <p:txBody>
          <a:bodyPr/>
          <a:lstStyle/>
          <a:p>
            <a:fld id="{FFA3DEB2-5FAD-41BF-B42F-49EB3011B0DB}" type="datetime1">
              <a:rPr lang="nb-NO" smtClean="0"/>
              <a:t>10.06.2026</a:t>
            </a:fld>
            <a:endParaRPr lang="nb-NO"/>
          </a:p>
        </p:txBody>
      </p:sp>
      <p:sp>
        <p:nvSpPr>
          <p:cNvPr id="4" name="Plassholder for bunntekst 3">
            <a:extLst>
              <a:ext uri="{FF2B5EF4-FFF2-40B4-BE49-F238E27FC236}">
                <a16:creationId xmlns:a16="http://schemas.microsoft.com/office/drawing/2014/main" id="{A8C16737-31A4-6AA3-36AE-0BE2577D1271}"/>
              </a:ext>
            </a:extLst>
          </p:cNvPr>
          <p:cNvSpPr>
            <a:spLocks noGrp="1"/>
          </p:cNvSpPr>
          <p:nvPr>
            <p:ph type="ftr" sz="quarter" idx="11"/>
          </p:nvPr>
        </p:nvSpPr>
        <p:spPr/>
        <p:txBody>
          <a:bodyPr/>
          <a:lstStyle/>
          <a:p>
            <a:endParaRPr lang="nb-NO"/>
          </a:p>
        </p:txBody>
      </p:sp>
      <p:sp>
        <p:nvSpPr>
          <p:cNvPr id="5" name="Plassholder for lysbildenummer 4">
            <a:extLst>
              <a:ext uri="{FF2B5EF4-FFF2-40B4-BE49-F238E27FC236}">
                <a16:creationId xmlns:a16="http://schemas.microsoft.com/office/drawing/2014/main" id="{C6A46AD8-B713-9AE7-6379-37F6049140CD}"/>
              </a:ext>
            </a:extLst>
          </p:cNvPr>
          <p:cNvSpPr>
            <a:spLocks noGrp="1"/>
          </p:cNvSpPr>
          <p:nvPr>
            <p:ph type="sldNum" sz="quarter" idx="12"/>
          </p:nvPr>
        </p:nvSpPr>
        <p:spPr/>
        <p:txBody>
          <a:bodyPr/>
          <a:lstStyle/>
          <a:p>
            <a:fld id="{BE2ACD00-28B2-4D17-A930-2C9F8441C7CA}" type="slidenum">
              <a:rPr lang="nb-NO" smtClean="0"/>
              <a:t>‹#›</a:t>
            </a:fld>
            <a:endParaRPr lang="nb-NO"/>
          </a:p>
        </p:txBody>
      </p:sp>
      <p:sp>
        <p:nvSpPr>
          <p:cNvPr id="6" name="Tekstlinje nede">
            <a:extLst>
              <a:ext uri="{FF2B5EF4-FFF2-40B4-BE49-F238E27FC236}">
                <a16:creationId xmlns:a16="http://schemas.microsoft.com/office/drawing/2014/main" id="{F0489F13-2148-7B9B-0493-BC9BDD54FFEF}"/>
              </a:ext>
            </a:extLst>
          </p:cNvPr>
          <p:cNvSpPr>
            <a:spLocks noGrp="1"/>
          </p:cNvSpPr>
          <p:nvPr>
            <p:ph type="body" sz="quarter" idx="15"/>
          </p:nvPr>
        </p:nvSpPr>
        <p:spPr>
          <a:xfrm>
            <a:off x="386954" y="6373027"/>
            <a:ext cx="4812506" cy="153987"/>
          </a:xfrm>
        </p:spPr>
        <p:txBody>
          <a:bodyPr>
            <a:noAutofit/>
          </a:bodyPr>
          <a:lstStyle>
            <a:lvl1pPr marL="0" indent="0">
              <a:spcBef>
                <a:spcPts val="0"/>
              </a:spcBef>
              <a:buNone/>
              <a:defRPr sz="750"/>
            </a:lvl1pPr>
          </a:lstStyle>
          <a:p>
            <a:pPr lvl="0"/>
            <a:r>
              <a:rPr lang="nb-NO"/>
              <a:t>Klikk for å redigere tekststiler i malen</a:t>
            </a:r>
          </a:p>
        </p:txBody>
      </p:sp>
    </p:spTree>
    <p:extLst>
      <p:ext uri="{BB962C8B-B14F-4D97-AF65-F5344CB8AC3E}">
        <p14:creationId xmlns:p14="http://schemas.microsoft.com/office/powerpoint/2010/main" val="147293386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Faktaboks og bilde til høyre">
    <p:spTree>
      <p:nvGrpSpPr>
        <p:cNvPr id="1" name=""/>
        <p:cNvGrpSpPr/>
        <p:nvPr/>
      </p:nvGrpSpPr>
      <p:grpSpPr>
        <a:xfrm>
          <a:off x="0" y="0"/>
          <a:ext cx="0" cy="0"/>
          <a:chOff x="0" y="0"/>
          <a:chExt cx="0" cy="0"/>
        </a:xfrm>
      </p:grpSpPr>
      <p:sp>
        <p:nvSpPr>
          <p:cNvPr id="8" name="bg">
            <a:extLst>
              <a:ext uri="{FF2B5EF4-FFF2-40B4-BE49-F238E27FC236}">
                <a16:creationId xmlns:a16="http://schemas.microsoft.com/office/drawing/2014/main" id="{5F6D0151-5CAA-6F33-FEAB-42578FA78345}"/>
              </a:ext>
              <a:ext uri="{C183D7F6-B498-43B3-948B-1728B52AA6E4}">
                <adec:decorative xmlns:adec="http://schemas.microsoft.com/office/drawing/2017/decorative" val="1"/>
              </a:ext>
            </a:extLst>
          </p:cNvPr>
          <p:cNvSpPr>
            <a:spLocks/>
          </p:cNvSpPr>
          <p:nvPr userDrawn="1"/>
        </p:nvSpPr>
        <p:spPr>
          <a:xfrm>
            <a:off x="386953" y="1245599"/>
            <a:ext cx="4185047" cy="4054731"/>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sz="1350"/>
          </a:p>
        </p:txBody>
      </p:sp>
      <p:sp>
        <p:nvSpPr>
          <p:cNvPr id="2" name="Tittel 1">
            <a:extLst>
              <a:ext uri="{FF2B5EF4-FFF2-40B4-BE49-F238E27FC236}">
                <a16:creationId xmlns:a16="http://schemas.microsoft.com/office/drawing/2014/main" id="{E6B7372A-A4C1-F7A9-DDBC-7EB01A6955F9}"/>
              </a:ext>
            </a:extLst>
          </p:cNvPr>
          <p:cNvSpPr>
            <a:spLocks noGrp="1"/>
          </p:cNvSpPr>
          <p:nvPr>
            <p:ph type="title"/>
          </p:nvPr>
        </p:nvSpPr>
        <p:spPr>
          <a:xfrm>
            <a:off x="767952" y="1745788"/>
            <a:ext cx="3621549" cy="641022"/>
          </a:xfrm>
        </p:spPr>
        <p:txBody>
          <a:bodyPr>
            <a:noAutofit/>
          </a:bodyPr>
          <a:lstStyle>
            <a:lvl1pPr>
              <a:lnSpc>
                <a:spcPct val="100000"/>
              </a:lnSpc>
              <a:defRPr sz="1800" b="1"/>
            </a:lvl1pPr>
          </a:lstStyle>
          <a:p>
            <a:r>
              <a:rPr lang="nb-NO"/>
              <a:t>Klikk for å redigere tittelstil</a:t>
            </a:r>
          </a:p>
        </p:txBody>
      </p:sp>
      <p:sp>
        <p:nvSpPr>
          <p:cNvPr id="10" name="Plassholder for tekst 9">
            <a:extLst>
              <a:ext uri="{FF2B5EF4-FFF2-40B4-BE49-F238E27FC236}">
                <a16:creationId xmlns:a16="http://schemas.microsoft.com/office/drawing/2014/main" id="{68AA2764-20F9-BFA0-0A9F-822EEFDF33EC}"/>
              </a:ext>
            </a:extLst>
          </p:cNvPr>
          <p:cNvSpPr>
            <a:spLocks noGrp="1"/>
          </p:cNvSpPr>
          <p:nvPr>
            <p:ph type="body" sz="quarter" idx="13"/>
          </p:nvPr>
        </p:nvSpPr>
        <p:spPr>
          <a:xfrm>
            <a:off x="767689" y="2759094"/>
            <a:ext cx="3621550" cy="2265129"/>
          </a:xfrm>
        </p:spPr>
        <p:txBody>
          <a:bodyPr>
            <a:noAutofit/>
          </a:bodyPr>
          <a:lstStyle>
            <a:lvl1pPr>
              <a:defRPr sz="1500">
                <a:solidFill>
                  <a:schemeClr val="tx2"/>
                </a:solidFill>
              </a:defRPr>
            </a:lvl1pPr>
            <a:lvl2pPr>
              <a:defRPr sz="1500">
                <a:solidFill>
                  <a:schemeClr val="tx2"/>
                </a:solidFill>
              </a:defRPr>
            </a:lvl2pPr>
            <a:lvl3pPr>
              <a:defRPr sz="1500">
                <a:solidFill>
                  <a:schemeClr val="tx2"/>
                </a:solidFill>
              </a:defRPr>
            </a:lvl3pPr>
            <a:lvl4pPr>
              <a:defRPr sz="1500">
                <a:solidFill>
                  <a:schemeClr val="tx2"/>
                </a:solidFill>
              </a:defRPr>
            </a:lvl4pPr>
            <a:lvl5pPr>
              <a:defRPr sz="1500">
                <a:solidFill>
                  <a:schemeClr val="tx2"/>
                </a:solidFill>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12" name="Plassholder for bilde 11">
            <a:extLst>
              <a:ext uri="{FF2B5EF4-FFF2-40B4-BE49-F238E27FC236}">
                <a16:creationId xmlns:a16="http://schemas.microsoft.com/office/drawing/2014/main" id="{E4EFD144-8CFF-255D-8117-3515C54ED216}"/>
              </a:ext>
            </a:extLst>
          </p:cNvPr>
          <p:cNvSpPr>
            <a:spLocks noGrp="1"/>
          </p:cNvSpPr>
          <p:nvPr>
            <p:ph type="pic" sz="quarter" idx="14" hasCustomPrompt="1"/>
          </p:nvPr>
        </p:nvSpPr>
        <p:spPr>
          <a:xfrm>
            <a:off x="3049192" y="514350"/>
            <a:ext cx="5706665" cy="5529263"/>
          </a:xfrm>
          <a:custGeom>
            <a:avLst/>
            <a:gdLst>
              <a:gd name="connsiteX0" fmla="*/ 0 w 7608887"/>
              <a:gd name="connsiteY0" fmla="*/ 0 h 5529263"/>
              <a:gd name="connsiteX1" fmla="*/ 7608887 w 7608887"/>
              <a:gd name="connsiteY1" fmla="*/ 0 h 5529263"/>
              <a:gd name="connsiteX2" fmla="*/ 7608887 w 7608887"/>
              <a:gd name="connsiteY2" fmla="*/ 5529263 h 5529263"/>
              <a:gd name="connsiteX3" fmla="*/ 0 w 7608887"/>
              <a:gd name="connsiteY3" fmla="*/ 5529263 h 5529263"/>
              <a:gd name="connsiteX4" fmla="*/ 0 w 7608887"/>
              <a:gd name="connsiteY4" fmla="*/ 4785980 h 5529263"/>
              <a:gd name="connsiteX5" fmla="*/ 2030412 w 7608887"/>
              <a:gd name="connsiteY5" fmla="*/ 4785980 h 5529263"/>
              <a:gd name="connsiteX6" fmla="*/ 2030412 w 7608887"/>
              <a:gd name="connsiteY6" fmla="*/ 731249 h 5529263"/>
              <a:gd name="connsiteX7" fmla="*/ 0 w 7608887"/>
              <a:gd name="connsiteY7" fmla="*/ 731249 h 5529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08887" h="5529263">
                <a:moveTo>
                  <a:pt x="0" y="0"/>
                </a:moveTo>
                <a:lnTo>
                  <a:pt x="7608887" y="0"/>
                </a:lnTo>
                <a:lnTo>
                  <a:pt x="7608887" y="5529263"/>
                </a:lnTo>
                <a:lnTo>
                  <a:pt x="0" y="5529263"/>
                </a:lnTo>
                <a:lnTo>
                  <a:pt x="0" y="4785980"/>
                </a:lnTo>
                <a:lnTo>
                  <a:pt x="2030412" y="4785980"/>
                </a:lnTo>
                <a:lnTo>
                  <a:pt x="2030412" y="731249"/>
                </a:lnTo>
                <a:lnTo>
                  <a:pt x="0" y="731249"/>
                </a:lnTo>
                <a:close/>
              </a:path>
            </a:pathLst>
          </a:custGeom>
          <a:blipFill>
            <a:blip r:embed="rId2" cstate="print">
              <a:extLst>
                <a:ext uri="{28A0092B-C50C-407E-A947-70E740481C1C}">
                  <a14:useLocalDpi xmlns:a14="http://schemas.microsoft.com/office/drawing/2010/main" val="0"/>
                </a:ext>
              </a:extLst>
            </a:blip>
            <a:srcRect/>
            <a:stretch>
              <a:fillRect/>
            </a:stretch>
          </a:blipFill>
        </p:spPr>
        <p:txBody>
          <a:bodyPr wrap="square" lIns="180000" tIns="180000" rIns="180000" bIns="180000">
            <a:noAutofit/>
          </a:bodyPr>
          <a:lstStyle>
            <a:lvl1pPr marL="0" indent="0" algn="l">
              <a:buNone/>
              <a:defRPr sz="1125">
                <a:solidFill>
                  <a:schemeClr val="bg1">
                    <a:lumMod val="75000"/>
                  </a:schemeClr>
                </a:solidFill>
              </a:defRPr>
            </a:lvl1pPr>
          </a:lstStyle>
          <a:p>
            <a:r>
              <a:rPr lang="nb-NO" noProof="0"/>
              <a:t>Klikk på ikonet eller dra inn en bildefil for å legge inn et bilde. Juster utsnitt på Bildeformat-fanen &gt; Beskjær.</a:t>
            </a:r>
          </a:p>
        </p:txBody>
      </p:sp>
      <p:sp>
        <p:nvSpPr>
          <p:cNvPr id="13" name="Tekstlinje nede">
            <a:extLst>
              <a:ext uri="{FF2B5EF4-FFF2-40B4-BE49-F238E27FC236}">
                <a16:creationId xmlns:a16="http://schemas.microsoft.com/office/drawing/2014/main" id="{DFA95BA0-5B57-32A7-6B21-57DB1F8B97C2}"/>
              </a:ext>
            </a:extLst>
          </p:cNvPr>
          <p:cNvSpPr>
            <a:spLocks noGrp="1"/>
          </p:cNvSpPr>
          <p:nvPr>
            <p:ph type="body" sz="quarter" idx="15"/>
          </p:nvPr>
        </p:nvSpPr>
        <p:spPr>
          <a:xfrm>
            <a:off x="386954" y="6373027"/>
            <a:ext cx="4812506" cy="153987"/>
          </a:xfrm>
        </p:spPr>
        <p:txBody>
          <a:bodyPr>
            <a:noAutofit/>
          </a:bodyPr>
          <a:lstStyle>
            <a:lvl1pPr marL="0" indent="0">
              <a:spcBef>
                <a:spcPts val="0"/>
              </a:spcBef>
              <a:buNone/>
              <a:defRPr sz="750"/>
            </a:lvl1pPr>
          </a:lstStyle>
          <a:p>
            <a:pPr lvl="0"/>
            <a:r>
              <a:rPr lang="nb-NO"/>
              <a:t>Klikk for å redigere tekststiler i malen</a:t>
            </a:r>
          </a:p>
        </p:txBody>
      </p:sp>
      <p:sp>
        <p:nvSpPr>
          <p:cNvPr id="4" name="Plassholder for dato 3">
            <a:extLst>
              <a:ext uri="{FF2B5EF4-FFF2-40B4-BE49-F238E27FC236}">
                <a16:creationId xmlns:a16="http://schemas.microsoft.com/office/drawing/2014/main" id="{266560E9-3A9B-BC1E-9244-FE6677DD9797}"/>
              </a:ext>
            </a:extLst>
          </p:cNvPr>
          <p:cNvSpPr>
            <a:spLocks noGrp="1"/>
          </p:cNvSpPr>
          <p:nvPr>
            <p:ph type="dt" sz="half" idx="10"/>
          </p:nvPr>
        </p:nvSpPr>
        <p:spPr/>
        <p:txBody>
          <a:bodyPr/>
          <a:lstStyle/>
          <a:p>
            <a:fld id="{831FC6A7-0537-4D49-80DA-57C0FA4459C3}" type="datetime1">
              <a:rPr lang="nb-NO" smtClean="0"/>
              <a:t>10.06.2026</a:t>
            </a:fld>
            <a:endParaRPr lang="nb-NO"/>
          </a:p>
        </p:txBody>
      </p:sp>
      <p:sp>
        <p:nvSpPr>
          <p:cNvPr id="5" name="Plassholder for bunntekst 4">
            <a:extLst>
              <a:ext uri="{FF2B5EF4-FFF2-40B4-BE49-F238E27FC236}">
                <a16:creationId xmlns:a16="http://schemas.microsoft.com/office/drawing/2014/main" id="{E1B96096-A613-EAB0-7653-B2915ABD554D}"/>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4EFCDB43-C29E-6453-C979-4D8851F9DA32}"/>
              </a:ext>
            </a:extLst>
          </p:cNvPr>
          <p:cNvSpPr>
            <a:spLocks noGrp="1"/>
          </p:cNvSpPr>
          <p:nvPr>
            <p:ph type="sldNum" sz="quarter" idx="12"/>
          </p:nvPr>
        </p:nvSpPr>
        <p:spPr/>
        <p:txBody>
          <a:bodyPr/>
          <a:lstStyle/>
          <a:p>
            <a:fld id="{BE2ACD00-28B2-4D17-A930-2C9F8441C7CA}" type="slidenum">
              <a:rPr lang="nb-NO" smtClean="0"/>
              <a:t>‹#›</a:t>
            </a:fld>
            <a:endParaRPr lang="nb-NO"/>
          </a:p>
        </p:txBody>
      </p:sp>
    </p:spTree>
    <p:extLst>
      <p:ext uri="{BB962C8B-B14F-4D97-AF65-F5344CB8AC3E}">
        <p14:creationId xmlns:p14="http://schemas.microsoft.com/office/powerpoint/2010/main" val="149444801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Faktaboks og bilde til venstre">
    <p:spTree>
      <p:nvGrpSpPr>
        <p:cNvPr id="1" name=""/>
        <p:cNvGrpSpPr/>
        <p:nvPr/>
      </p:nvGrpSpPr>
      <p:grpSpPr>
        <a:xfrm>
          <a:off x="0" y="0"/>
          <a:ext cx="0" cy="0"/>
          <a:chOff x="0" y="0"/>
          <a:chExt cx="0" cy="0"/>
        </a:xfrm>
      </p:grpSpPr>
      <p:sp>
        <p:nvSpPr>
          <p:cNvPr id="8" name="bg">
            <a:extLst>
              <a:ext uri="{FF2B5EF4-FFF2-40B4-BE49-F238E27FC236}">
                <a16:creationId xmlns:a16="http://schemas.microsoft.com/office/drawing/2014/main" id="{5F6D0151-5CAA-6F33-FEAB-42578FA78345}"/>
              </a:ext>
              <a:ext uri="{C183D7F6-B498-43B3-948B-1728B52AA6E4}">
                <adec:decorative xmlns:adec="http://schemas.microsoft.com/office/drawing/2017/decorative" val="1"/>
              </a:ext>
            </a:extLst>
          </p:cNvPr>
          <p:cNvSpPr>
            <a:spLocks/>
          </p:cNvSpPr>
          <p:nvPr userDrawn="1"/>
        </p:nvSpPr>
        <p:spPr>
          <a:xfrm>
            <a:off x="4570810" y="1245599"/>
            <a:ext cx="4185047" cy="4054731"/>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sz="1350"/>
          </a:p>
        </p:txBody>
      </p:sp>
      <p:sp>
        <p:nvSpPr>
          <p:cNvPr id="2" name="Tittel 1">
            <a:extLst>
              <a:ext uri="{FF2B5EF4-FFF2-40B4-BE49-F238E27FC236}">
                <a16:creationId xmlns:a16="http://schemas.microsoft.com/office/drawing/2014/main" id="{E6B7372A-A4C1-F7A9-DDBC-7EB01A6955F9}"/>
              </a:ext>
            </a:extLst>
          </p:cNvPr>
          <p:cNvSpPr>
            <a:spLocks noGrp="1"/>
          </p:cNvSpPr>
          <p:nvPr>
            <p:ph type="title"/>
          </p:nvPr>
        </p:nvSpPr>
        <p:spPr>
          <a:xfrm>
            <a:off x="4951808" y="1745788"/>
            <a:ext cx="3621549" cy="641022"/>
          </a:xfrm>
        </p:spPr>
        <p:txBody>
          <a:bodyPr>
            <a:noAutofit/>
          </a:bodyPr>
          <a:lstStyle>
            <a:lvl1pPr>
              <a:lnSpc>
                <a:spcPct val="100000"/>
              </a:lnSpc>
              <a:defRPr sz="1800" b="1"/>
            </a:lvl1pPr>
          </a:lstStyle>
          <a:p>
            <a:r>
              <a:rPr lang="nb-NO"/>
              <a:t>Klikk for å redigere tittelstil</a:t>
            </a:r>
          </a:p>
        </p:txBody>
      </p:sp>
      <p:sp>
        <p:nvSpPr>
          <p:cNvPr id="10" name="Plassholder for tekst 9">
            <a:extLst>
              <a:ext uri="{FF2B5EF4-FFF2-40B4-BE49-F238E27FC236}">
                <a16:creationId xmlns:a16="http://schemas.microsoft.com/office/drawing/2014/main" id="{68AA2764-20F9-BFA0-0A9F-822EEFDF33EC}"/>
              </a:ext>
            </a:extLst>
          </p:cNvPr>
          <p:cNvSpPr>
            <a:spLocks noGrp="1"/>
          </p:cNvSpPr>
          <p:nvPr>
            <p:ph type="body" sz="quarter" idx="13"/>
          </p:nvPr>
        </p:nvSpPr>
        <p:spPr>
          <a:xfrm>
            <a:off x="4951545" y="2759094"/>
            <a:ext cx="3621550" cy="2265129"/>
          </a:xfrm>
        </p:spPr>
        <p:txBody>
          <a:bodyPr>
            <a:noAutofit/>
          </a:bodyPr>
          <a:lstStyle>
            <a:lvl1pPr>
              <a:defRPr sz="1500">
                <a:solidFill>
                  <a:schemeClr val="tx2"/>
                </a:solidFill>
              </a:defRPr>
            </a:lvl1pPr>
            <a:lvl2pPr>
              <a:defRPr sz="1500">
                <a:solidFill>
                  <a:schemeClr val="tx2"/>
                </a:solidFill>
              </a:defRPr>
            </a:lvl2pPr>
            <a:lvl3pPr>
              <a:defRPr sz="1500">
                <a:solidFill>
                  <a:schemeClr val="tx2"/>
                </a:solidFill>
              </a:defRPr>
            </a:lvl3pPr>
            <a:lvl4pPr>
              <a:defRPr sz="1500">
                <a:solidFill>
                  <a:schemeClr val="tx2"/>
                </a:solidFill>
              </a:defRPr>
            </a:lvl4pPr>
            <a:lvl5pPr>
              <a:defRPr sz="1500">
                <a:solidFill>
                  <a:schemeClr val="tx2"/>
                </a:solidFill>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11" name="Plassholder for bilde 10">
            <a:extLst>
              <a:ext uri="{FF2B5EF4-FFF2-40B4-BE49-F238E27FC236}">
                <a16:creationId xmlns:a16="http://schemas.microsoft.com/office/drawing/2014/main" id="{AA585C74-7938-31CF-BF0C-10C1B6C0395D}"/>
              </a:ext>
            </a:extLst>
          </p:cNvPr>
          <p:cNvSpPr>
            <a:spLocks noGrp="1"/>
          </p:cNvSpPr>
          <p:nvPr>
            <p:ph type="pic" sz="quarter" idx="14" hasCustomPrompt="1"/>
          </p:nvPr>
        </p:nvSpPr>
        <p:spPr>
          <a:xfrm>
            <a:off x="386954" y="514350"/>
            <a:ext cx="5706665" cy="5529263"/>
          </a:xfrm>
          <a:custGeom>
            <a:avLst/>
            <a:gdLst>
              <a:gd name="connsiteX0" fmla="*/ 0 w 7608887"/>
              <a:gd name="connsiteY0" fmla="*/ 0 h 5529263"/>
              <a:gd name="connsiteX1" fmla="*/ 7608887 w 7608887"/>
              <a:gd name="connsiteY1" fmla="*/ 0 h 5529263"/>
              <a:gd name="connsiteX2" fmla="*/ 7608887 w 7608887"/>
              <a:gd name="connsiteY2" fmla="*/ 731249 h 5529263"/>
              <a:gd name="connsiteX3" fmla="*/ 5578475 w 7608887"/>
              <a:gd name="connsiteY3" fmla="*/ 731249 h 5529263"/>
              <a:gd name="connsiteX4" fmla="*/ 5578475 w 7608887"/>
              <a:gd name="connsiteY4" fmla="*/ 4785980 h 5529263"/>
              <a:gd name="connsiteX5" fmla="*/ 7608887 w 7608887"/>
              <a:gd name="connsiteY5" fmla="*/ 4785980 h 5529263"/>
              <a:gd name="connsiteX6" fmla="*/ 7608887 w 7608887"/>
              <a:gd name="connsiteY6" fmla="*/ 5529263 h 5529263"/>
              <a:gd name="connsiteX7" fmla="*/ 0 w 7608887"/>
              <a:gd name="connsiteY7" fmla="*/ 5529263 h 5529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08887" h="5529263">
                <a:moveTo>
                  <a:pt x="0" y="0"/>
                </a:moveTo>
                <a:lnTo>
                  <a:pt x="7608887" y="0"/>
                </a:lnTo>
                <a:lnTo>
                  <a:pt x="7608887" y="731249"/>
                </a:lnTo>
                <a:lnTo>
                  <a:pt x="5578475" y="731249"/>
                </a:lnTo>
                <a:lnTo>
                  <a:pt x="5578475" y="4785980"/>
                </a:lnTo>
                <a:lnTo>
                  <a:pt x="7608887" y="4785980"/>
                </a:lnTo>
                <a:lnTo>
                  <a:pt x="7608887" y="5529263"/>
                </a:lnTo>
                <a:lnTo>
                  <a:pt x="0" y="5529263"/>
                </a:lnTo>
                <a:close/>
              </a:path>
            </a:pathLst>
          </a:custGeom>
          <a:blipFill>
            <a:blip r:embed="rId2">
              <a:extLst>
                <a:ext uri="{28A0092B-C50C-407E-A947-70E740481C1C}">
                  <a14:useLocalDpi xmlns:a14="http://schemas.microsoft.com/office/drawing/2010/main" val="0"/>
                </a:ext>
              </a:extLst>
            </a:blip>
            <a:srcRect/>
            <a:stretch>
              <a:fillRect/>
            </a:stretch>
          </a:blipFill>
        </p:spPr>
        <p:txBody>
          <a:bodyPr wrap="square" lIns="180000" tIns="180000" rIns="180000" bIns="180000">
            <a:noAutofit/>
          </a:bodyPr>
          <a:lstStyle>
            <a:lvl1pPr marL="0" indent="0" algn="l">
              <a:buNone/>
              <a:defRPr sz="1125">
                <a:solidFill>
                  <a:schemeClr val="bg1">
                    <a:lumMod val="75000"/>
                  </a:schemeClr>
                </a:solidFill>
              </a:defRPr>
            </a:lvl1pPr>
          </a:lstStyle>
          <a:p>
            <a:r>
              <a:rPr lang="nb-NO" noProof="0"/>
              <a:t>Klikk på ikonet eller dra inn en bildefil for å legge inn et bilde. Juster utsnitt på Bildeformat-fanen &gt; Beskjær.</a:t>
            </a:r>
          </a:p>
        </p:txBody>
      </p:sp>
      <p:sp>
        <p:nvSpPr>
          <p:cNvPr id="13" name="Tekstlinje nede">
            <a:extLst>
              <a:ext uri="{FF2B5EF4-FFF2-40B4-BE49-F238E27FC236}">
                <a16:creationId xmlns:a16="http://schemas.microsoft.com/office/drawing/2014/main" id="{FC47CFE8-5A9A-56CC-F45F-AA3487BF0970}"/>
              </a:ext>
            </a:extLst>
          </p:cNvPr>
          <p:cNvSpPr>
            <a:spLocks noGrp="1"/>
          </p:cNvSpPr>
          <p:nvPr>
            <p:ph type="body" sz="quarter" idx="15"/>
          </p:nvPr>
        </p:nvSpPr>
        <p:spPr>
          <a:xfrm>
            <a:off x="386954" y="6373027"/>
            <a:ext cx="4812506" cy="153987"/>
          </a:xfrm>
        </p:spPr>
        <p:txBody>
          <a:bodyPr>
            <a:noAutofit/>
          </a:bodyPr>
          <a:lstStyle>
            <a:lvl1pPr marL="0" indent="0">
              <a:spcBef>
                <a:spcPts val="0"/>
              </a:spcBef>
              <a:buNone/>
              <a:defRPr sz="750"/>
            </a:lvl1pPr>
          </a:lstStyle>
          <a:p>
            <a:pPr lvl="0"/>
            <a:r>
              <a:rPr lang="nb-NO"/>
              <a:t>Klikk for å redigere tekststiler i malen</a:t>
            </a:r>
          </a:p>
        </p:txBody>
      </p:sp>
      <p:sp>
        <p:nvSpPr>
          <p:cNvPr id="4" name="Plassholder for dato 3">
            <a:extLst>
              <a:ext uri="{FF2B5EF4-FFF2-40B4-BE49-F238E27FC236}">
                <a16:creationId xmlns:a16="http://schemas.microsoft.com/office/drawing/2014/main" id="{266560E9-3A9B-BC1E-9244-FE6677DD9797}"/>
              </a:ext>
            </a:extLst>
          </p:cNvPr>
          <p:cNvSpPr>
            <a:spLocks noGrp="1"/>
          </p:cNvSpPr>
          <p:nvPr>
            <p:ph type="dt" sz="half" idx="10"/>
          </p:nvPr>
        </p:nvSpPr>
        <p:spPr/>
        <p:txBody>
          <a:bodyPr/>
          <a:lstStyle/>
          <a:p>
            <a:fld id="{94C82F0A-19E8-4703-90B7-67EFB63B5718}" type="datetime1">
              <a:rPr lang="nb-NO" smtClean="0"/>
              <a:t>10.06.2026</a:t>
            </a:fld>
            <a:endParaRPr lang="nb-NO"/>
          </a:p>
        </p:txBody>
      </p:sp>
      <p:sp>
        <p:nvSpPr>
          <p:cNvPr id="5" name="Plassholder for bunntekst 4">
            <a:extLst>
              <a:ext uri="{FF2B5EF4-FFF2-40B4-BE49-F238E27FC236}">
                <a16:creationId xmlns:a16="http://schemas.microsoft.com/office/drawing/2014/main" id="{E1B96096-A613-EAB0-7653-B2915ABD554D}"/>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4EFCDB43-C29E-6453-C979-4D8851F9DA32}"/>
              </a:ext>
            </a:extLst>
          </p:cNvPr>
          <p:cNvSpPr>
            <a:spLocks noGrp="1"/>
          </p:cNvSpPr>
          <p:nvPr>
            <p:ph type="sldNum" sz="quarter" idx="12"/>
          </p:nvPr>
        </p:nvSpPr>
        <p:spPr/>
        <p:txBody>
          <a:bodyPr/>
          <a:lstStyle/>
          <a:p>
            <a:fld id="{BE2ACD00-28B2-4D17-A930-2C9F8441C7CA}" type="slidenum">
              <a:rPr lang="nb-NO" smtClean="0"/>
              <a:t>‹#›</a:t>
            </a:fld>
            <a:endParaRPr lang="nb-NO"/>
          </a:p>
        </p:txBody>
      </p:sp>
    </p:spTree>
    <p:extLst>
      <p:ext uri="{BB962C8B-B14F-4D97-AF65-F5344CB8AC3E}">
        <p14:creationId xmlns:p14="http://schemas.microsoft.com/office/powerpoint/2010/main" val="905050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p:cNvSpPr>
            <a:spLocks noGrp="1"/>
          </p:cNvSpPr>
          <p:nvPr>
            <p:ph type="title"/>
          </p:nvPr>
        </p:nvSpPr>
        <p:spPr>
          <a:xfrm>
            <a:off x="623888" y="1709739"/>
            <a:ext cx="7886700" cy="2852737"/>
          </a:xfrm>
        </p:spPr>
        <p:txBody>
          <a:bodyPr anchor="b"/>
          <a:lstStyle>
            <a:lvl1pPr>
              <a:defRPr sz="4500">
                <a:solidFill>
                  <a:srgbClr val="006430"/>
                </a:solidFill>
              </a:defRPr>
            </a:lvl1pPr>
          </a:lstStyle>
          <a:p>
            <a:r>
              <a:rPr lang="nb-NO"/>
              <a:t>Klikk for å redigere tittelstil</a:t>
            </a:r>
          </a:p>
        </p:txBody>
      </p:sp>
      <p:sp>
        <p:nvSpPr>
          <p:cNvPr id="3" name="Plassholder for tekst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nb-NO"/>
              <a:t>Rediger tekststiler i malen</a:t>
            </a:r>
          </a:p>
        </p:txBody>
      </p:sp>
      <p:sp>
        <p:nvSpPr>
          <p:cNvPr id="4" name="Plassholder for dato 3"/>
          <p:cNvSpPr>
            <a:spLocks noGrp="1"/>
          </p:cNvSpPr>
          <p:nvPr>
            <p:ph type="dt" sz="half" idx="10"/>
          </p:nvPr>
        </p:nvSpPr>
        <p:spPr>
          <a:xfrm>
            <a:off x="1259632" y="6356351"/>
            <a:ext cx="1426418" cy="365125"/>
          </a:xfrm>
          <a:prstGeom prst="rect">
            <a:avLst/>
          </a:prstGeom>
        </p:spPr>
        <p:txBody>
          <a:bodyPr/>
          <a:lstStyle>
            <a:lvl1pPr>
              <a:defRPr sz="1400"/>
            </a:lvl1pPr>
          </a:lstStyle>
          <a:p>
            <a:fld id="{856A69B2-2FE8-453D-AA5E-C97677098F4B}" type="datetime1">
              <a:rPr lang="nb-NO" smtClean="0"/>
              <a:pPr/>
              <a:t>10.06.2026</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E09305BD-5F70-424C-81AC-F5FFE723C7D3}" type="slidenum">
              <a:rPr lang="nb-NO" smtClean="0"/>
              <a:pPr/>
              <a:t>‹#›</a:t>
            </a:fld>
            <a:endParaRPr lang="nb-NO"/>
          </a:p>
        </p:txBody>
      </p:sp>
    </p:spTree>
    <p:extLst>
      <p:ext uri="{BB962C8B-B14F-4D97-AF65-F5344CB8AC3E}">
        <p14:creationId xmlns:p14="http://schemas.microsoft.com/office/powerpoint/2010/main" val="854329079"/>
      </p:ext>
    </p:extLst>
  </p:cSld>
  <p:clrMapOvr>
    <a:masterClrMapping/>
  </p:clrMapOvr>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killeside A">
    <p:bg>
      <p:bgPr>
        <a:solidFill>
          <a:schemeClr val="bg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2E96E04-050C-8584-B76A-431002072133}"/>
              </a:ext>
            </a:extLst>
          </p:cNvPr>
          <p:cNvSpPr>
            <a:spLocks noGrp="1"/>
          </p:cNvSpPr>
          <p:nvPr>
            <p:ph type="title"/>
          </p:nvPr>
        </p:nvSpPr>
        <p:spPr>
          <a:xfrm>
            <a:off x="1529954" y="454462"/>
            <a:ext cx="6074568" cy="2876114"/>
          </a:xfrm>
        </p:spPr>
        <p:txBody>
          <a:bodyPr anchor="b">
            <a:normAutofit/>
          </a:bodyPr>
          <a:lstStyle>
            <a:lvl1pPr algn="ctr">
              <a:lnSpc>
                <a:spcPct val="100000"/>
              </a:lnSpc>
              <a:defRPr sz="3750"/>
            </a:lvl1pPr>
          </a:lstStyle>
          <a:p>
            <a:r>
              <a:rPr lang="nb-NO"/>
              <a:t>Klikk for å redigere tittelstil</a:t>
            </a:r>
          </a:p>
        </p:txBody>
      </p:sp>
      <p:sp>
        <p:nvSpPr>
          <p:cNvPr id="3" name="Plassholder for tekst 2">
            <a:extLst>
              <a:ext uri="{FF2B5EF4-FFF2-40B4-BE49-F238E27FC236}">
                <a16:creationId xmlns:a16="http://schemas.microsoft.com/office/drawing/2014/main" id="{7AD8E927-9809-943D-C128-409FF7CE429A}"/>
              </a:ext>
            </a:extLst>
          </p:cNvPr>
          <p:cNvSpPr>
            <a:spLocks noGrp="1"/>
          </p:cNvSpPr>
          <p:nvPr>
            <p:ph type="body" idx="1"/>
          </p:nvPr>
        </p:nvSpPr>
        <p:spPr>
          <a:xfrm>
            <a:off x="1529954" y="3678000"/>
            <a:ext cx="6074568" cy="1500187"/>
          </a:xfrm>
        </p:spPr>
        <p:txBody>
          <a:bodyPr/>
          <a:lstStyle>
            <a:lvl1pPr marL="0" indent="0" algn="ctr">
              <a:spcBef>
                <a:spcPts val="0"/>
              </a:spcBef>
              <a:buNone/>
              <a:defRPr sz="1500">
                <a:solidFill>
                  <a:schemeClr val="accent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nb-NO"/>
              <a:t>Klikk for å redigere tekststiler i malen</a:t>
            </a:r>
          </a:p>
        </p:txBody>
      </p:sp>
      <p:sp>
        <p:nvSpPr>
          <p:cNvPr id="9" name="Tekstlinje nede">
            <a:extLst>
              <a:ext uri="{FF2B5EF4-FFF2-40B4-BE49-F238E27FC236}">
                <a16:creationId xmlns:a16="http://schemas.microsoft.com/office/drawing/2014/main" id="{9D942FE1-83A5-919C-8238-F115091086A7}"/>
              </a:ext>
            </a:extLst>
          </p:cNvPr>
          <p:cNvSpPr>
            <a:spLocks noGrp="1"/>
          </p:cNvSpPr>
          <p:nvPr>
            <p:ph type="body" sz="quarter" idx="15"/>
          </p:nvPr>
        </p:nvSpPr>
        <p:spPr>
          <a:xfrm>
            <a:off x="386954" y="6373027"/>
            <a:ext cx="4812506" cy="153987"/>
          </a:xfrm>
        </p:spPr>
        <p:txBody>
          <a:bodyPr>
            <a:noAutofit/>
          </a:bodyPr>
          <a:lstStyle>
            <a:lvl1pPr marL="0" indent="0">
              <a:spcBef>
                <a:spcPts val="0"/>
              </a:spcBef>
              <a:buNone/>
              <a:defRPr sz="750"/>
            </a:lvl1pPr>
          </a:lstStyle>
          <a:p>
            <a:pPr lvl="0"/>
            <a:r>
              <a:rPr lang="nb-NO"/>
              <a:t>Klikk for å redigere tekststiler i malen</a:t>
            </a:r>
          </a:p>
        </p:txBody>
      </p:sp>
      <p:sp>
        <p:nvSpPr>
          <p:cNvPr id="4" name="Plassholder for dato 3">
            <a:extLst>
              <a:ext uri="{FF2B5EF4-FFF2-40B4-BE49-F238E27FC236}">
                <a16:creationId xmlns:a16="http://schemas.microsoft.com/office/drawing/2014/main" id="{C880C8A2-7304-2314-8523-D1FFEFD6364E}"/>
              </a:ext>
            </a:extLst>
          </p:cNvPr>
          <p:cNvSpPr>
            <a:spLocks noGrp="1"/>
          </p:cNvSpPr>
          <p:nvPr>
            <p:ph type="dt" sz="half" idx="10"/>
          </p:nvPr>
        </p:nvSpPr>
        <p:spPr/>
        <p:txBody>
          <a:bodyPr/>
          <a:lstStyle/>
          <a:p>
            <a:fld id="{FF510891-DC1F-4180-8696-9FDB2456715D}" type="datetime1">
              <a:rPr lang="nb-NO" smtClean="0"/>
              <a:t>10.06.2026</a:t>
            </a:fld>
            <a:endParaRPr lang="nb-NO"/>
          </a:p>
        </p:txBody>
      </p:sp>
      <p:sp>
        <p:nvSpPr>
          <p:cNvPr id="5" name="Plassholder for bunntekst 4">
            <a:extLst>
              <a:ext uri="{FF2B5EF4-FFF2-40B4-BE49-F238E27FC236}">
                <a16:creationId xmlns:a16="http://schemas.microsoft.com/office/drawing/2014/main" id="{3EE73FFE-145C-E4BF-9A55-964A9A110208}"/>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C09F080D-2D36-9CA5-0DFD-1ABD5E827C16}"/>
              </a:ext>
            </a:extLst>
          </p:cNvPr>
          <p:cNvSpPr>
            <a:spLocks noGrp="1"/>
          </p:cNvSpPr>
          <p:nvPr>
            <p:ph type="sldNum" sz="quarter" idx="12"/>
          </p:nvPr>
        </p:nvSpPr>
        <p:spPr/>
        <p:txBody>
          <a:bodyPr/>
          <a:lstStyle/>
          <a:p>
            <a:fld id="{BE2ACD00-28B2-4D17-A930-2C9F8441C7CA}" type="slidenum">
              <a:rPr lang="nb-NO" smtClean="0"/>
              <a:t>‹#›</a:t>
            </a:fld>
            <a:endParaRPr lang="nb-NO"/>
          </a:p>
        </p:txBody>
      </p:sp>
    </p:spTree>
    <p:extLst>
      <p:ext uri="{BB962C8B-B14F-4D97-AF65-F5344CB8AC3E}">
        <p14:creationId xmlns:p14="http://schemas.microsoft.com/office/powerpoint/2010/main" val="175880977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Skilleside B">
    <p:bg>
      <p:bgPr>
        <a:solidFill>
          <a:schemeClr val="tx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2E96E04-050C-8584-B76A-431002072133}"/>
              </a:ext>
            </a:extLst>
          </p:cNvPr>
          <p:cNvSpPr>
            <a:spLocks noGrp="1"/>
          </p:cNvSpPr>
          <p:nvPr>
            <p:ph type="title"/>
          </p:nvPr>
        </p:nvSpPr>
        <p:spPr>
          <a:xfrm>
            <a:off x="1529954" y="454462"/>
            <a:ext cx="6074568" cy="2876114"/>
          </a:xfrm>
        </p:spPr>
        <p:txBody>
          <a:bodyPr anchor="b">
            <a:normAutofit/>
          </a:bodyPr>
          <a:lstStyle>
            <a:lvl1pPr algn="ctr">
              <a:lnSpc>
                <a:spcPct val="100000"/>
              </a:lnSpc>
              <a:defRPr sz="3750">
                <a:solidFill>
                  <a:schemeClr val="bg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7AD8E927-9809-943D-C128-409FF7CE429A}"/>
              </a:ext>
            </a:extLst>
          </p:cNvPr>
          <p:cNvSpPr>
            <a:spLocks noGrp="1"/>
          </p:cNvSpPr>
          <p:nvPr>
            <p:ph type="body" idx="1"/>
          </p:nvPr>
        </p:nvSpPr>
        <p:spPr>
          <a:xfrm>
            <a:off x="1529954" y="3678000"/>
            <a:ext cx="6074568" cy="1500187"/>
          </a:xfrm>
        </p:spPr>
        <p:txBody>
          <a:bodyPr/>
          <a:lstStyle>
            <a:lvl1pPr marL="0" indent="0" algn="ctr">
              <a:spcBef>
                <a:spcPts val="0"/>
              </a:spcBef>
              <a:buNone/>
              <a:defRPr sz="1500">
                <a:solidFill>
                  <a:schemeClr val="accent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nb-NO"/>
              <a:t>Klikk for å redigere tekststiler i malen</a:t>
            </a:r>
          </a:p>
        </p:txBody>
      </p:sp>
      <p:sp>
        <p:nvSpPr>
          <p:cNvPr id="8" name="Tekstlinje nede">
            <a:extLst>
              <a:ext uri="{FF2B5EF4-FFF2-40B4-BE49-F238E27FC236}">
                <a16:creationId xmlns:a16="http://schemas.microsoft.com/office/drawing/2014/main" id="{6CF942D3-D045-859F-3E09-15EBD54F9DF6}"/>
              </a:ext>
            </a:extLst>
          </p:cNvPr>
          <p:cNvSpPr>
            <a:spLocks noGrp="1"/>
          </p:cNvSpPr>
          <p:nvPr>
            <p:ph type="body" sz="quarter" idx="15"/>
          </p:nvPr>
        </p:nvSpPr>
        <p:spPr>
          <a:xfrm>
            <a:off x="386954" y="6373027"/>
            <a:ext cx="4812506" cy="153987"/>
          </a:xfrm>
        </p:spPr>
        <p:txBody>
          <a:bodyPr>
            <a:noAutofit/>
          </a:bodyPr>
          <a:lstStyle>
            <a:lvl1pPr marL="0" indent="0">
              <a:spcBef>
                <a:spcPts val="0"/>
              </a:spcBef>
              <a:buNone/>
              <a:defRPr sz="750">
                <a:solidFill>
                  <a:schemeClr val="bg1"/>
                </a:solidFill>
              </a:defRPr>
            </a:lvl1pPr>
          </a:lstStyle>
          <a:p>
            <a:pPr lvl="0"/>
            <a:r>
              <a:rPr lang="nb-NO"/>
              <a:t>Klikk for å redigere tekststiler i malen</a:t>
            </a:r>
          </a:p>
        </p:txBody>
      </p:sp>
      <p:sp>
        <p:nvSpPr>
          <p:cNvPr id="4" name="Plassholder for dato 3">
            <a:extLst>
              <a:ext uri="{FF2B5EF4-FFF2-40B4-BE49-F238E27FC236}">
                <a16:creationId xmlns:a16="http://schemas.microsoft.com/office/drawing/2014/main" id="{C880C8A2-7304-2314-8523-D1FFEFD6364E}"/>
              </a:ext>
            </a:extLst>
          </p:cNvPr>
          <p:cNvSpPr>
            <a:spLocks noGrp="1"/>
          </p:cNvSpPr>
          <p:nvPr>
            <p:ph type="dt" sz="half" idx="10"/>
          </p:nvPr>
        </p:nvSpPr>
        <p:spPr/>
        <p:txBody>
          <a:bodyPr/>
          <a:lstStyle>
            <a:lvl1pPr>
              <a:defRPr>
                <a:solidFill>
                  <a:schemeClr val="bg1"/>
                </a:solidFill>
              </a:defRPr>
            </a:lvl1pPr>
          </a:lstStyle>
          <a:p>
            <a:fld id="{8E0AC805-96EB-4A16-8898-FB590AA501B2}" type="datetime1">
              <a:rPr lang="nb-NO" smtClean="0"/>
              <a:t>10.06.2026</a:t>
            </a:fld>
            <a:endParaRPr lang="nb-NO"/>
          </a:p>
        </p:txBody>
      </p:sp>
      <p:sp>
        <p:nvSpPr>
          <p:cNvPr id="5" name="Plassholder for bunntekst 4">
            <a:extLst>
              <a:ext uri="{FF2B5EF4-FFF2-40B4-BE49-F238E27FC236}">
                <a16:creationId xmlns:a16="http://schemas.microsoft.com/office/drawing/2014/main" id="{3EE73FFE-145C-E4BF-9A55-964A9A110208}"/>
              </a:ext>
            </a:extLst>
          </p:cNvPr>
          <p:cNvSpPr>
            <a:spLocks noGrp="1"/>
          </p:cNvSpPr>
          <p:nvPr>
            <p:ph type="ftr" sz="quarter" idx="11"/>
          </p:nvPr>
        </p:nvSpPr>
        <p:spPr/>
        <p:txBody>
          <a:bodyPr/>
          <a:lstStyle>
            <a:lvl1pPr>
              <a:defRPr>
                <a:solidFill>
                  <a:schemeClr val="bg1"/>
                </a:solidFill>
              </a:defRPr>
            </a:lvl1pPr>
          </a:lstStyle>
          <a:p>
            <a:endParaRPr lang="nb-NO"/>
          </a:p>
        </p:txBody>
      </p:sp>
      <p:sp>
        <p:nvSpPr>
          <p:cNvPr id="6" name="Plassholder for lysbildenummer 5">
            <a:extLst>
              <a:ext uri="{FF2B5EF4-FFF2-40B4-BE49-F238E27FC236}">
                <a16:creationId xmlns:a16="http://schemas.microsoft.com/office/drawing/2014/main" id="{C09F080D-2D36-9CA5-0DFD-1ABD5E827C16}"/>
              </a:ext>
            </a:extLst>
          </p:cNvPr>
          <p:cNvSpPr>
            <a:spLocks noGrp="1"/>
          </p:cNvSpPr>
          <p:nvPr>
            <p:ph type="sldNum" sz="quarter" idx="12"/>
          </p:nvPr>
        </p:nvSpPr>
        <p:spPr/>
        <p:txBody>
          <a:bodyPr/>
          <a:lstStyle>
            <a:lvl1pPr>
              <a:defRPr>
                <a:solidFill>
                  <a:schemeClr val="bg1"/>
                </a:solidFill>
              </a:defRPr>
            </a:lvl1pPr>
          </a:lstStyle>
          <a:p>
            <a:fld id="{BE2ACD00-28B2-4D17-A930-2C9F8441C7CA}" type="slidenum">
              <a:rPr lang="nb-NO" smtClean="0"/>
              <a:pPr/>
              <a:t>‹#›</a:t>
            </a:fld>
            <a:endParaRPr lang="nb-NO"/>
          </a:p>
        </p:txBody>
      </p:sp>
      <p:pic>
        <p:nvPicPr>
          <p:cNvPr id="7" name="Grafikk 6">
            <a:extLst>
              <a:ext uri="{FF2B5EF4-FFF2-40B4-BE49-F238E27FC236}">
                <a16:creationId xmlns:a16="http://schemas.microsoft.com/office/drawing/2014/main" id="{8789EFBD-D810-BF32-C25E-A15F764BD8D4}"/>
              </a:ext>
              <a:ext uri="{C183D7F6-B498-43B3-948B-1728B52AA6E4}">
                <adec:decorative xmlns:adec="http://schemas.microsoft.com/office/drawing/2017/decorative" val="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a:xfrm>
            <a:off x="8594526" y="6346827"/>
            <a:ext cx="180975" cy="215071"/>
          </a:xfrm>
          <a:prstGeom prst="rect">
            <a:avLst/>
          </a:prstGeom>
        </p:spPr>
      </p:pic>
      <p:cxnSp>
        <p:nvCxnSpPr>
          <p:cNvPr id="10" name="Rett linje 9">
            <a:extLst>
              <a:ext uri="{FF2B5EF4-FFF2-40B4-BE49-F238E27FC236}">
                <a16:creationId xmlns:a16="http://schemas.microsoft.com/office/drawing/2014/main" id="{BFB787F7-E26F-690A-2E23-25238CEC05B2}"/>
              </a:ext>
              <a:ext uri="{C183D7F6-B498-43B3-948B-1728B52AA6E4}">
                <adec:decorative xmlns:adec="http://schemas.microsoft.com/office/drawing/2017/decorative" val="1"/>
              </a:ext>
            </a:extLst>
          </p:cNvPr>
          <p:cNvCxnSpPr/>
          <p:nvPr userDrawn="1"/>
        </p:nvCxnSpPr>
        <p:spPr>
          <a:xfrm>
            <a:off x="8545116" y="6357145"/>
            <a:ext cx="0" cy="193675"/>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013314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Skilleside / sitat med bilde">
    <p:bg>
      <p:bgPr>
        <a:solidFill>
          <a:schemeClr val="tx2"/>
        </a:solidFill>
        <a:effectLst/>
      </p:bgPr>
    </p:bg>
    <p:spTree>
      <p:nvGrpSpPr>
        <p:cNvPr id="1" name=""/>
        <p:cNvGrpSpPr/>
        <p:nvPr/>
      </p:nvGrpSpPr>
      <p:grpSpPr>
        <a:xfrm>
          <a:off x="0" y="0"/>
          <a:ext cx="0" cy="0"/>
          <a:chOff x="0" y="0"/>
          <a:chExt cx="0" cy="0"/>
        </a:xfrm>
      </p:grpSpPr>
      <p:sp>
        <p:nvSpPr>
          <p:cNvPr id="10" name="Plassholder for bilde 11">
            <a:extLst>
              <a:ext uri="{FF2B5EF4-FFF2-40B4-BE49-F238E27FC236}">
                <a16:creationId xmlns:a16="http://schemas.microsoft.com/office/drawing/2014/main" id="{192D41D3-E30A-5F94-F63E-AAD34BC2E33A}"/>
              </a:ext>
            </a:extLst>
          </p:cNvPr>
          <p:cNvSpPr>
            <a:spLocks noGrp="1"/>
          </p:cNvSpPr>
          <p:nvPr>
            <p:ph type="pic" sz="quarter" idx="14" hasCustomPrompt="1"/>
          </p:nvPr>
        </p:nvSpPr>
        <p:spPr>
          <a:xfrm>
            <a:off x="0" y="0"/>
            <a:ext cx="9144000" cy="6858000"/>
          </a:xfrm>
          <a:blipFill>
            <a:blip r:embed="rId2"/>
            <a:srcRect/>
            <a:stretch>
              <a:fillRect t="-29473" b="-4045"/>
            </a:stretch>
          </a:blipFill>
        </p:spPr>
        <p:txBody>
          <a:bodyPr lIns="180000" tIns="180000" rIns="180000" bIns="180000"/>
          <a:lstStyle>
            <a:lvl1pPr marL="0" indent="0" algn="l">
              <a:spcBef>
                <a:spcPts val="0"/>
              </a:spcBef>
              <a:buNone/>
              <a:defRPr sz="1125">
                <a:solidFill>
                  <a:schemeClr val="bg1">
                    <a:lumMod val="85000"/>
                  </a:schemeClr>
                </a:solidFill>
              </a:defRPr>
            </a:lvl1pPr>
          </a:lstStyle>
          <a:p>
            <a:r>
              <a:rPr lang="nb-NO" noProof="0"/>
              <a:t>Dra inn en bildefil for å endre bilde. </a:t>
            </a:r>
            <a:br>
              <a:rPr lang="nb-NO" noProof="0"/>
            </a:br>
            <a:r>
              <a:rPr lang="nb-NO" noProof="0"/>
              <a:t>Juster utsnitt på Bildeformat-fanen &gt; Beskjær. </a:t>
            </a:r>
            <a:br>
              <a:rPr lang="nb-NO" noProof="0"/>
            </a:br>
            <a:r>
              <a:rPr lang="nb-NO" noProof="0"/>
              <a:t>Gjør bildet mørkere på Bildeformat-fanen &gt; Korrigeringer.</a:t>
            </a:r>
          </a:p>
        </p:txBody>
      </p:sp>
      <p:sp>
        <p:nvSpPr>
          <p:cNvPr id="2" name="Tittel 1">
            <a:extLst>
              <a:ext uri="{FF2B5EF4-FFF2-40B4-BE49-F238E27FC236}">
                <a16:creationId xmlns:a16="http://schemas.microsoft.com/office/drawing/2014/main" id="{C2E96E04-050C-8584-B76A-431002072133}"/>
              </a:ext>
            </a:extLst>
          </p:cNvPr>
          <p:cNvSpPr>
            <a:spLocks noGrp="1"/>
          </p:cNvSpPr>
          <p:nvPr>
            <p:ph type="title" hasCustomPrompt="1"/>
          </p:nvPr>
        </p:nvSpPr>
        <p:spPr>
          <a:xfrm>
            <a:off x="1529954" y="2019518"/>
            <a:ext cx="6074568" cy="2876114"/>
          </a:xfrm>
        </p:spPr>
        <p:txBody>
          <a:bodyPr anchor="ctr" anchorCtr="0">
            <a:normAutofit/>
          </a:bodyPr>
          <a:lstStyle>
            <a:lvl1pPr algn="ctr">
              <a:lnSpc>
                <a:spcPct val="100000"/>
              </a:lnSpc>
              <a:defRPr sz="3750">
                <a:solidFill>
                  <a:schemeClr val="bg1"/>
                </a:solidFill>
              </a:defRPr>
            </a:lvl1pPr>
          </a:lstStyle>
          <a:p>
            <a:r>
              <a:rPr lang="nb-NO"/>
              <a:t>Dra inn en bildefil for å endre bilde</a:t>
            </a:r>
          </a:p>
        </p:txBody>
      </p:sp>
      <p:sp>
        <p:nvSpPr>
          <p:cNvPr id="13" name="Tekstlinje nede">
            <a:extLst>
              <a:ext uri="{FF2B5EF4-FFF2-40B4-BE49-F238E27FC236}">
                <a16:creationId xmlns:a16="http://schemas.microsoft.com/office/drawing/2014/main" id="{FD64289D-4D63-CB0E-7FC4-9679BEE0579E}"/>
              </a:ext>
            </a:extLst>
          </p:cNvPr>
          <p:cNvSpPr>
            <a:spLocks noGrp="1"/>
          </p:cNvSpPr>
          <p:nvPr>
            <p:ph type="body" sz="quarter" idx="16"/>
          </p:nvPr>
        </p:nvSpPr>
        <p:spPr>
          <a:xfrm>
            <a:off x="386954" y="6373027"/>
            <a:ext cx="4812506" cy="153987"/>
          </a:xfrm>
        </p:spPr>
        <p:txBody>
          <a:bodyPr>
            <a:noAutofit/>
          </a:bodyPr>
          <a:lstStyle>
            <a:lvl1pPr marL="0" indent="0">
              <a:spcBef>
                <a:spcPts val="0"/>
              </a:spcBef>
              <a:buNone/>
              <a:defRPr sz="750">
                <a:solidFill>
                  <a:schemeClr val="bg1"/>
                </a:solidFill>
              </a:defRPr>
            </a:lvl1pPr>
          </a:lstStyle>
          <a:p>
            <a:pPr lvl="0"/>
            <a:r>
              <a:rPr lang="nb-NO"/>
              <a:t>Klikk for å redigere tekststiler i malen</a:t>
            </a:r>
          </a:p>
        </p:txBody>
      </p:sp>
      <p:sp>
        <p:nvSpPr>
          <p:cNvPr id="4" name="Plassholder for dato 3">
            <a:extLst>
              <a:ext uri="{FF2B5EF4-FFF2-40B4-BE49-F238E27FC236}">
                <a16:creationId xmlns:a16="http://schemas.microsoft.com/office/drawing/2014/main" id="{C880C8A2-7304-2314-8523-D1FFEFD6364E}"/>
              </a:ext>
            </a:extLst>
          </p:cNvPr>
          <p:cNvSpPr>
            <a:spLocks noGrp="1"/>
          </p:cNvSpPr>
          <p:nvPr>
            <p:ph type="dt" sz="half" idx="10"/>
          </p:nvPr>
        </p:nvSpPr>
        <p:spPr/>
        <p:txBody>
          <a:bodyPr/>
          <a:lstStyle>
            <a:lvl1pPr>
              <a:defRPr>
                <a:solidFill>
                  <a:schemeClr val="bg1"/>
                </a:solidFill>
              </a:defRPr>
            </a:lvl1pPr>
          </a:lstStyle>
          <a:p>
            <a:fld id="{67391AC5-9863-4B98-AE83-9B6F7E7FAC38}" type="datetime1">
              <a:rPr lang="nb-NO" smtClean="0"/>
              <a:t>10.06.2026</a:t>
            </a:fld>
            <a:endParaRPr lang="nb-NO"/>
          </a:p>
        </p:txBody>
      </p:sp>
      <p:sp>
        <p:nvSpPr>
          <p:cNvPr id="5" name="Plassholder for bunntekst 4">
            <a:extLst>
              <a:ext uri="{FF2B5EF4-FFF2-40B4-BE49-F238E27FC236}">
                <a16:creationId xmlns:a16="http://schemas.microsoft.com/office/drawing/2014/main" id="{3EE73FFE-145C-E4BF-9A55-964A9A110208}"/>
              </a:ext>
            </a:extLst>
          </p:cNvPr>
          <p:cNvSpPr>
            <a:spLocks noGrp="1"/>
          </p:cNvSpPr>
          <p:nvPr>
            <p:ph type="ftr" sz="quarter" idx="11"/>
          </p:nvPr>
        </p:nvSpPr>
        <p:spPr/>
        <p:txBody>
          <a:bodyPr/>
          <a:lstStyle>
            <a:lvl1pPr>
              <a:defRPr>
                <a:solidFill>
                  <a:schemeClr val="bg1"/>
                </a:solidFill>
              </a:defRPr>
            </a:lvl1pPr>
          </a:lstStyle>
          <a:p>
            <a:endParaRPr lang="nb-NO"/>
          </a:p>
        </p:txBody>
      </p:sp>
      <p:sp>
        <p:nvSpPr>
          <p:cNvPr id="6" name="Plassholder for lysbildenummer 5">
            <a:extLst>
              <a:ext uri="{FF2B5EF4-FFF2-40B4-BE49-F238E27FC236}">
                <a16:creationId xmlns:a16="http://schemas.microsoft.com/office/drawing/2014/main" id="{C09F080D-2D36-9CA5-0DFD-1ABD5E827C16}"/>
              </a:ext>
            </a:extLst>
          </p:cNvPr>
          <p:cNvSpPr>
            <a:spLocks noGrp="1"/>
          </p:cNvSpPr>
          <p:nvPr>
            <p:ph type="sldNum" sz="quarter" idx="12"/>
          </p:nvPr>
        </p:nvSpPr>
        <p:spPr/>
        <p:txBody>
          <a:bodyPr/>
          <a:lstStyle>
            <a:lvl1pPr>
              <a:defRPr>
                <a:solidFill>
                  <a:schemeClr val="bg1"/>
                </a:solidFill>
              </a:defRPr>
            </a:lvl1pPr>
          </a:lstStyle>
          <a:p>
            <a:fld id="{BE2ACD00-28B2-4D17-A930-2C9F8441C7CA}" type="slidenum">
              <a:rPr lang="nb-NO" smtClean="0"/>
              <a:pPr/>
              <a:t>‹#›</a:t>
            </a:fld>
            <a:endParaRPr lang="nb-NO"/>
          </a:p>
        </p:txBody>
      </p:sp>
      <p:sp>
        <p:nvSpPr>
          <p:cNvPr id="12" name="Logo i plassholder">
            <a:extLst>
              <a:ext uri="{FF2B5EF4-FFF2-40B4-BE49-F238E27FC236}">
                <a16:creationId xmlns:a16="http://schemas.microsoft.com/office/drawing/2014/main" id="{C0AC1F06-0173-E1FC-C117-55B1BECE98DE}"/>
              </a:ext>
              <a:ext uri="{C183D7F6-B498-43B3-948B-1728B52AA6E4}">
                <adec:decorative xmlns:adec="http://schemas.microsoft.com/office/drawing/2017/decorative" val="1"/>
              </a:ext>
            </a:extLst>
          </p:cNvPr>
          <p:cNvSpPr>
            <a:spLocks noGrp="1"/>
          </p:cNvSpPr>
          <p:nvPr>
            <p:ph type="body" sz="quarter" idx="15"/>
          </p:nvPr>
        </p:nvSpPr>
        <p:spPr>
          <a:xfrm>
            <a:off x="8594526" y="6346827"/>
            <a:ext cx="180975" cy="215071"/>
          </a:xfrm>
          <a:blipFill>
            <a:blip>
              <a:extLst>
                <a:ext uri="{96DAC541-7B7A-43D3-8B79-37D633B846F1}">
                  <asvg:svgBlip xmlns:asvg="http://schemas.microsoft.com/office/drawing/2016/SVG/main" r:embed="rId3"/>
                </a:ext>
              </a:extLst>
            </a:blip>
            <a:srcRect/>
            <a:stretch>
              <a:fillRect/>
            </a:stretch>
          </a:blipFill>
        </p:spPr>
        <p:txBody>
          <a:bodyPr/>
          <a:lstStyle>
            <a:lvl1pPr marL="0" indent="0">
              <a:buNone/>
              <a:defRPr>
                <a:noFill/>
              </a:defRPr>
            </a:lvl1pPr>
          </a:lstStyle>
          <a:p>
            <a:pPr lvl="0"/>
            <a:r>
              <a:rPr lang="nb-NO"/>
              <a:t>Klikk for å redigere tekststiler i malen</a:t>
            </a:r>
          </a:p>
        </p:txBody>
      </p:sp>
      <p:sp>
        <p:nvSpPr>
          <p:cNvPr id="14" name="Strek i plassholder">
            <a:extLst>
              <a:ext uri="{FF2B5EF4-FFF2-40B4-BE49-F238E27FC236}">
                <a16:creationId xmlns:a16="http://schemas.microsoft.com/office/drawing/2014/main" id="{744BAEB1-6B14-268C-2B40-3CEFECD1D1CB}"/>
              </a:ext>
              <a:ext uri="{C183D7F6-B498-43B3-948B-1728B52AA6E4}">
                <adec:decorative xmlns:adec="http://schemas.microsoft.com/office/drawing/2017/decorative" val="1"/>
              </a:ext>
            </a:extLst>
          </p:cNvPr>
          <p:cNvSpPr>
            <a:spLocks noGrp="1"/>
          </p:cNvSpPr>
          <p:nvPr>
            <p:ph type="body" sz="quarter" idx="17"/>
          </p:nvPr>
        </p:nvSpPr>
        <p:spPr>
          <a:xfrm>
            <a:off x="8542160" y="6357145"/>
            <a:ext cx="5400" cy="193675"/>
          </a:xfrm>
          <a:solidFill>
            <a:schemeClr val="accent1"/>
          </a:solidFill>
        </p:spPr>
        <p:txBody>
          <a:bodyPr/>
          <a:lstStyle>
            <a:lvl1pPr marL="0" indent="0">
              <a:buNone/>
              <a:defRPr>
                <a:noFill/>
              </a:defRPr>
            </a:lvl1pPr>
            <a:lvl2pPr marL="265969" indent="0">
              <a:buNone/>
              <a:defRPr>
                <a:noFill/>
              </a:defRPr>
            </a:lvl2pPr>
            <a:lvl3pPr marL="579835" indent="0">
              <a:buNone/>
              <a:defRPr>
                <a:noFill/>
              </a:defRPr>
            </a:lvl3pPr>
            <a:lvl4pPr marL="915591" indent="0">
              <a:buNone/>
              <a:defRPr>
                <a:noFill/>
              </a:defRPr>
            </a:lvl4pPr>
            <a:lvl5pPr marL="1154279" indent="0">
              <a:buNone/>
              <a:defRPr>
                <a:noFill/>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169716155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Avslutning A">
    <p:bg>
      <p:bgPr>
        <a:solidFill>
          <a:schemeClr val="bg2"/>
        </a:solidFill>
        <a:effectLst/>
      </p:bgPr>
    </p:bg>
    <p:spTree>
      <p:nvGrpSpPr>
        <p:cNvPr id="1" name=""/>
        <p:cNvGrpSpPr/>
        <p:nvPr/>
      </p:nvGrpSpPr>
      <p:grpSpPr>
        <a:xfrm>
          <a:off x="0" y="0"/>
          <a:ext cx="0" cy="0"/>
          <a:chOff x="0" y="0"/>
          <a:chExt cx="0" cy="0"/>
        </a:xfrm>
      </p:grpSpPr>
      <p:sp>
        <p:nvSpPr>
          <p:cNvPr id="12" name="bg">
            <a:extLst>
              <a:ext uri="{FF2B5EF4-FFF2-40B4-BE49-F238E27FC236}">
                <a16:creationId xmlns:a16="http://schemas.microsoft.com/office/drawing/2014/main" id="{0DED9E01-8851-A412-459B-EE0D120FD3D3}"/>
              </a:ext>
              <a:ext uri="{C183D7F6-B498-43B3-948B-1728B52AA6E4}">
                <adec:decorative xmlns:adec="http://schemas.microsoft.com/office/drawing/2017/decorative" val="1"/>
              </a:ext>
            </a:extLst>
          </p:cNvPr>
          <p:cNvSpPr/>
          <p:nvPr userDrawn="1"/>
        </p:nvSpPr>
        <p:spPr>
          <a:xfrm>
            <a:off x="386954" y="2095544"/>
            <a:ext cx="4185046" cy="181100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sz="1350"/>
          </a:p>
        </p:txBody>
      </p:sp>
      <p:sp>
        <p:nvSpPr>
          <p:cNvPr id="2" name="Tittel 1">
            <a:extLst>
              <a:ext uri="{FF2B5EF4-FFF2-40B4-BE49-F238E27FC236}">
                <a16:creationId xmlns:a16="http://schemas.microsoft.com/office/drawing/2014/main" id="{5BE51780-9C84-630C-BFBF-90C891922286}"/>
              </a:ext>
            </a:extLst>
          </p:cNvPr>
          <p:cNvSpPr>
            <a:spLocks noGrp="1"/>
          </p:cNvSpPr>
          <p:nvPr>
            <p:ph type="ctrTitle"/>
          </p:nvPr>
        </p:nvSpPr>
        <p:spPr>
          <a:xfrm>
            <a:off x="616744" y="2439565"/>
            <a:ext cx="3768766" cy="1177245"/>
          </a:xfrm>
        </p:spPr>
        <p:txBody>
          <a:bodyPr anchor="t" anchorCtr="0">
            <a:noAutofit/>
          </a:bodyPr>
          <a:lstStyle>
            <a:lvl1pPr algn="l">
              <a:lnSpc>
                <a:spcPct val="95000"/>
              </a:lnSpc>
              <a:defRPr sz="3000">
                <a:solidFill>
                  <a:schemeClr val="bg2"/>
                </a:solidFill>
              </a:defRPr>
            </a:lvl1pPr>
          </a:lstStyle>
          <a:p>
            <a:r>
              <a:rPr lang="nb-NO"/>
              <a:t>Klikk for å redigere tittelstil</a:t>
            </a:r>
          </a:p>
        </p:txBody>
      </p:sp>
      <p:sp>
        <p:nvSpPr>
          <p:cNvPr id="25" name="Plassholder for bilde 24">
            <a:extLst>
              <a:ext uri="{FF2B5EF4-FFF2-40B4-BE49-F238E27FC236}">
                <a16:creationId xmlns:a16="http://schemas.microsoft.com/office/drawing/2014/main" id="{9BC22EF6-8B3E-322E-948B-1983BB3F01AB}"/>
              </a:ext>
            </a:extLst>
          </p:cNvPr>
          <p:cNvSpPr>
            <a:spLocks noGrp="1"/>
          </p:cNvSpPr>
          <p:nvPr>
            <p:ph type="pic" sz="quarter" idx="14" hasCustomPrompt="1"/>
          </p:nvPr>
        </p:nvSpPr>
        <p:spPr>
          <a:xfrm>
            <a:off x="3059907" y="514350"/>
            <a:ext cx="5697140" cy="4754033"/>
          </a:xfrm>
          <a:custGeom>
            <a:avLst/>
            <a:gdLst>
              <a:gd name="connsiteX0" fmla="*/ 0 w 7596187"/>
              <a:gd name="connsiteY0" fmla="*/ 0 h 4754033"/>
              <a:gd name="connsiteX1" fmla="*/ 7596187 w 7596187"/>
              <a:gd name="connsiteY1" fmla="*/ 0 h 4754033"/>
              <a:gd name="connsiteX2" fmla="*/ 7596187 w 7596187"/>
              <a:gd name="connsiteY2" fmla="*/ 4754033 h 4754033"/>
              <a:gd name="connsiteX3" fmla="*/ 0 w 7596187"/>
              <a:gd name="connsiteY3" fmla="*/ 4754033 h 4754033"/>
              <a:gd name="connsiteX4" fmla="*/ 0 w 7596187"/>
              <a:gd name="connsiteY4" fmla="*/ 3392201 h 4754033"/>
              <a:gd name="connsiteX5" fmla="*/ 2016124 w 7596187"/>
              <a:gd name="connsiteY5" fmla="*/ 3392201 h 4754033"/>
              <a:gd name="connsiteX6" fmla="*/ 2016124 w 7596187"/>
              <a:gd name="connsiteY6" fmla="*/ 1581194 h 4754033"/>
              <a:gd name="connsiteX7" fmla="*/ 0 w 7596187"/>
              <a:gd name="connsiteY7" fmla="*/ 1581194 h 4754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6187" h="4754033">
                <a:moveTo>
                  <a:pt x="0" y="0"/>
                </a:moveTo>
                <a:lnTo>
                  <a:pt x="7596187" y="0"/>
                </a:lnTo>
                <a:lnTo>
                  <a:pt x="7596187" y="4754033"/>
                </a:lnTo>
                <a:lnTo>
                  <a:pt x="0" y="4754033"/>
                </a:lnTo>
                <a:lnTo>
                  <a:pt x="0" y="3392201"/>
                </a:lnTo>
                <a:lnTo>
                  <a:pt x="2016124" y="3392201"/>
                </a:lnTo>
                <a:lnTo>
                  <a:pt x="2016124" y="1581194"/>
                </a:lnTo>
                <a:lnTo>
                  <a:pt x="0" y="1581194"/>
                </a:lnTo>
                <a:close/>
              </a:path>
            </a:pathLst>
          </a:custGeom>
          <a:blipFill>
            <a:blip r:embed="rId2">
              <a:extLst>
                <a:ext uri="{28A0092B-C50C-407E-A947-70E740481C1C}">
                  <a14:useLocalDpi xmlns:a14="http://schemas.microsoft.com/office/drawing/2010/main" val="0"/>
                </a:ext>
              </a:extLst>
            </a:blip>
            <a:srcRect/>
            <a:stretch>
              <a:fillRect/>
            </a:stretch>
          </a:blipFill>
        </p:spPr>
        <p:txBody>
          <a:bodyPr wrap="square" lIns="180000" tIns="180000" rIns="180000" bIns="180000">
            <a:noAutofit/>
          </a:bodyPr>
          <a:lstStyle>
            <a:lvl1pPr marL="0" indent="0" algn="l">
              <a:buNone/>
              <a:defRPr sz="1125">
                <a:solidFill>
                  <a:schemeClr val="tx1">
                    <a:lumMod val="50000"/>
                    <a:lumOff val="50000"/>
                  </a:schemeClr>
                </a:solidFill>
              </a:defRPr>
            </a:lvl1pPr>
          </a:lstStyle>
          <a:p>
            <a:r>
              <a:rPr lang="nb-NO" noProof="0"/>
              <a:t>Klikk på ikonet eller dra inn en bildefil for å endre bilde. Juster utsnitt på Bildeformat-fanen &gt; Beskjær.</a:t>
            </a:r>
          </a:p>
        </p:txBody>
      </p:sp>
      <p:pic>
        <p:nvPicPr>
          <p:cNvPr id="11" name="Logo" descr="Utviklingssenter for sykehjem og hjemmetjenester, Troms, logo">
            <a:extLst>
              <a:ext uri="{FF2B5EF4-FFF2-40B4-BE49-F238E27FC236}">
                <a16:creationId xmlns:a16="http://schemas.microsoft.com/office/drawing/2014/main" id="{CC90F3DB-F740-951D-364D-D86E7E211C4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3126" y="5615946"/>
            <a:ext cx="2313655" cy="643533"/>
          </a:xfrm>
          <a:prstGeom prst="rect">
            <a:avLst/>
          </a:prstGeom>
        </p:spPr>
      </p:pic>
      <p:pic>
        <p:nvPicPr>
          <p:cNvPr id="10" name="Qr-kode">
            <a:extLst>
              <a:ext uri="{FF2B5EF4-FFF2-40B4-BE49-F238E27FC236}">
                <a16:creationId xmlns:a16="http://schemas.microsoft.com/office/drawing/2014/main" id="{D4B4A39C-2F38-B498-41D1-887DC37A0A88}"/>
              </a:ext>
              <a:ext uri="{C183D7F6-B498-43B3-948B-1728B52AA6E4}">
                <adec:decorative xmlns:adec="http://schemas.microsoft.com/office/drawing/2017/decorative" val="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145427" y="5530192"/>
            <a:ext cx="613407" cy="817876"/>
          </a:xfrm>
          <a:prstGeom prst="rect">
            <a:avLst/>
          </a:prstGeom>
        </p:spPr>
      </p:pic>
      <p:pic>
        <p:nvPicPr>
          <p:cNvPr id="15" name="Grafikk 14">
            <a:extLst>
              <a:ext uri="{FF2B5EF4-FFF2-40B4-BE49-F238E27FC236}">
                <a16:creationId xmlns:a16="http://schemas.microsoft.com/office/drawing/2014/main" id="{762E7DE9-D51E-F94E-6A13-0382DA1AB34C}"/>
              </a:ext>
              <a:ext uri="{C183D7F6-B498-43B3-948B-1728B52AA6E4}">
                <adec:decorative xmlns:adec="http://schemas.microsoft.com/office/drawing/2017/decorative" val="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406775" y="5781018"/>
            <a:ext cx="215702" cy="287602"/>
          </a:xfrm>
          <a:prstGeom prst="rect">
            <a:avLst/>
          </a:prstGeom>
        </p:spPr>
      </p:pic>
      <p:sp>
        <p:nvSpPr>
          <p:cNvPr id="23" name="TekstSylinder 22">
            <a:extLst>
              <a:ext uri="{FF2B5EF4-FFF2-40B4-BE49-F238E27FC236}">
                <a16:creationId xmlns:a16="http://schemas.microsoft.com/office/drawing/2014/main" id="{2FE441B3-5865-FBEF-31E0-6B83A2372692}"/>
              </a:ext>
            </a:extLst>
          </p:cNvPr>
          <p:cNvSpPr txBox="1"/>
          <p:nvPr userDrawn="1"/>
        </p:nvSpPr>
        <p:spPr>
          <a:xfrm>
            <a:off x="3762134" y="5809403"/>
            <a:ext cx="919403" cy="173124"/>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wrap="square" lIns="0" tIns="0" rIns="0" bIns="0" rtlCol="0">
            <a:spAutoFit/>
          </a:bodyPr>
          <a:lstStyle/>
          <a:p>
            <a:r>
              <a:rPr lang="nb-NO" sz="1125" err="1"/>
              <a:t>TromsUSHT</a:t>
            </a:r>
            <a:endParaRPr lang="nb-NO" sz="1125"/>
          </a:p>
        </p:txBody>
      </p:sp>
      <p:pic>
        <p:nvPicPr>
          <p:cNvPr id="17" name="Grafikk 16">
            <a:extLst>
              <a:ext uri="{FF2B5EF4-FFF2-40B4-BE49-F238E27FC236}">
                <a16:creationId xmlns:a16="http://schemas.microsoft.com/office/drawing/2014/main" id="{568E08B7-DE2D-1A4E-8D00-8235C3B2A4F0}"/>
              </a:ext>
              <a:ext uri="{C183D7F6-B498-43B3-948B-1728B52AA6E4}">
                <adec:decorative xmlns:adec="http://schemas.microsoft.com/office/drawing/2017/decorative" val="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278586" y="5781018"/>
            <a:ext cx="215702" cy="287602"/>
          </a:xfrm>
          <a:prstGeom prst="rect">
            <a:avLst/>
          </a:prstGeom>
        </p:spPr>
      </p:pic>
      <p:sp>
        <p:nvSpPr>
          <p:cNvPr id="18" name="TekstSylinder 17">
            <a:extLst>
              <a:ext uri="{FF2B5EF4-FFF2-40B4-BE49-F238E27FC236}">
                <a16:creationId xmlns:a16="http://schemas.microsoft.com/office/drawing/2014/main" id="{EB9CD4D3-B968-5520-7DB3-129B27473583}"/>
              </a:ext>
            </a:extLst>
          </p:cNvPr>
          <p:cNvSpPr txBox="1"/>
          <p:nvPr userDrawn="1"/>
        </p:nvSpPr>
        <p:spPr>
          <a:xfrm>
            <a:off x="5618071" y="5809403"/>
            <a:ext cx="1744754" cy="173124"/>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wrap="square" lIns="0" tIns="0" rIns="0" bIns="0" rtlCol="0">
            <a:spAutoFit/>
          </a:bodyPr>
          <a:lstStyle/>
          <a:p>
            <a:r>
              <a:rPr lang="nb-NO" sz="1125"/>
              <a:t>usht@tromso.kommune.no</a:t>
            </a:r>
          </a:p>
        </p:txBody>
      </p:sp>
      <p:cxnSp>
        <p:nvCxnSpPr>
          <p:cNvPr id="20" name="Rett linje 19">
            <a:extLst>
              <a:ext uri="{FF2B5EF4-FFF2-40B4-BE49-F238E27FC236}">
                <a16:creationId xmlns:a16="http://schemas.microsoft.com/office/drawing/2014/main" id="{4557DA84-F459-957D-C25F-C579B32638AD}"/>
              </a:ext>
              <a:ext uri="{C183D7F6-B498-43B3-948B-1728B52AA6E4}">
                <adec:decorative xmlns:adec="http://schemas.microsoft.com/office/drawing/2017/decorative" val="1"/>
              </a:ext>
            </a:extLst>
          </p:cNvPr>
          <p:cNvCxnSpPr/>
          <p:nvPr userDrawn="1"/>
        </p:nvCxnSpPr>
        <p:spPr>
          <a:xfrm>
            <a:off x="3047404" y="5530192"/>
            <a:ext cx="0" cy="842834"/>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8BCFC55F-212A-D91A-5B7D-2CC2CC5DCF56}"/>
              </a:ext>
              <a:ext uri="{C183D7F6-B498-43B3-948B-1728B52AA6E4}">
                <adec:decorative xmlns:adec="http://schemas.microsoft.com/office/drawing/2017/decorative" val="1"/>
              </a:ext>
            </a:extLst>
          </p:cNvPr>
          <p:cNvCxnSpPr/>
          <p:nvPr userDrawn="1"/>
        </p:nvCxnSpPr>
        <p:spPr>
          <a:xfrm>
            <a:off x="4908589" y="5530192"/>
            <a:ext cx="0" cy="842834"/>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1067191B-E8F4-0E07-6A31-AFEE39BEC7C1}"/>
              </a:ext>
              <a:ext uri="{C183D7F6-B498-43B3-948B-1728B52AA6E4}">
                <adec:decorative xmlns:adec="http://schemas.microsoft.com/office/drawing/2017/decorative" val="1"/>
              </a:ext>
            </a:extLst>
          </p:cNvPr>
          <p:cNvCxnSpPr/>
          <p:nvPr userDrawn="1"/>
        </p:nvCxnSpPr>
        <p:spPr>
          <a:xfrm>
            <a:off x="7783234" y="5530192"/>
            <a:ext cx="0" cy="842834"/>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
        <p:nvSpPr>
          <p:cNvPr id="4" name="Plassholder for dato 3">
            <a:extLst>
              <a:ext uri="{FF2B5EF4-FFF2-40B4-BE49-F238E27FC236}">
                <a16:creationId xmlns:a16="http://schemas.microsoft.com/office/drawing/2014/main" id="{F5B34663-0A6E-97EA-4D81-3C1F5FB5F875}"/>
              </a:ext>
            </a:extLst>
          </p:cNvPr>
          <p:cNvSpPr>
            <a:spLocks noGrp="1"/>
          </p:cNvSpPr>
          <p:nvPr>
            <p:ph type="dt" sz="half" idx="10"/>
          </p:nvPr>
        </p:nvSpPr>
        <p:spPr/>
        <p:txBody>
          <a:bodyPr/>
          <a:lstStyle>
            <a:lvl1pPr>
              <a:defRPr>
                <a:noFill/>
              </a:defRPr>
            </a:lvl1pPr>
          </a:lstStyle>
          <a:p>
            <a:fld id="{9F919038-C8C7-469C-93E8-F2AD17615E0A}" type="datetime1">
              <a:rPr lang="nb-NO" smtClean="0"/>
              <a:t>10.06.2026</a:t>
            </a:fld>
            <a:endParaRPr lang="nb-NO"/>
          </a:p>
        </p:txBody>
      </p:sp>
      <p:sp>
        <p:nvSpPr>
          <p:cNvPr id="5" name="Plassholder for bunntekst 4">
            <a:extLst>
              <a:ext uri="{FF2B5EF4-FFF2-40B4-BE49-F238E27FC236}">
                <a16:creationId xmlns:a16="http://schemas.microsoft.com/office/drawing/2014/main" id="{B15ED4C0-BFF2-F2FA-A1B9-3F66CF41A966}"/>
              </a:ext>
            </a:extLst>
          </p:cNvPr>
          <p:cNvSpPr>
            <a:spLocks noGrp="1"/>
          </p:cNvSpPr>
          <p:nvPr>
            <p:ph type="ftr" sz="quarter" idx="11"/>
          </p:nvPr>
        </p:nvSpPr>
        <p:spPr/>
        <p:txBody>
          <a:bodyPr/>
          <a:lstStyle>
            <a:lvl1pPr>
              <a:defRPr>
                <a:noFill/>
              </a:defRPr>
            </a:lvl1pPr>
          </a:lstStyle>
          <a:p>
            <a:r>
              <a:rPr lang="nb-NO"/>
              <a:t>	</a:t>
            </a:r>
          </a:p>
        </p:txBody>
      </p:sp>
      <p:sp>
        <p:nvSpPr>
          <p:cNvPr id="6" name="Plassholder for lysbildenummer 5">
            <a:extLst>
              <a:ext uri="{FF2B5EF4-FFF2-40B4-BE49-F238E27FC236}">
                <a16:creationId xmlns:a16="http://schemas.microsoft.com/office/drawing/2014/main" id="{07BC977A-99F0-CB54-A5A3-F8AADB73A0F8}"/>
              </a:ext>
            </a:extLst>
          </p:cNvPr>
          <p:cNvSpPr>
            <a:spLocks noGrp="1"/>
          </p:cNvSpPr>
          <p:nvPr>
            <p:ph type="sldNum" sz="quarter" idx="12"/>
          </p:nvPr>
        </p:nvSpPr>
        <p:spPr/>
        <p:txBody>
          <a:bodyPr/>
          <a:lstStyle>
            <a:lvl1pPr>
              <a:defRPr>
                <a:noFill/>
              </a:defRPr>
            </a:lvl1pPr>
          </a:lstStyle>
          <a:p>
            <a:fld id="{BE2ACD00-28B2-4D17-A930-2C9F8441C7CA}" type="slidenum">
              <a:rPr lang="nb-NO" smtClean="0"/>
              <a:pPr/>
              <a:t>‹#›</a:t>
            </a:fld>
            <a:endParaRPr lang="nb-NO"/>
          </a:p>
        </p:txBody>
      </p:sp>
    </p:spTree>
    <p:extLst>
      <p:ext uri="{BB962C8B-B14F-4D97-AF65-F5344CB8AC3E}">
        <p14:creationId xmlns:p14="http://schemas.microsoft.com/office/powerpoint/2010/main" val="375347762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Avslutning B">
    <p:bg>
      <p:bgPr>
        <a:solidFill>
          <a:schemeClr val="bg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BE51780-9C84-630C-BFBF-90C891922286}"/>
              </a:ext>
            </a:extLst>
          </p:cNvPr>
          <p:cNvSpPr>
            <a:spLocks noGrp="1"/>
          </p:cNvSpPr>
          <p:nvPr>
            <p:ph type="ctrTitle"/>
          </p:nvPr>
        </p:nvSpPr>
        <p:spPr>
          <a:xfrm>
            <a:off x="764381" y="1020094"/>
            <a:ext cx="6996113" cy="1782026"/>
          </a:xfrm>
        </p:spPr>
        <p:txBody>
          <a:bodyPr anchor="t" anchorCtr="0">
            <a:normAutofit/>
          </a:bodyPr>
          <a:lstStyle>
            <a:lvl1pPr algn="l">
              <a:lnSpc>
                <a:spcPct val="96000"/>
              </a:lnSpc>
              <a:defRPr sz="3750">
                <a:solidFill>
                  <a:schemeClr val="tx2"/>
                </a:solidFill>
              </a:defRPr>
            </a:lvl1pPr>
          </a:lstStyle>
          <a:p>
            <a:r>
              <a:rPr lang="nb-NO"/>
              <a:t>Klikk for å redigere tittelstil</a:t>
            </a:r>
          </a:p>
        </p:txBody>
      </p:sp>
      <p:pic>
        <p:nvPicPr>
          <p:cNvPr id="11" name="Logo" descr="Utviklingssenter for sykehjem og hjemmetjenester, Troms, logo">
            <a:extLst>
              <a:ext uri="{FF2B5EF4-FFF2-40B4-BE49-F238E27FC236}">
                <a16:creationId xmlns:a16="http://schemas.microsoft.com/office/drawing/2014/main" id="{CC90F3DB-F740-951D-364D-D86E7E211C4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761999" y="4981741"/>
            <a:ext cx="2313655" cy="643533"/>
          </a:xfrm>
          <a:prstGeom prst="rect">
            <a:avLst/>
          </a:prstGeom>
        </p:spPr>
      </p:pic>
      <p:sp>
        <p:nvSpPr>
          <p:cNvPr id="23" name="TekstSylinder 22">
            <a:extLst>
              <a:ext uri="{FF2B5EF4-FFF2-40B4-BE49-F238E27FC236}">
                <a16:creationId xmlns:a16="http://schemas.microsoft.com/office/drawing/2014/main" id="{2FE441B3-5865-FBEF-31E0-6B83A2372692}"/>
              </a:ext>
            </a:extLst>
          </p:cNvPr>
          <p:cNvSpPr txBox="1"/>
          <p:nvPr userDrawn="1"/>
        </p:nvSpPr>
        <p:spPr>
          <a:xfrm>
            <a:off x="3939934" y="5159587"/>
            <a:ext cx="919403" cy="173124"/>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wrap="square" lIns="0" tIns="0" rIns="0" bIns="0" rtlCol="0">
            <a:spAutoFit/>
          </a:bodyPr>
          <a:lstStyle/>
          <a:p>
            <a:r>
              <a:rPr lang="nb-NO" sz="1125" err="1"/>
              <a:t>TromsUSHT</a:t>
            </a:r>
            <a:endParaRPr lang="nb-NO" sz="1125"/>
          </a:p>
        </p:txBody>
      </p:sp>
      <p:sp>
        <p:nvSpPr>
          <p:cNvPr id="18" name="TekstSylinder 17">
            <a:extLst>
              <a:ext uri="{FF2B5EF4-FFF2-40B4-BE49-F238E27FC236}">
                <a16:creationId xmlns:a16="http://schemas.microsoft.com/office/drawing/2014/main" id="{EB9CD4D3-B968-5520-7DB3-129B27473583}"/>
              </a:ext>
            </a:extLst>
          </p:cNvPr>
          <p:cNvSpPr txBox="1"/>
          <p:nvPr userDrawn="1"/>
        </p:nvSpPr>
        <p:spPr>
          <a:xfrm>
            <a:off x="5575358" y="5159587"/>
            <a:ext cx="1744754" cy="173124"/>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wrap="square" lIns="0" tIns="0" rIns="0" bIns="0" rtlCol="0">
            <a:spAutoFit/>
          </a:bodyPr>
          <a:lstStyle/>
          <a:p>
            <a:r>
              <a:rPr lang="nb-NO" sz="1125"/>
              <a:t>usht@tromso.kommune.no</a:t>
            </a:r>
          </a:p>
        </p:txBody>
      </p:sp>
      <p:pic>
        <p:nvPicPr>
          <p:cNvPr id="10" name="Qr-kode">
            <a:extLst>
              <a:ext uri="{FF2B5EF4-FFF2-40B4-BE49-F238E27FC236}">
                <a16:creationId xmlns:a16="http://schemas.microsoft.com/office/drawing/2014/main" id="{D4B4A39C-2F38-B498-41D1-887DC37A0A88}"/>
              </a:ext>
              <a:ext uri="{C183D7F6-B498-43B3-948B-1728B52AA6E4}">
                <adec:decorative xmlns:adec="http://schemas.microsoft.com/office/drawing/2017/decorative" val="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768594" y="4894568"/>
            <a:ext cx="613407" cy="817876"/>
          </a:xfrm>
          <a:prstGeom prst="rect">
            <a:avLst/>
          </a:prstGeom>
        </p:spPr>
      </p:pic>
      <p:pic>
        <p:nvPicPr>
          <p:cNvPr id="15" name="Grafikk 14">
            <a:extLst>
              <a:ext uri="{FF2B5EF4-FFF2-40B4-BE49-F238E27FC236}">
                <a16:creationId xmlns:a16="http://schemas.microsoft.com/office/drawing/2014/main" id="{762E7DE9-D51E-F94E-6A13-0382DA1AB34C}"/>
              </a:ext>
              <a:ext uri="{C183D7F6-B498-43B3-948B-1728B52AA6E4}">
                <adec:decorative xmlns:adec="http://schemas.microsoft.com/office/drawing/2017/decorative" val="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584575" y="5131202"/>
            <a:ext cx="215702" cy="287602"/>
          </a:xfrm>
          <a:prstGeom prst="rect">
            <a:avLst/>
          </a:prstGeom>
        </p:spPr>
      </p:pic>
      <p:pic>
        <p:nvPicPr>
          <p:cNvPr id="17" name="Grafikk 16">
            <a:extLst>
              <a:ext uri="{FF2B5EF4-FFF2-40B4-BE49-F238E27FC236}">
                <a16:creationId xmlns:a16="http://schemas.microsoft.com/office/drawing/2014/main" id="{568E08B7-DE2D-1A4E-8D00-8235C3B2A4F0}"/>
              </a:ext>
              <a:ext uri="{C183D7F6-B498-43B3-948B-1728B52AA6E4}">
                <adec:decorative xmlns:adec="http://schemas.microsoft.com/office/drawing/2017/decorative" val="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235874" y="5131202"/>
            <a:ext cx="215702" cy="287602"/>
          </a:xfrm>
          <a:prstGeom prst="rect">
            <a:avLst/>
          </a:prstGeom>
        </p:spPr>
      </p:pic>
      <p:cxnSp>
        <p:nvCxnSpPr>
          <p:cNvPr id="20" name="Rett linje 19">
            <a:extLst>
              <a:ext uri="{FF2B5EF4-FFF2-40B4-BE49-F238E27FC236}">
                <a16:creationId xmlns:a16="http://schemas.microsoft.com/office/drawing/2014/main" id="{4557DA84-F459-957D-C25F-C579B32638AD}"/>
              </a:ext>
              <a:ext uri="{C183D7F6-B498-43B3-948B-1728B52AA6E4}">
                <adec:decorative xmlns:adec="http://schemas.microsoft.com/office/drawing/2017/decorative" val="1"/>
              </a:ext>
            </a:extLst>
          </p:cNvPr>
          <p:cNvCxnSpPr>
            <a:cxnSpLocks/>
          </p:cNvCxnSpPr>
          <p:nvPr userDrawn="1"/>
        </p:nvCxnSpPr>
        <p:spPr>
          <a:xfrm>
            <a:off x="3356966" y="4943612"/>
            <a:ext cx="0" cy="675345"/>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8BCFC55F-212A-D91A-5B7D-2CC2CC5DCF56}"/>
              </a:ext>
              <a:ext uri="{C183D7F6-B498-43B3-948B-1728B52AA6E4}">
                <adec:decorative xmlns:adec="http://schemas.microsoft.com/office/drawing/2017/decorative" val="1"/>
              </a:ext>
            </a:extLst>
          </p:cNvPr>
          <p:cNvCxnSpPr>
            <a:cxnSpLocks/>
          </p:cNvCxnSpPr>
          <p:nvPr userDrawn="1"/>
        </p:nvCxnSpPr>
        <p:spPr>
          <a:xfrm>
            <a:off x="5009554" y="4943612"/>
            <a:ext cx="0" cy="675345"/>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1067191B-E8F4-0E07-6A31-AFEE39BEC7C1}"/>
              </a:ext>
              <a:ext uri="{C183D7F6-B498-43B3-948B-1728B52AA6E4}">
                <adec:decorative xmlns:adec="http://schemas.microsoft.com/office/drawing/2017/decorative" val="1"/>
              </a:ext>
            </a:extLst>
          </p:cNvPr>
          <p:cNvCxnSpPr>
            <a:cxnSpLocks/>
          </p:cNvCxnSpPr>
          <p:nvPr userDrawn="1"/>
        </p:nvCxnSpPr>
        <p:spPr>
          <a:xfrm>
            <a:off x="7609046" y="4943612"/>
            <a:ext cx="0" cy="675345"/>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
        <p:nvSpPr>
          <p:cNvPr id="4" name="Plassholder for dato 3">
            <a:extLst>
              <a:ext uri="{FF2B5EF4-FFF2-40B4-BE49-F238E27FC236}">
                <a16:creationId xmlns:a16="http://schemas.microsoft.com/office/drawing/2014/main" id="{F5B34663-0A6E-97EA-4D81-3C1F5FB5F875}"/>
              </a:ext>
            </a:extLst>
          </p:cNvPr>
          <p:cNvSpPr>
            <a:spLocks noGrp="1"/>
          </p:cNvSpPr>
          <p:nvPr>
            <p:ph type="dt" sz="half" idx="10"/>
          </p:nvPr>
        </p:nvSpPr>
        <p:spPr/>
        <p:txBody>
          <a:bodyPr/>
          <a:lstStyle>
            <a:lvl1pPr>
              <a:defRPr>
                <a:noFill/>
              </a:defRPr>
            </a:lvl1pPr>
          </a:lstStyle>
          <a:p>
            <a:fld id="{9F919038-C8C7-469C-93E8-F2AD17615E0A}" type="datetime1">
              <a:rPr lang="nb-NO" smtClean="0"/>
              <a:t>10.06.2026</a:t>
            </a:fld>
            <a:endParaRPr lang="nb-NO"/>
          </a:p>
        </p:txBody>
      </p:sp>
      <p:sp>
        <p:nvSpPr>
          <p:cNvPr id="5" name="Plassholder for bunntekst 4">
            <a:extLst>
              <a:ext uri="{FF2B5EF4-FFF2-40B4-BE49-F238E27FC236}">
                <a16:creationId xmlns:a16="http://schemas.microsoft.com/office/drawing/2014/main" id="{B15ED4C0-BFF2-F2FA-A1B9-3F66CF41A966}"/>
              </a:ext>
            </a:extLst>
          </p:cNvPr>
          <p:cNvSpPr>
            <a:spLocks noGrp="1"/>
          </p:cNvSpPr>
          <p:nvPr>
            <p:ph type="ftr" sz="quarter" idx="11"/>
          </p:nvPr>
        </p:nvSpPr>
        <p:spPr/>
        <p:txBody>
          <a:bodyPr/>
          <a:lstStyle>
            <a:lvl1pPr>
              <a:defRPr>
                <a:noFill/>
              </a:defRPr>
            </a:lvl1pPr>
          </a:lstStyle>
          <a:p>
            <a:r>
              <a:rPr lang="nb-NO"/>
              <a:t>	</a:t>
            </a:r>
          </a:p>
        </p:txBody>
      </p:sp>
      <p:sp>
        <p:nvSpPr>
          <p:cNvPr id="6" name="Plassholder for lysbildenummer 5">
            <a:extLst>
              <a:ext uri="{FF2B5EF4-FFF2-40B4-BE49-F238E27FC236}">
                <a16:creationId xmlns:a16="http://schemas.microsoft.com/office/drawing/2014/main" id="{07BC977A-99F0-CB54-A5A3-F8AADB73A0F8}"/>
              </a:ext>
            </a:extLst>
          </p:cNvPr>
          <p:cNvSpPr>
            <a:spLocks noGrp="1"/>
          </p:cNvSpPr>
          <p:nvPr>
            <p:ph type="sldNum" sz="quarter" idx="12"/>
          </p:nvPr>
        </p:nvSpPr>
        <p:spPr/>
        <p:txBody>
          <a:bodyPr/>
          <a:lstStyle>
            <a:lvl1pPr>
              <a:defRPr>
                <a:noFill/>
              </a:defRPr>
            </a:lvl1pPr>
          </a:lstStyle>
          <a:p>
            <a:fld id="{BE2ACD00-28B2-4D17-A930-2C9F8441C7CA}" type="slidenum">
              <a:rPr lang="nb-NO" smtClean="0"/>
              <a:pPr/>
              <a:t>‹#›</a:t>
            </a:fld>
            <a:endParaRPr lang="nb-NO"/>
          </a:p>
        </p:txBody>
      </p:sp>
    </p:spTree>
    <p:extLst>
      <p:ext uri="{BB962C8B-B14F-4D97-AF65-F5344CB8AC3E}">
        <p14:creationId xmlns:p14="http://schemas.microsoft.com/office/powerpoint/2010/main" val="257924431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Logo">
    <p:bg>
      <p:bgPr>
        <a:solidFill>
          <a:schemeClr val="bg2"/>
        </a:solidFill>
        <a:effectLst/>
      </p:bgPr>
    </p:bg>
    <p:spTree>
      <p:nvGrpSpPr>
        <p:cNvPr id="1" name=""/>
        <p:cNvGrpSpPr/>
        <p:nvPr/>
      </p:nvGrpSpPr>
      <p:grpSpPr>
        <a:xfrm>
          <a:off x="0" y="0"/>
          <a:ext cx="0" cy="0"/>
          <a:chOff x="0" y="0"/>
          <a:chExt cx="0" cy="0"/>
        </a:xfrm>
      </p:grpSpPr>
      <p:sp>
        <p:nvSpPr>
          <p:cNvPr id="6" name="Tittel 1">
            <a:extLst>
              <a:ext uri="{FF2B5EF4-FFF2-40B4-BE49-F238E27FC236}">
                <a16:creationId xmlns:a16="http://schemas.microsoft.com/office/drawing/2014/main" id="{F8158014-A48B-4702-D615-6E8E5BBD7D79}"/>
              </a:ext>
            </a:extLst>
          </p:cNvPr>
          <p:cNvSpPr>
            <a:spLocks noGrp="1"/>
          </p:cNvSpPr>
          <p:nvPr>
            <p:ph type="title" hasCustomPrompt="1"/>
          </p:nvPr>
        </p:nvSpPr>
        <p:spPr>
          <a:xfrm>
            <a:off x="628650" y="-675159"/>
            <a:ext cx="7886700" cy="462434"/>
          </a:xfrm>
        </p:spPr>
        <p:txBody>
          <a:bodyPr anchor="b" anchorCtr="0">
            <a:normAutofit/>
          </a:bodyPr>
          <a:lstStyle>
            <a:lvl1pPr>
              <a:defRPr sz="1950"/>
            </a:lvl1pPr>
          </a:lstStyle>
          <a:p>
            <a:r>
              <a:rPr lang="nb-NO"/>
              <a:t>Tittel for universell utforming</a:t>
            </a:r>
          </a:p>
        </p:txBody>
      </p:sp>
      <p:pic>
        <p:nvPicPr>
          <p:cNvPr id="9" name="Logo" descr="Utviklingssenter for sykehjem og hjemmetjenester, Troms, logo">
            <a:extLst>
              <a:ext uri="{FF2B5EF4-FFF2-40B4-BE49-F238E27FC236}">
                <a16:creationId xmlns:a16="http://schemas.microsoft.com/office/drawing/2014/main" id="{A4F16B98-94FF-52D2-D69D-9AA46DD7332D}"/>
              </a:ext>
            </a:extLst>
          </p:cNvPr>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2333490" y="2806368"/>
            <a:ext cx="4477021" cy="1245264"/>
          </a:xfrm>
          <a:prstGeom prst="rect">
            <a:avLst/>
          </a:prstGeom>
        </p:spPr>
      </p:pic>
      <p:sp>
        <p:nvSpPr>
          <p:cNvPr id="10" name="Tekstlinje nede">
            <a:extLst>
              <a:ext uri="{FF2B5EF4-FFF2-40B4-BE49-F238E27FC236}">
                <a16:creationId xmlns:a16="http://schemas.microsoft.com/office/drawing/2014/main" id="{8038C1C5-24C7-6D90-331C-6B7458D654C4}"/>
              </a:ext>
            </a:extLst>
          </p:cNvPr>
          <p:cNvSpPr>
            <a:spLocks noGrp="1"/>
          </p:cNvSpPr>
          <p:nvPr>
            <p:ph type="body" sz="quarter" idx="15"/>
          </p:nvPr>
        </p:nvSpPr>
        <p:spPr>
          <a:xfrm>
            <a:off x="386954" y="6373027"/>
            <a:ext cx="4812506" cy="153987"/>
          </a:xfrm>
        </p:spPr>
        <p:txBody>
          <a:bodyPr>
            <a:noAutofit/>
          </a:bodyPr>
          <a:lstStyle>
            <a:lvl1pPr marL="0" indent="0">
              <a:spcBef>
                <a:spcPts val="0"/>
              </a:spcBef>
              <a:buNone/>
              <a:defRPr sz="750"/>
            </a:lvl1pPr>
          </a:lstStyle>
          <a:p>
            <a:pPr lvl="0"/>
            <a:r>
              <a:rPr lang="nb-NO"/>
              <a:t>Klikk for å redigere tekststiler i malen</a:t>
            </a:r>
          </a:p>
        </p:txBody>
      </p:sp>
      <p:sp>
        <p:nvSpPr>
          <p:cNvPr id="3" name="Plassholder for dato 2">
            <a:extLst>
              <a:ext uri="{FF2B5EF4-FFF2-40B4-BE49-F238E27FC236}">
                <a16:creationId xmlns:a16="http://schemas.microsoft.com/office/drawing/2014/main" id="{B1B4BA2D-6E55-28DB-CE0A-FEC6F5F44623}"/>
              </a:ext>
            </a:extLst>
          </p:cNvPr>
          <p:cNvSpPr>
            <a:spLocks noGrp="1"/>
          </p:cNvSpPr>
          <p:nvPr>
            <p:ph type="dt" sz="half" idx="10"/>
          </p:nvPr>
        </p:nvSpPr>
        <p:spPr/>
        <p:txBody>
          <a:bodyPr/>
          <a:lstStyle/>
          <a:p>
            <a:fld id="{1C8C03EE-63EB-468B-B2B5-6B898F7F8D6E}" type="datetime1">
              <a:rPr lang="nb-NO" smtClean="0"/>
              <a:t>10.06.2026</a:t>
            </a:fld>
            <a:endParaRPr lang="nb-NO"/>
          </a:p>
        </p:txBody>
      </p:sp>
      <p:sp>
        <p:nvSpPr>
          <p:cNvPr id="4" name="Plassholder for bunntekst 3">
            <a:extLst>
              <a:ext uri="{FF2B5EF4-FFF2-40B4-BE49-F238E27FC236}">
                <a16:creationId xmlns:a16="http://schemas.microsoft.com/office/drawing/2014/main" id="{79476143-FE2E-7E19-BEF1-55D31D313D94}"/>
              </a:ext>
            </a:extLst>
          </p:cNvPr>
          <p:cNvSpPr>
            <a:spLocks noGrp="1"/>
          </p:cNvSpPr>
          <p:nvPr>
            <p:ph type="ftr" sz="quarter" idx="11"/>
          </p:nvPr>
        </p:nvSpPr>
        <p:spPr/>
        <p:txBody>
          <a:bodyPr/>
          <a:lstStyle/>
          <a:p>
            <a:endParaRPr lang="nb-NO"/>
          </a:p>
        </p:txBody>
      </p:sp>
      <p:sp>
        <p:nvSpPr>
          <p:cNvPr id="5" name="Plassholder for lysbildenummer 4">
            <a:extLst>
              <a:ext uri="{FF2B5EF4-FFF2-40B4-BE49-F238E27FC236}">
                <a16:creationId xmlns:a16="http://schemas.microsoft.com/office/drawing/2014/main" id="{45491794-4353-27EA-B644-516DD3ACD6E7}"/>
              </a:ext>
            </a:extLst>
          </p:cNvPr>
          <p:cNvSpPr>
            <a:spLocks noGrp="1"/>
          </p:cNvSpPr>
          <p:nvPr>
            <p:ph type="sldNum" sz="quarter" idx="12"/>
          </p:nvPr>
        </p:nvSpPr>
        <p:spPr/>
        <p:txBody>
          <a:bodyPr/>
          <a:lstStyle/>
          <a:p>
            <a:fld id="{BE2ACD00-28B2-4D17-A930-2C9F8441C7CA}" type="slidenum">
              <a:rPr lang="nb-NO" smtClean="0"/>
              <a:pPr/>
              <a:t>‹#›</a:t>
            </a:fld>
            <a:endParaRPr lang="nb-NO"/>
          </a:p>
        </p:txBody>
      </p:sp>
    </p:spTree>
    <p:extLst>
      <p:ext uri="{BB962C8B-B14F-4D97-AF65-F5344CB8AC3E}">
        <p14:creationId xmlns:p14="http://schemas.microsoft.com/office/powerpoint/2010/main" val="41405383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Logo på bilde">
    <p:bg>
      <p:bgPr>
        <a:solidFill>
          <a:schemeClr val="bg2"/>
        </a:solidFill>
        <a:effectLst/>
      </p:bgPr>
    </p:bg>
    <p:spTree>
      <p:nvGrpSpPr>
        <p:cNvPr id="1" name=""/>
        <p:cNvGrpSpPr/>
        <p:nvPr/>
      </p:nvGrpSpPr>
      <p:grpSpPr>
        <a:xfrm>
          <a:off x="0" y="0"/>
          <a:ext cx="0" cy="0"/>
          <a:chOff x="0" y="0"/>
          <a:chExt cx="0" cy="0"/>
        </a:xfrm>
      </p:grpSpPr>
      <p:sp>
        <p:nvSpPr>
          <p:cNvPr id="3" name="Plassholder for dato 2">
            <a:extLst>
              <a:ext uri="{FF2B5EF4-FFF2-40B4-BE49-F238E27FC236}">
                <a16:creationId xmlns:a16="http://schemas.microsoft.com/office/drawing/2014/main" id="{B1B4BA2D-6E55-28DB-CE0A-FEC6F5F44623}"/>
              </a:ext>
            </a:extLst>
          </p:cNvPr>
          <p:cNvSpPr>
            <a:spLocks noGrp="1"/>
          </p:cNvSpPr>
          <p:nvPr>
            <p:ph type="dt" sz="half" idx="10"/>
          </p:nvPr>
        </p:nvSpPr>
        <p:spPr/>
        <p:txBody>
          <a:bodyPr/>
          <a:lstStyle/>
          <a:p>
            <a:fld id="{1C8C03EE-63EB-468B-B2B5-6B898F7F8D6E}" type="datetime1">
              <a:rPr lang="nb-NO" smtClean="0"/>
              <a:t>10.06.2026</a:t>
            </a:fld>
            <a:endParaRPr lang="nb-NO"/>
          </a:p>
        </p:txBody>
      </p:sp>
      <p:sp>
        <p:nvSpPr>
          <p:cNvPr id="4" name="Plassholder for bunntekst 3">
            <a:extLst>
              <a:ext uri="{FF2B5EF4-FFF2-40B4-BE49-F238E27FC236}">
                <a16:creationId xmlns:a16="http://schemas.microsoft.com/office/drawing/2014/main" id="{79476143-FE2E-7E19-BEF1-55D31D313D94}"/>
              </a:ext>
            </a:extLst>
          </p:cNvPr>
          <p:cNvSpPr>
            <a:spLocks noGrp="1"/>
          </p:cNvSpPr>
          <p:nvPr>
            <p:ph type="ftr" sz="quarter" idx="11"/>
          </p:nvPr>
        </p:nvSpPr>
        <p:spPr/>
        <p:txBody>
          <a:bodyPr/>
          <a:lstStyle/>
          <a:p>
            <a:endParaRPr lang="nb-NO"/>
          </a:p>
        </p:txBody>
      </p:sp>
      <p:sp>
        <p:nvSpPr>
          <p:cNvPr id="5" name="Plassholder for lysbildenummer 4">
            <a:extLst>
              <a:ext uri="{FF2B5EF4-FFF2-40B4-BE49-F238E27FC236}">
                <a16:creationId xmlns:a16="http://schemas.microsoft.com/office/drawing/2014/main" id="{45491794-4353-27EA-B644-516DD3ACD6E7}"/>
              </a:ext>
            </a:extLst>
          </p:cNvPr>
          <p:cNvSpPr>
            <a:spLocks noGrp="1"/>
          </p:cNvSpPr>
          <p:nvPr>
            <p:ph type="sldNum" sz="quarter" idx="12"/>
          </p:nvPr>
        </p:nvSpPr>
        <p:spPr/>
        <p:txBody>
          <a:bodyPr/>
          <a:lstStyle/>
          <a:p>
            <a:fld id="{BE2ACD00-28B2-4D17-A930-2C9F8441C7CA}" type="slidenum">
              <a:rPr lang="nb-NO" smtClean="0"/>
              <a:pPr/>
              <a:t>‹#›</a:t>
            </a:fld>
            <a:endParaRPr lang="nb-NO"/>
          </a:p>
        </p:txBody>
      </p:sp>
      <p:sp>
        <p:nvSpPr>
          <p:cNvPr id="6" name="Tittel 1">
            <a:extLst>
              <a:ext uri="{FF2B5EF4-FFF2-40B4-BE49-F238E27FC236}">
                <a16:creationId xmlns:a16="http://schemas.microsoft.com/office/drawing/2014/main" id="{F8158014-A48B-4702-D615-6E8E5BBD7D79}"/>
              </a:ext>
            </a:extLst>
          </p:cNvPr>
          <p:cNvSpPr>
            <a:spLocks noGrp="1"/>
          </p:cNvSpPr>
          <p:nvPr>
            <p:ph type="title" hasCustomPrompt="1"/>
          </p:nvPr>
        </p:nvSpPr>
        <p:spPr>
          <a:xfrm>
            <a:off x="628650" y="-675159"/>
            <a:ext cx="7886700" cy="462434"/>
          </a:xfrm>
        </p:spPr>
        <p:txBody>
          <a:bodyPr anchor="b" anchorCtr="0">
            <a:normAutofit/>
          </a:bodyPr>
          <a:lstStyle>
            <a:lvl1pPr>
              <a:defRPr sz="1950"/>
            </a:lvl1pPr>
          </a:lstStyle>
          <a:p>
            <a:r>
              <a:rPr lang="nb-NO"/>
              <a:t>Tittel for universell utforming</a:t>
            </a:r>
          </a:p>
        </p:txBody>
      </p:sp>
      <p:sp>
        <p:nvSpPr>
          <p:cNvPr id="7" name="Plassholder for bilde 11">
            <a:extLst>
              <a:ext uri="{FF2B5EF4-FFF2-40B4-BE49-F238E27FC236}">
                <a16:creationId xmlns:a16="http://schemas.microsoft.com/office/drawing/2014/main" id="{A26C6381-7A0B-DE06-3672-F63CE97C2495}"/>
              </a:ext>
            </a:extLst>
          </p:cNvPr>
          <p:cNvSpPr>
            <a:spLocks noGrp="1"/>
          </p:cNvSpPr>
          <p:nvPr>
            <p:ph type="pic" sz="quarter" idx="14" hasCustomPrompt="1"/>
          </p:nvPr>
        </p:nvSpPr>
        <p:spPr>
          <a:xfrm>
            <a:off x="0" y="0"/>
            <a:ext cx="9144000" cy="6858000"/>
          </a:xfrm>
          <a:blipFill>
            <a:blip r:embed="rId2">
              <a:alphaModFix amt="30000"/>
              <a:extLst>
                <a:ext uri="{28A0092B-C50C-407E-A947-70E740481C1C}">
                  <a14:useLocalDpi xmlns:a14="http://schemas.microsoft.com/office/drawing/2010/main" val="0"/>
                </a:ext>
              </a:extLst>
            </a:blip>
            <a:srcRect/>
            <a:stretch>
              <a:fillRect/>
            </a:stretch>
          </a:blipFill>
        </p:spPr>
        <p:txBody>
          <a:bodyPr lIns="180000" tIns="180000" rIns="180000" bIns="180000"/>
          <a:lstStyle>
            <a:lvl1pPr marL="0" indent="0" algn="l">
              <a:spcBef>
                <a:spcPts val="0"/>
              </a:spcBef>
              <a:buNone/>
              <a:defRPr sz="1125">
                <a:solidFill>
                  <a:schemeClr val="tx1">
                    <a:lumMod val="65000"/>
                    <a:lumOff val="35000"/>
                  </a:schemeClr>
                </a:solidFill>
              </a:defRPr>
            </a:lvl1pPr>
          </a:lstStyle>
          <a:p>
            <a:r>
              <a:rPr lang="nb-NO" noProof="0"/>
              <a:t>Dra inn en bildefil for å legge inn et bilde. </a:t>
            </a:r>
            <a:br>
              <a:rPr lang="nb-NO" noProof="0"/>
            </a:br>
            <a:r>
              <a:rPr lang="nb-NO" noProof="0"/>
              <a:t>Juster utsnitt på Bildeformat-fanen &gt; Beskjær. </a:t>
            </a:r>
            <a:br>
              <a:rPr lang="nb-NO" noProof="0"/>
            </a:br>
            <a:r>
              <a:rPr lang="nb-NO" noProof="0"/>
              <a:t>Gjør bildet mørkere på Bildeformat-fanen &gt; Korrigeringer.</a:t>
            </a:r>
          </a:p>
        </p:txBody>
      </p:sp>
      <p:sp>
        <p:nvSpPr>
          <p:cNvPr id="10" name="Tekstlinje nede">
            <a:extLst>
              <a:ext uri="{FF2B5EF4-FFF2-40B4-BE49-F238E27FC236}">
                <a16:creationId xmlns:a16="http://schemas.microsoft.com/office/drawing/2014/main" id="{8038C1C5-24C7-6D90-331C-6B7458D654C4}"/>
              </a:ext>
            </a:extLst>
          </p:cNvPr>
          <p:cNvSpPr>
            <a:spLocks noGrp="1"/>
          </p:cNvSpPr>
          <p:nvPr>
            <p:ph type="body" sz="quarter" idx="15"/>
          </p:nvPr>
        </p:nvSpPr>
        <p:spPr>
          <a:xfrm>
            <a:off x="386954" y="6373027"/>
            <a:ext cx="4812506" cy="153987"/>
          </a:xfrm>
        </p:spPr>
        <p:txBody>
          <a:bodyPr>
            <a:noAutofit/>
          </a:bodyPr>
          <a:lstStyle>
            <a:lvl1pPr marL="0" indent="0">
              <a:spcBef>
                <a:spcPts val="0"/>
              </a:spcBef>
              <a:buNone/>
              <a:defRPr sz="750"/>
            </a:lvl1pPr>
          </a:lstStyle>
          <a:p>
            <a:pPr lvl="0"/>
            <a:r>
              <a:rPr lang="nb-NO"/>
              <a:t>Klikk for å redigere tekststiler i malen</a:t>
            </a:r>
          </a:p>
        </p:txBody>
      </p:sp>
      <p:sp>
        <p:nvSpPr>
          <p:cNvPr id="2" name="Logo i plassholder">
            <a:extLst>
              <a:ext uri="{FF2B5EF4-FFF2-40B4-BE49-F238E27FC236}">
                <a16:creationId xmlns:a16="http://schemas.microsoft.com/office/drawing/2014/main" id="{98346BC8-6F9C-13BC-D114-E0E5EEF0102B}"/>
              </a:ext>
              <a:ext uri="{C183D7F6-B498-43B3-948B-1728B52AA6E4}">
                <adec:decorative xmlns:adec="http://schemas.microsoft.com/office/drawing/2017/decorative" val="1"/>
              </a:ext>
            </a:extLst>
          </p:cNvPr>
          <p:cNvSpPr>
            <a:spLocks noGrp="1"/>
          </p:cNvSpPr>
          <p:nvPr>
            <p:ph type="body" sz="quarter" idx="16"/>
          </p:nvPr>
        </p:nvSpPr>
        <p:spPr>
          <a:xfrm>
            <a:off x="2333490" y="2806368"/>
            <a:ext cx="4477021" cy="1245264"/>
          </a:xfrm>
          <a:blipFill>
            <a:blip>
              <a:extLst>
                <a:ext uri="{96DAC541-7B7A-43D3-8B79-37D633B846F1}">
                  <asvg:svgBlip xmlns:asvg="http://schemas.microsoft.com/office/drawing/2016/SVG/main" r:embed="rId3"/>
                </a:ext>
              </a:extLst>
            </a:blip>
            <a:srcRect/>
            <a:stretch>
              <a:fillRect/>
            </a:stretch>
          </a:blipFill>
        </p:spPr>
        <p:txBody>
          <a:bodyPr/>
          <a:lstStyle>
            <a:lvl1pPr marL="0" indent="0">
              <a:buNone/>
              <a:defRPr>
                <a:noFill/>
              </a:defRPr>
            </a:lvl1pPr>
          </a:lstStyle>
          <a:p>
            <a:pPr lvl="0"/>
            <a:r>
              <a:rPr lang="nb-NO"/>
              <a:t>Klikk for å redigere tekststiler i malen</a:t>
            </a:r>
          </a:p>
        </p:txBody>
      </p:sp>
      <p:sp>
        <p:nvSpPr>
          <p:cNvPr id="8" name="Strek i plassholder">
            <a:extLst>
              <a:ext uri="{FF2B5EF4-FFF2-40B4-BE49-F238E27FC236}">
                <a16:creationId xmlns:a16="http://schemas.microsoft.com/office/drawing/2014/main" id="{AF1314E2-1BF1-2186-E9FB-1F6DEAAC99DD}"/>
              </a:ext>
              <a:ext uri="{C183D7F6-B498-43B3-948B-1728B52AA6E4}">
                <adec:decorative xmlns:adec="http://schemas.microsoft.com/office/drawing/2017/decorative" val="1"/>
              </a:ext>
            </a:extLst>
          </p:cNvPr>
          <p:cNvSpPr>
            <a:spLocks noGrp="1"/>
          </p:cNvSpPr>
          <p:nvPr>
            <p:ph type="body" sz="quarter" idx="17"/>
          </p:nvPr>
        </p:nvSpPr>
        <p:spPr>
          <a:xfrm>
            <a:off x="8542160" y="6357145"/>
            <a:ext cx="5400" cy="193675"/>
          </a:xfrm>
          <a:solidFill>
            <a:schemeClr val="accent1"/>
          </a:solidFill>
        </p:spPr>
        <p:txBody>
          <a:bodyPr/>
          <a:lstStyle>
            <a:lvl1pPr marL="0" indent="0">
              <a:buNone/>
              <a:defRPr>
                <a:noFill/>
              </a:defRPr>
            </a:lvl1pPr>
            <a:lvl2pPr marL="265969" indent="0">
              <a:buNone/>
              <a:defRPr>
                <a:noFill/>
              </a:defRPr>
            </a:lvl2pPr>
            <a:lvl3pPr marL="579835" indent="0">
              <a:buNone/>
              <a:defRPr>
                <a:noFill/>
              </a:defRPr>
            </a:lvl3pPr>
            <a:lvl4pPr marL="915591" indent="0">
              <a:buNone/>
              <a:defRPr>
                <a:noFill/>
              </a:defRPr>
            </a:lvl4pPr>
            <a:lvl5pPr marL="1154279" indent="0">
              <a:buNone/>
              <a:defRPr>
                <a:noFill/>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9" name="Logo i plassholder">
            <a:extLst>
              <a:ext uri="{FF2B5EF4-FFF2-40B4-BE49-F238E27FC236}">
                <a16:creationId xmlns:a16="http://schemas.microsoft.com/office/drawing/2014/main" id="{9799912A-BAD7-F7D5-6F19-318EB5E944E9}"/>
              </a:ext>
              <a:ext uri="{C183D7F6-B498-43B3-948B-1728B52AA6E4}">
                <adec:decorative xmlns:adec="http://schemas.microsoft.com/office/drawing/2017/decorative" val="1"/>
              </a:ext>
            </a:extLst>
          </p:cNvPr>
          <p:cNvSpPr>
            <a:spLocks noGrp="1"/>
          </p:cNvSpPr>
          <p:nvPr>
            <p:ph type="body" sz="quarter" idx="18"/>
          </p:nvPr>
        </p:nvSpPr>
        <p:spPr>
          <a:xfrm>
            <a:off x="8594526" y="6346827"/>
            <a:ext cx="180975" cy="215071"/>
          </a:xfrm>
          <a:blipFill>
            <a:blip>
              <a:extLst>
                <a:ext uri="{96DAC541-7B7A-43D3-8B79-37D633B846F1}">
                  <asvg:svgBlip xmlns:asvg="http://schemas.microsoft.com/office/drawing/2016/SVG/main" r:embed="rId4"/>
                </a:ext>
              </a:extLst>
            </a:blip>
            <a:srcRect/>
            <a:stretch>
              <a:fillRect/>
            </a:stretch>
          </a:blipFill>
        </p:spPr>
        <p:txBody>
          <a:bodyPr/>
          <a:lstStyle>
            <a:lvl1pPr marL="0" indent="0">
              <a:buNone/>
              <a:defRPr>
                <a:noFill/>
              </a:defRPr>
            </a:lvl1pPr>
          </a:lstStyle>
          <a:p>
            <a:pPr lvl="0"/>
            <a:r>
              <a:rPr lang="nb-NO"/>
              <a:t>Klikk for å redigere tekststiler i malen</a:t>
            </a:r>
          </a:p>
        </p:txBody>
      </p:sp>
    </p:spTree>
    <p:extLst>
      <p:ext uri="{BB962C8B-B14F-4D97-AF65-F5344CB8AC3E}">
        <p14:creationId xmlns:p14="http://schemas.microsoft.com/office/powerpoint/2010/main" val="1038230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lvl1pPr>
              <a:defRPr>
                <a:solidFill>
                  <a:srgbClr val="006430"/>
                </a:solidFill>
              </a:defRPr>
            </a:lvl1pPr>
          </a:lstStyle>
          <a:p>
            <a:r>
              <a:rPr lang="nb-NO"/>
              <a:t>Klikk for å redigere tittelstil</a:t>
            </a:r>
          </a:p>
        </p:txBody>
      </p:sp>
      <p:sp>
        <p:nvSpPr>
          <p:cNvPr id="3" name="Plassholder for innhold 2"/>
          <p:cNvSpPr>
            <a:spLocks noGrp="1"/>
          </p:cNvSpPr>
          <p:nvPr>
            <p:ph sz="half" idx="1"/>
          </p:nvPr>
        </p:nvSpPr>
        <p:spPr>
          <a:xfrm>
            <a:off x="628650" y="1825625"/>
            <a:ext cx="3886200" cy="4351338"/>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p:cNvSpPr>
            <a:spLocks noGrp="1"/>
          </p:cNvSpPr>
          <p:nvPr>
            <p:ph sz="half" idx="2"/>
          </p:nvPr>
        </p:nvSpPr>
        <p:spPr>
          <a:xfrm>
            <a:off x="4629150" y="1825625"/>
            <a:ext cx="3886200" cy="4351338"/>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dato 4"/>
          <p:cNvSpPr>
            <a:spLocks noGrp="1"/>
          </p:cNvSpPr>
          <p:nvPr>
            <p:ph type="dt" sz="half" idx="10"/>
          </p:nvPr>
        </p:nvSpPr>
        <p:spPr>
          <a:xfrm>
            <a:off x="1259632" y="6356351"/>
            <a:ext cx="1426418" cy="365125"/>
          </a:xfrm>
          <a:prstGeom prst="rect">
            <a:avLst/>
          </a:prstGeom>
        </p:spPr>
        <p:txBody>
          <a:bodyPr/>
          <a:lstStyle>
            <a:lvl1pPr>
              <a:defRPr sz="1400"/>
            </a:lvl1pPr>
          </a:lstStyle>
          <a:p>
            <a:pPr>
              <a:defRPr/>
            </a:pPr>
            <a:fld id="{2161C00C-FC6A-4A83-A85F-49413368D753}" type="datetime1">
              <a:rPr lang="nb-NO" smtClean="0"/>
              <a:pPr>
                <a:defRPr/>
              </a:pPr>
              <a:t>10.06.2026</a:t>
            </a:fld>
            <a:endParaRPr lang="nb-NO"/>
          </a:p>
        </p:txBody>
      </p:sp>
      <p:sp>
        <p:nvSpPr>
          <p:cNvPr id="6" name="Plassholder for bunntekst 5"/>
          <p:cNvSpPr>
            <a:spLocks noGrp="1"/>
          </p:cNvSpPr>
          <p:nvPr>
            <p:ph type="ftr" sz="quarter" idx="11"/>
          </p:nvPr>
        </p:nvSpPr>
        <p:spPr/>
        <p:txBody>
          <a:bodyPr/>
          <a:lstStyle/>
          <a:p>
            <a:pPr>
              <a:defRPr/>
            </a:pPr>
            <a:endParaRPr lang="nb-NO"/>
          </a:p>
        </p:txBody>
      </p:sp>
      <p:sp>
        <p:nvSpPr>
          <p:cNvPr id="7" name="Plassholder for lysbildenummer 6"/>
          <p:cNvSpPr>
            <a:spLocks noGrp="1"/>
          </p:cNvSpPr>
          <p:nvPr>
            <p:ph type="sldNum" sz="quarter" idx="12"/>
          </p:nvPr>
        </p:nvSpPr>
        <p:spPr/>
        <p:txBody>
          <a:bodyPr/>
          <a:lstStyle/>
          <a:p>
            <a:pPr>
              <a:defRPr/>
            </a:pPr>
            <a:fld id="{9A4C95B4-112B-4244-8593-27014CA3559C}" type="slidenum">
              <a:rPr lang="nb-NO" smtClean="0"/>
              <a:pPr>
                <a:defRPr/>
              </a:pPr>
              <a:t>‹#›</a:t>
            </a:fld>
            <a:endParaRPr lang="nb-NO"/>
          </a:p>
        </p:txBody>
      </p:sp>
    </p:spTree>
    <p:extLst>
      <p:ext uri="{BB962C8B-B14F-4D97-AF65-F5344CB8AC3E}">
        <p14:creationId xmlns:p14="http://schemas.microsoft.com/office/powerpoint/2010/main" val="28124302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a:xfrm>
            <a:off x="629841" y="365126"/>
            <a:ext cx="7886700" cy="1325563"/>
          </a:xfrm>
        </p:spPr>
        <p:txBody>
          <a:bodyPr/>
          <a:lstStyle>
            <a:lvl1pPr>
              <a:defRPr>
                <a:solidFill>
                  <a:srgbClr val="006430"/>
                </a:solidFill>
              </a:defRPr>
            </a:lvl1pPr>
          </a:lstStyle>
          <a:p>
            <a:r>
              <a:rPr lang="nb-NO"/>
              <a:t>Klikk for å redigere tittelstil</a:t>
            </a:r>
          </a:p>
        </p:txBody>
      </p:sp>
      <p:sp>
        <p:nvSpPr>
          <p:cNvPr id="3" name="Plassholder for tekst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b-NO"/>
              <a:t>Rediger tekststiler i malen</a:t>
            </a:r>
          </a:p>
        </p:txBody>
      </p:sp>
      <p:sp>
        <p:nvSpPr>
          <p:cNvPr id="4" name="Plassholder for innhold 3"/>
          <p:cNvSpPr>
            <a:spLocks noGrp="1"/>
          </p:cNvSpPr>
          <p:nvPr>
            <p:ph sz="half" idx="2"/>
          </p:nvPr>
        </p:nvSpPr>
        <p:spPr>
          <a:xfrm>
            <a:off x="629842" y="2505075"/>
            <a:ext cx="3868340" cy="3684588"/>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b-NO"/>
              <a:t>Rediger tekststiler i malen</a:t>
            </a:r>
          </a:p>
        </p:txBody>
      </p:sp>
      <p:sp>
        <p:nvSpPr>
          <p:cNvPr id="6" name="Plassholder for innhold 5"/>
          <p:cNvSpPr>
            <a:spLocks noGrp="1"/>
          </p:cNvSpPr>
          <p:nvPr>
            <p:ph sz="quarter" idx="4"/>
          </p:nvPr>
        </p:nvSpPr>
        <p:spPr>
          <a:xfrm>
            <a:off x="4629150" y="2505075"/>
            <a:ext cx="3887391" cy="3684588"/>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7" name="Plassholder for dato 6"/>
          <p:cNvSpPr>
            <a:spLocks noGrp="1"/>
          </p:cNvSpPr>
          <p:nvPr>
            <p:ph type="dt" sz="half" idx="10"/>
          </p:nvPr>
        </p:nvSpPr>
        <p:spPr>
          <a:xfrm>
            <a:off x="1259632" y="6356350"/>
            <a:ext cx="1656184" cy="365125"/>
          </a:xfrm>
          <a:prstGeom prst="rect">
            <a:avLst/>
          </a:prstGeom>
        </p:spPr>
        <p:txBody>
          <a:bodyPr/>
          <a:lstStyle>
            <a:lvl1pPr>
              <a:defRPr sz="1400"/>
            </a:lvl1pPr>
          </a:lstStyle>
          <a:p>
            <a:pPr>
              <a:defRPr/>
            </a:pPr>
            <a:fld id="{E920F756-E517-4EDF-9966-820F9D1DA786}" type="datetime1">
              <a:rPr lang="nb-NO" smtClean="0"/>
              <a:pPr>
                <a:defRPr/>
              </a:pPr>
              <a:t>10.06.2026</a:t>
            </a:fld>
            <a:endParaRPr lang="nb-NO"/>
          </a:p>
        </p:txBody>
      </p:sp>
      <p:sp>
        <p:nvSpPr>
          <p:cNvPr id="8" name="Plassholder for bunntekst 7"/>
          <p:cNvSpPr>
            <a:spLocks noGrp="1"/>
          </p:cNvSpPr>
          <p:nvPr>
            <p:ph type="ftr" sz="quarter" idx="11"/>
          </p:nvPr>
        </p:nvSpPr>
        <p:spPr/>
        <p:txBody>
          <a:bodyPr/>
          <a:lstStyle/>
          <a:p>
            <a:pPr>
              <a:defRPr/>
            </a:pPr>
            <a:endParaRPr lang="nb-NO"/>
          </a:p>
        </p:txBody>
      </p:sp>
      <p:sp>
        <p:nvSpPr>
          <p:cNvPr id="9" name="Plassholder for lysbildenummer 8"/>
          <p:cNvSpPr>
            <a:spLocks noGrp="1"/>
          </p:cNvSpPr>
          <p:nvPr>
            <p:ph type="sldNum" sz="quarter" idx="12"/>
          </p:nvPr>
        </p:nvSpPr>
        <p:spPr/>
        <p:txBody>
          <a:bodyPr/>
          <a:lstStyle/>
          <a:p>
            <a:pPr>
              <a:defRPr/>
            </a:pPr>
            <a:fld id="{884B83DD-9E0C-4019-AF30-F6668CDACC63}" type="slidenum">
              <a:rPr lang="nb-NO" smtClean="0"/>
              <a:pPr>
                <a:defRPr/>
              </a:pPr>
              <a:t>‹#›</a:t>
            </a:fld>
            <a:endParaRPr lang="nb-NO"/>
          </a:p>
        </p:txBody>
      </p:sp>
    </p:spTree>
    <p:extLst>
      <p:ext uri="{BB962C8B-B14F-4D97-AF65-F5344CB8AC3E}">
        <p14:creationId xmlns:p14="http://schemas.microsoft.com/office/powerpoint/2010/main" val="21069892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dato 2"/>
          <p:cNvSpPr>
            <a:spLocks noGrp="1"/>
          </p:cNvSpPr>
          <p:nvPr>
            <p:ph type="dt" sz="half" idx="10"/>
          </p:nvPr>
        </p:nvSpPr>
        <p:spPr>
          <a:xfrm>
            <a:off x="1259632" y="6356351"/>
            <a:ext cx="1426418" cy="365125"/>
          </a:xfrm>
          <a:prstGeom prst="rect">
            <a:avLst/>
          </a:prstGeom>
        </p:spPr>
        <p:txBody>
          <a:bodyPr/>
          <a:lstStyle>
            <a:lvl1pPr>
              <a:defRPr sz="1400"/>
            </a:lvl1pPr>
          </a:lstStyle>
          <a:p>
            <a:pPr>
              <a:defRPr/>
            </a:pPr>
            <a:fld id="{BD2AEDB1-1ABA-49E8-963C-82CE4CA94051}" type="datetime1">
              <a:rPr lang="nb-NO" smtClean="0"/>
              <a:pPr>
                <a:defRPr/>
              </a:pPr>
              <a:t>10.06.2026</a:t>
            </a:fld>
            <a:endParaRPr lang="nb-NO"/>
          </a:p>
        </p:txBody>
      </p:sp>
      <p:sp>
        <p:nvSpPr>
          <p:cNvPr id="4" name="Plassholder for bunntekst 3"/>
          <p:cNvSpPr>
            <a:spLocks noGrp="1"/>
          </p:cNvSpPr>
          <p:nvPr>
            <p:ph type="ftr" sz="quarter" idx="11"/>
          </p:nvPr>
        </p:nvSpPr>
        <p:spPr/>
        <p:txBody>
          <a:bodyPr/>
          <a:lstStyle/>
          <a:p>
            <a:pPr>
              <a:defRPr/>
            </a:pPr>
            <a:endParaRPr lang="nb-NO"/>
          </a:p>
        </p:txBody>
      </p:sp>
      <p:sp>
        <p:nvSpPr>
          <p:cNvPr id="5" name="Plassholder for lysbildenummer 4"/>
          <p:cNvSpPr>
            <a:spLocks noGrp="1"/>
          </p:cNvSpPr>
          <p:nvPr>
            <p:ph type="sldNum" sz="quarter" idx="12"/>
          </p:nvPr>
        </p:nvSpPr>
        <p:spPr/>
        <p:txBody>
          <a:bodyPr/>
          <a:lstStyle/>
          <a:p>
            <a:pPr>
              <a:defRPr/>
            </a:pPr>
            <a:fld id="{32D15CE3-FFC9-4F4D-90A5-93027274077C}" type="slidenum">
              <a:rPr lang="nb-NO" smtClean="0"/>
              <a:pPr>
                <a:defRPr/>
              </a:pPr>
              <a:t>‹#›</a:t>
            </a:fld>
            <a:endParaRPr lang="nb-NO"/>
          </a:p>
        </p:txBody>
      </p:sp>
    </p:spTree>
    <p:extLst>
      <p:ext uri="{BB962C8B-B14F-4D97-AF65-F5344CB8AC3E}">
        <p14:creationId xmlns:p14="http://schemas.microsoft.com/office/powerpoint/2010/main" val="6233497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a:xfrm>
            <a:off x="1259632" y="6356351"/>
            <a:ext cx="1426418" cy="365125"/>
          </a:xfrm>
          <a:prstGeom prst="rect">
            <a:avLst/>
          </a:prstGeom>
        </p:spPr>
        <p:txBody>
          <a:bodyPr/>
          <a:lstStyle>
            <a:lvl1pPr>
              <a:defRPr sz="1400"/>
            </a:lvl1pPr>
          </a:lstStyle>
          <a:p>
            <a:pPr>
              <a:defRPr/>
            </a:pPr>
            <a:fld id="{B71E69BE-A3AA-40F2-92FF-9F05F0D305B9}" type="datetime1">
              <a:rPr lang="nb-NO" smtClean="0"/>
              <a:pPr>
                <a:defRPr/>
              </a:pPr>
              <a:t>10.06.2026</a:t>
            </a:fld>
            <a:endParaRPr lang="nb-NO"/>
          </a:p>
        </p:txBody>
      </p:sp>
      <p:sp>
        <p:nvSpPr>
          <p:cNvPr id="3" name="Plassholder for bunntekst 2"/>
          <p:cNvSpPr>
            <a:spLocks noGrp="1"/>
          </p:cNvSpPr>
          <p:nvPr>
            <p:ph type="ftr" sz="quarter" idx="11"/>
          </p:nvPr>
        </p:nvSpPr>
        <p:spPr/>
        <p:txBody>
          <a:bodyPr/>
          <a:lstStyle/>
          <a:p>
            <a:pPr>
              <a:defRPr/>
            </a:pPr>
            <a:endParaRPr lang="nb-NO"/>
          </a:p>
        </p:txBody>
      </p:sp>
      <p:sp>
        <p:nvSpPr>
          <p:cNvPr id="4" name="Plassholder for lysbildenummer 3"/>
          <p:cNvSpPr>
            <a:spLocks noGrp="1"/>
          </p:cNvSpPr>
          <p:nvPr>
            <p:ph type="sldNum" sz="quarter" idx="12"/>
          </p:nvPr>
        </p:nvSpPr>
        <p:spPr/>
        <p:txBody>
          <a:bodyPr/>
          <a:lstStyle/>
          <a:p>
            <a:pPr>
              <a:defRPr/>
            </a:pPr>
            <a:fld id="{821C53E2-218E-444F-95A4-6C9C8A155D64}" type="slidenum">
              <a:rPr lang="nb-NO" smtClean="0"/>
              <a:pPr>
                <a:defRPr/>
              </a:pPr>
              <a:t>‹#›</a:t>
            </a:fld>
            <a:endParaRPr lang="nb-NO"/>
          </a:p>
        </p:txBody>
      </p:sp>
    </p:spTree>
    <p:extLst>
      <p:ext uri="{BB962C8B-B14F-4D97-AF65-F5344CB8AC3E}">
        <p14:creationId xmlns:p14="http://schemas.microsoft.com/office/powerpoint/2010/main" val="37306743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629841" y="457200"/>
            <a:ext cx="2949178" cy="1600200"/>
          </a:xfrm>
        </p:spPr>
        <p:txBody>
          <a:bodyPr anchor="b"/>
          <a:lstStyle>
            <a:lvl1pPr>
              <a:defRPr sz="2400"/>
            </a:lvl1pPr>
          </a:lstStyle>
          <a:p>
            <a:r>
              <a:rPr lang="nb-NO"/>
              <a:t>Klikk for å redigere tittelstil</a:t>
            </a:r>
          </a:p>
        </p:txBody>
      </p:sp>
      <p:sp>
        <p:nvSpPr>
          <p:cNvPr id="3" name="Plassholder for innhold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b-NO"/>
              <a:t>Rediger tekststiler i malen</a:t>
            </a:r>
          </a:p>
        </p:txBody>
      </p:sp>
      <p:sp>
        <p:nvSpPr>
          <p:cNvPr id="5" name="Plassholder for dato 4"/>
          <p:cNvSpPr>
            <a:spLocks noGrp="1"/>
          </p:cNvSpPr>
          <p:nvPr>
            <p:ph type="dt" sz="half" idx="10"/>
          </p:nvPr>
        </p:nvSpPr>
        <p:spPr>
          <a:xfrm>
            <a:off x="1259632" y="6356351"/>
            <a:ext cx="1426418" cy="365125"/>
          </a:xfrm>
          <a:prstGeom prst="rect">
            <a:avLst/>
          </a:prstGeom>
        </p:spPr>
        <p:txBody>
          <a:bodyPr/>
          <a:lstStyle>
            <a:lvl1pPr>
              <a:defRPr sz="1400"/>
            </a:lvl1pPr>
          </a:lstStyle>
          <a:p>
            <a:pPr>
              <a:defRPr/>
            </a:pPr>
            <a:fld id="{5F411A8C-0396-496B-BD12-FB4C2F7A3BB4}" type="datetime1">
              <a:rPr lang="nb-NO" smtClean="0"/>
              <a:pPr>
                <a:defRPr/>
              </a:pPr>
              <a:t>10.06.2026</a:t>
            </a:fld>
            <a:endParaRPr lang="nb-NO"/>
          </a:p>
        </p:txBody>
      </p:sp>
      <p:sp>
        <p:nvSpPr>
          <p:cNvPr id="6" name="Plassholder for bunntekst 5"/>
          <p:cNvSpPr>
            <a:spLocks noGrp="1"/>
          </p:cNvSpPr>
          <p:nvPr>
            <p:ph type="ftr" sz="quarter" idx="11"/>
          </p:nvPr>
        </p:nvSpPr>
        <p:spPr/>
        <p:txBody>
          <a:bodyPr/>
          <a:lstStyle/>
          <a:p>
            <a:pPr>
              <a:defRPr/>
            </a:pPr>
            <a:endParaRPr lang="nb-NO"/>
          </a:p>
        </p:txBody>
      </p:sp>
      <p:sp>
        <p:nvSpPr>
          <p:cNvPr id="7" name="Plassholder for lysbildenummer 6"/>
          <p:cNvSpPr>
            <a:spLocks noGrp="1"/>
          </p:cNvSpPr>
          <p:nvPr>
            <p:ph type="sldNum" sz="quarter" idx="12"/>
          </p:nvPr>
        </p:nvSpPr>
        <p:spPr/>
        <p:txBody>
          <a:bodyPr/>
          <a:lstStyle/>
          <a:p>
            <a:pPr>
              <a:defRPr/>
            </a:pPr>
            <a:fld id="{4548E067-0E37-4FF5-B1E5-3C6B294BBCFE}" type="slidenum">
              <a:rPr lang="nb-NO" smtClean="0"/>
              <a:pPr>
                <a:defRPr/>
              </a:pPr>
              <a:t>‹#›</a:t>
            </a:fld>
            <a:endParaRPr lang="nb-NO"/>
          </a:p>
        </p:txBody>
      </p:sp>
    </p:spTree>
    <p:extLst>
      <p:ext uri="{BB962C8B-B14F-4D97-AF65-F5344CB8AC3E}">
        <p14:creationId xmlns:p14="http://schemas.microsoft.com/office/powerpoint/2010/main" val="38143958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629841" y="457200"/>
            <a:ext cx="2949178" cy="1600200"/>
          </a:xfrm>
        </p:spPr>
        <p:txBody>
          <a:bodyPr anchor="b"/>
          <a:lstStyle>
            <a:lvl1pPr>
              <a:defRPr sz="2400"/>
            </a:lvl1pPr>
          </a:lstStyle>
          <a:p>
            <a:r>
              <a:rPr lang="nb-NO"/>
              <a:t>Klikk for å redigere tittelstil</a:t>
            </a:r>
          </a:p>
        </p:txBody>
      </p:sp>
      <p:sp>
        <p:nvSpPr>
          <p:cNvPr id="3" name="Plassholder for bilde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b-NO"/>
              <a:t>Klikk ikonet for å legge til et bilde</a:t>
            </a:r>
          </a:p>
        </p:txBody>
      </p:sp>
      <p:sp>
        <p:nvSpPr>
          <p:cNvPr id="4" name="Plassholder for tekst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b-NO"/>
              <a:t>Rediger tekststiler i malen</a:t>
            </a:r>
          </a:p>
        </p:txBody>
      </p:sp>
      <p:sp>
        <p:nvSpPr>
          <p:cNvPr id="5" name="Plassholder for dato 4"/>
          <p:cNvSpPr>
            <a:spLocks noGrp="1"/>
          </p:cNvSpPr>
          <p:nvPr>
            <p:ph type="dt" sz="half" idx="10"/>
          </p:nvPr>
        </p:nvSpPr>
        <p:spPr>
          <a:xfrm>
            <a:off x="1259632" y="6356351"/>
            <a:ext cx="1426418" cy="365125"/>
          </a:xfrm>
          <a:prstGeom prst="rect">
            <a:avLst/>
          </a:prstGeom>
        </p:spPr>
        <p:txBody>
          <a:bodyPr/>
          <a:lstStyle>
            <a:lvl1pPr>
              <a:defRPr sz="1400"/>
            </a:lvl1pPr>
          </a:lstStyle>
          <a:p>
            <a:pPr>
              <a:defRPr/>
            </a:pPr>
            <a:fld id="{C757FC7D-EF6F-4308-9302-DE7319B33643}" type="datetime1">
              <a:rPr lang="nb-NO" smtClean="0"/>
              <a:pPr>
                <a:defRPr/>
              </a:pPr>
              <a:t>10.06.2026</a:t>
            </a:fld>
            <a:endParaRPr lang="nb-NO"/>
          </a:p>
        </p:txBody>
      </p:sp>
      <p:sp>
        <p:nvSpPr>
          <p:cNvPr id="6" name="Plassholder for bunntekst 5"/>
          <p:cNvSpPr>
            <a:spLocks noGrp="1"/>
          </p:cNvSpPr>
          <p:nvPr>
            <p:ph type="ftr" sz="quarter" idx="11"/>
          </p:nvPr>
        </p:nvSpPr>
        <p:spPr/>
        <p:txBody>
          <a:bodyPr/>
          <a:lstStyle/>
          <a:p>
            <a:pPr>
              <a:defRPr/>
            </a:pPr>
            <a:endParaRPr lang="nb-NO"/>
          </a:p>
        </p:txBody>
      </p:sp>
      <p:sp>
        <p:nvSpPr>
          <p:cNvPr id="7" name="Plassholder for lysbildenummer 6"/>
          <p:cNvSpPr>
            <a:spLocks noGrp="1"/>
          </p:cNvSpPr>
          <p:nvPr>
            <p:ph type="sldNum" sz="quarter" idx="12"/>
          </p:nvPr>
        </p:nvSpPr>
        <p:spPr/>
        <p:txBody>
          <a:bodyPr/>
          <a:lstStyle/>
          <a:p>
            <a:pPr>
              <a:defRPr/>
            </a:pPr>
            <a:fld id="{ECE114DD-B155-4D32-8C94-656D45E1ABC6}" type="slidenum">
              <a:rPr lang="nb-NO" smtClean="0"/>
              <a:pPr>
                <a:defRPr/>
              </a:pPr>
              <a:t>‹#›</a:t>
            </a:fld>
            <a:endParaRPr lang="nb-NO"/>
          </a:p>
        </p:txBody>
      </p:sp>
    </p:spTree>
    <p:extLst>
      <p:ext uri="{BB962C8B-B14F-4D97-AF65-F5344CB8AC3E}">
        <p14:creationId xmlns:p14="http://schemas.microsoft.com/office/powerpoint/2010/main" val="16548054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slideLayout" Target="../slideLayouts/slideLayout32.xml"/><Relationship Id="rId3" Type="http://schemas.openxmlformats.org/officeDocument/2006/relationships/slideLayout" Target="../slideLayouts/slideLayout17.xml"/><Relationship Id="rId21" Type="http://schemas.openxmlformats.org/officeDocument/2006/relationships/slideLayout" Target="../slideLayouts/slideLayout35.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20" Type="http://schemas.openxmlformats.org/officeDocument/2006/relationships/slideLayout" Target="../slideLayouts/slideLayout34.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24" Type="http://schemas.openxmlformats.org/officeDocument/2006/relationships/image" Target="../media/image3.svg"/><Relationship Id="rId5" Type="http://schemas.openxmlformats.org/officeDocument/2006/relationships/slideLayout" Target="../slideLayouts/slideLayout19.xml"/><Relationship Id="rId15" Type="http://schemas.openxmlformats.org/officeDocument/2006/relationships/slideLayout" Target="../slideLayouts/slideLayout29.xml"/><Relationship Id="rId23" Type="http://schemas.openxmlformats.org/officeDocument/2006/relationships/theme" Target="../theme/theme2.xml"/><Relationship Id="rId10" Type="http://schemas.openxmlformats.org/officeDocument/2006/relationships/slideLayout" Target="../slideLayouts/slideLayout24.xml"/><Relationship Id="rId19" Type="http://schemas.openxmlformats.org/officeDocument/2006/relationships/slideLayout" Target="../slideLayouts/slideLayout33.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 Id="rId22"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nb-NO"/>
              <a:t>Klikk for å redigere tittelstil</a:t>
            </a:r>
          </a:p>
        </p:txBody>
      </p:sp>
      <p:sp>
        <p:nvSpPr>
          <p:cNvPr id="3" name="Plassholder for tekst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bunntekst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nb-NO"/>
          </a:p>
        </p:txBody>
      </p:sp>
      <p:sp>
        <p:nvSpPr>
          <p:cNvPr id="6" name="Plassholder for lysbildenummer 5"/>
          <p:cNvSpPr>
            <a:spLocks noGrp="1"/>
          </p:cNvSpPr>
          <p:nvPr>
            <p:ph type="sldNum" sz="quarter" idx="4"/>
          </p:nvPr>
        </p:nvSpPr>
        <p:spPr>
          <a:xfrm>
            <a:off x="8515350" y="6356351"/>
            <a:ext cx="37713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09305BD-5F70-424C-81AC-F5FFE723C7D3}" type="slidenum">
              <a:rPr lang="nb-NO" smtClean="0"/>
              <a:pPr/>
              <a:t>‹#›</a:t>
            </a:fld>
            <a:endParaRPr lang="nb-NO"/>
          </a:p>
        </p:txBody>
      </p:sp>
    </p:spTree>
    <p:extLst>
      <p:ext uri="{BB962C8B-B14F-4D97-AF65-F5344CB8AC3E}">
        <p14:creationId xmlns:p14="http://schemas.microsoft.com/office/powerpoint/2010/main" val="3187226113"/>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35" r:id="rId12"/>
    <p:sldLayoutId id="2147483736" r:id="rId13"/>
    <p:sldLayoutId id="2147483737" r:id="rId14"/>
  </p:sldLayoutIdLst>
  <p:hf hdr="0" dt="0"/>
  <p:txStyles>
    <p:titleStyle>
      <a:lvl1pPr algn="l" defTabSz="685800" rtl="0" eaLnBrk="1" latinLnBrk="0" hangingPunct="1">
        <a:lnSpc>
          <a:spcPct val="90000"/>
        </a:lnSpc>
        <a:spcBef>
          <a:spcPct val="0"/>
        </a:spcBef>
        <a:buNone/>
        <a:defRPr sz="3300" kern="1200">
          <a:solidFill>
            <a:srgbClr val="006430"/>
          </a:solidFill>
          <a:latin typeface="+mj-lt"/>
          <a:ea typeface="+mj-ea"/>
          <a:cs typeface="+mj-cs"/>
        </a:defRPr>
      </a:lvl1pPr>
    </p:titleStyle>
    <p:bodyStyle>
      <a:lvl1pPr marL="171450" indent="-171450" algn="l" defTabSz="685800" rtl="0" eaLnBrk="1" latinLnBrk="0" hangingPunct="1">
        <a:lnSpc>
          <a:spcPct val="90000"/>
        </a:lnSpc>
        <a:spcBef>
          <a:spcPts val="750"/>
        </a:spcBef>
        <a:buClr>
          <a:srgbClr val="50AF31"/>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rgbClr val="006430"/>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rgbClr val="50AF31"/>
        </a:buClr>
        <a:buFont typeface="Wingdings" panose="05000000000000000000" pitchFamily="2" charset="2"/>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rgbClr val="006430"/>
        </a:buClr>
        <a:buFont typeface="Courier New" panose="02070309020205020404" pitchFamily="49" charset="0"/>
        <a:buChar char="o"/>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nb-NO"/>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ToolsToo_Slide" descr="ToolsToo_Slide">
            <a:extLst>
              <a:ext uri="{FF2B5EF4-FFF2-40B4-BE49-F238E27FC236}">
                <a16:creationId xmlns:a16="http://schemas.microsoft.com/office/drawing/2014/main" id="{4385EFFC-AA7B-D7D1-2714-F80A11D28668}"/>
              </a:ext>
            </a:extLst>
          </p:cNvPr>
          <p:cNvSpPr/>
          <p:nvPr userDrawn="1"/>
        </p:nvSpPr>
        <p:spPr>
          <a:xfrm>
            <a:off x="0" y="0"/>
            <a:ext cx="9144000" cy="6858000"/>
          </a:xfrm>
          <a:prstGeom prst="rect">
            <a:avLst/>
          </a:prstGeom>
          <a:noFill/>
          <a:ln w="3175" cap="flat" cmpd="sng" algn="ctr">
            <a:no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sz="1350"/>
          </a:p>
        </p:txBody>
      </p:sp>
      <p:sp>
        <p:nvSpPr>
          <p:cNvPr id="2" name="Plassholder for tittel 1">
            <a:extLst>
              <a:ext uri="{FF2B5EF4-FFF2-40B4-BE49-F238E27FC236}">
                <a16:creationId xmlns:a16="http://schemas.microsoft.com/office/drawing/2014/main" id="{3B7D64C1-85CD-7C67-0948-3FF0CDB34F22}"/>
              </a:ext>
            </a:extLst>
          </p:cNvPr>
          <p:cNvSpPr>
            <a:spLocks noGrp="1"/>
          </p:cNvSpPr>
          <p:nvPr>
            <p:ph type="title"/>
          </p:nvPr>
        </p:nvSpPr>
        <p:spPr>
          <a:xfrm>
            <a:off x="379735" y="484249"/>
            <a:ext cx="8376122" cy="641022"/>
          </a:xfrm>
          <a:prstGeom prst="rect">
            <a:avLst/>
          </a:prstGeom>
        </p:spPr>
        <p:txBody>
          <a:bodyPr vert="horz" lIns="0" tIns="0" rIns="0" bIns="0" rtlCol="0" anchor="t" anchorCtr="0">
            <a:normAutofit/>
          </a:bodyPr>
          <a:lstStyle/>
          <a:p>
            <a:endParaRPr lang="nb-NO"/>
          </a:p>
        </p:txBody>
      </p:sp>
      <p:sp>
        <p:nvSpPr>
          <p:cNvPr id="3" name="Plassholder for tekst 2">
            <a:extLst>
              <a:ext uri="{FF2B5EF4-FFF2-40B4-BE49-F238E27FC236}">
                <a16:creationId xmlns:a16="http://schemas.microsoft.com/office/drawing/2014/main" id="{00C49E59-D3F7-2BEB-91C8-C723726A9C90}"/>
              </a:ext>
            </a:extLst>
          </p:cNvPr>
          <p:cNvSpPr>
            <a:spLocks noGrp="1"/>
          </p:cNvSpPr>
          <p:nvPr>
            <p:ph type="body" idx="1"/>
          </p:nvPr>
        </p:nvSpPr>
        <p:spPr>
          <a:xfrm>
            <a:off x="379735" y="1429353"/>
            <a:ext cx="8376122" cy="4614262"/>
          </a:xfrm>
          <a:prstGeom prst="rect">
            <a:avLst/>
          </a:prstGeom>
        </p:spPr>
        <p:txBody>
          <a:bodyPr vert="horz" lIns="0" tIns="0" rIns="0" bIns="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FDBB5651-E3BC-2F1B-F6E9-850B8CEE9222}"/>
              </a:ext>
            </a:extLst>
          </p:cNvPr>
          <p:cNvSpPr>
            <a:spLocks noGrp="1"/>
          </p:cNvSpPr>
          <p:nvPr>
            <p:ph type="dt" sz="half" idx="2"/>
          </p:nvPr>
        </p:nvSpPr>
        <p:spPr>
          <a:xfrm>
            <a:off x="5555456" y="6373026"/>
            <a:ext cx="2057400" cy="115416"/>
          </a:xfrm>
          <a:prstGeom prst="rect">
            <a:avLst/>
          </a:prstGeom>
        </p:spPr>
        <p:txBody>
          <a:bodyPr vert="horz" lIns="0" tIns="0" rIns="0" bIns="0" rtlCol="0" anchor="t" anchorCtr="0">
            <a:spAutoFit/>
          </a:bodyPr>
          <a:lstStyle>
            <a:lvl1pPr algn="r" fontAlgn="ctr">
              <a:defRPr sz="750">
                <a:solidFill>
                  <a:schemeClr val="tx1"/>
                </a:solidFill>
              </a:defRPr>
            </a:lvl1pPr>
          </a:lstStyle>
          <a:p>
            <a:fld id="{2DAF8A66-7C58-4AF8-9F7C-29614778F2C6}" type="datetime1">
              <a:rPr lang="nb-NO" smtClean="0"/>
              <a:t>10.06.2026</a:t>
            </a:fld>
            <a:endParaRPr lang="nb-NO"/>
          </a:p>
        </p:txBody>
      </p:sp>
      <p:sp>
        <p:nvSpPr>
          <p:cNvPr id="5" name="Plassholder for bunntekst 4">
            <a:extLst>
              <a:ext uri="{FF2B5EF4-FFF2-40B4-BE49-F238E27FC236}">
                <a16:creationId xmlns:a16="http://schemas.microsoft.com/office/drawing/2014/main" id="{BF26BCF2-BF13-78A8-38A6-6FE7B032C3F2}"/>
              </a:ext>
            </a:extLst>
          </p:cNvPr>
          <p:cNvSpPr>
            <a:spLocks noGrp="1"/>
          </p:cNvSpPr>
          <p:nvPr>
            <p:ph type="ftr" sz="quarter" idx="3"/>
          </p:nvPr>
        </p:nvSpPr>
        <p:spPr>
          <a:xfrm>
            <a:off x="4570810" y="219158"/>
            <a:ext cx="4185047" cy="115416"/>
          </a:xfrm>
          <a:prstGeom prst="rect">
            <a:avLst/>
          </a:prstGeom>
        </p:spPr>
        <p:txBody>
          <a:bodyPr vert="horz" lIns="0" tIns="0" rIns="0" bIns="0" rtlCol="0" anchor="t" anchorCtr="0">
            <a:spAutoFit/>
          </a:bodyPr>
          <a:lstStyle>
            <a:lvl1pPr algn="r">
              <a:defRPr sz="750">
                <a:solidFill>
                  <a:schemeClr val="tx1"/>
                </a:solidFill>
              </a:defRPr>
            </a:lvl1pPr>
          </a:lstStyle>
          <a:p>
            <a:endParaRPr lang="nb-NO"/>
          </a:p>
        </p:txBody>
      </p:sp>
      <p:sp>
        <p:nvSpPr>
          <p:cNvPr id="6" name="Plassholder for lysbildenummer 5">
            <a:extLst>
              <a:ext uri="{FF2B5EF4-FFF2-40B4-BE49-F238E27FC236}">
                <a16:creationId xmlns:a16="http://schemas.microsoft.com/office/drawing/2014/main" id="{377FA799-8EE6-52E9-3D45-86CA6A6A2AB8}"/>
              </a:ext>
            </a:extLst>
          </p:cNvPr>
          <p:cNvSpPr>
            <a:spLocks noGrp="1"/>
          </p:cNvSpPr>
          <p:nvPr>
            <p:ph type="sldNum" sz="quarter" idx="4"/>
          </p:nvPr>
        </p:nvSpPr>
        <p:spPr>
          <a:xfrm>
            <a:off x="7869238" y="6373026"/>
            <a:ext cx="627065" cy="115416"/>
          </a:xfrm>
          <a:prstGeom prst="rect">
            <a:avLst/>
          </a:prstGeom>
        </p:spPr>
        <p:txBody>
          <a:bodyPr vert="horz" wrap="square" lIns="0" tIns="0" rIns="0" bIns="0" rtlCol="0" anchor="t" anchorCtr="0">
            <a:spAutoFit/>
          </a:bodyPr>
          <a:lstStyle>
            <a:lvl1pPr algn="r">
              <a:defRPr sz="750">
                <a:solidFill>
                  <a:schemeClr val="tx1"/>
                </a:solidFill>
              </a:defRPr>
            </a:lvl1pPr>
          </a:lstStyle>
          <a:p>
            <a:fld id="{BE2ACD00-28B2-4D17-A930-2C9F8441C7CA}" type="slidenum">
              <a:rPr lang="nb-NO" smtClean="0"/>
              <a:pPr/>
              <a:t>‹#›</a:t>
            </a:fld>
            <a:endParaRPr lang="nb-NO"/>
          </a:p>
        </p:txBody>
      </p:sp>
      <p:pic>
        <p:nvPicPr>
          <p:cNvPr id="10" name="Grafikk 9">
            <a:extLst>
              <a:ext uri="{FF2B5EF4-FFF2-40B4-BE49-F238E27FC236}">
                <a16:creationId xmlns:a16="http://schemas.microsoft.com/office/drawing/2014/main" id="{876EDA22-C8CA-0316-FA3A-5528D8A87B4B}"/>
              </a:ext>
              <a:ext uri="{C183D7F6-B498-43B3-948B-1728B52AA6E4}">
                <adec:decorative xmlns:adec="http://schemas.microsoft.com/office/drawing/2017/decorative" val="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4"/>
              </a:ext>
            </a:extLst>
          </a:blip>
          <a:stretch>
            <a:fillRect/>
          </a:stretch>
        </p:blipFill>
        <p:spPr>
          <a:xfrm>
            <a:off x="8594526" y="6346826"/>
            <a:ext cx="180975" cy="215072"/>
          </a:xfrm>
          <a:prstGeom prst="rect">
            <a:avLst/>
          </a:prstGeom>
        </p:spPr>
      </p:pic>
      <p:cxnSp>
        <p:nvCxnSpPr>
          <p:cNvPr id="12" name="Rett linje 11">
            <a:extLst>
              <a:ext uri="{FF2B5EF4-FFF2-40B4-BE49-F238E27FC236}">
                <a16:creationId xmlns:a16="http://schemas.microsoft.com/office/drawing/2014/main" id="{C81DA76E-1971-9171-B289-66E331B65D49}"/>
              </a:ext>
              <a:ext uri="{C183D7F6-B498-43B3-948B-1728B52AA6E4}">
                <adec:decorative xmlns:adec="http://schemas.microsoft.com/office/drawing/2017/decorative" val="1"/>
              </a:ext>
            </a:extLst>
          </p:cNvPr>
          <p:cNvCxnSpPr/>
          <p:nvPr userDrawn="1"/>
        </p:nvCxnSpPr>
        <p:spPr>
          <a:xfrm>
            <a:off x="8545116" y="6357145"/>
            <a:ext cx="0" cy="193675"/>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4674034"/>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 id="2147483725" r:id="rId13"/>
    <p:sldLayoutId id="2147483726" r:id="rId14"/>
    <p:sldLayoutId id="2147483727" r:id="rId15"/>
    <p:sldLayoutId id="2147483728" r:id="rId16"/>
    <p:sldLayoutId id="2147483729" r:id="rId17"/>
    <p:sldLayoutId id="2147483730" r:id="rId18"/>
    <p:sldLayoutId id="2147483731" r:id="rId19"/>
    <p:sldLayoutId id="2147483732" r:id="rId20"/>
    <p:sldLayoutId id="2147483733" r:id="rId21"/>
    <p:sldLayoutId id="2147483734" r:id="rId22"/>
  </p:sldLayoutIdLst>
  <p:hf hdr="0" ftr="0" dt="0"/>
  <p:txStyles>
    <p:titleStyle>
      <a:lvl1pPr algn="l" defTabSz="685800" rtl="0" eaLnBrk="1" fontAlgn="ctr" latinLnBrk="0" hangingPunct="1">
        <a:lnSpc>
          <a:spcPct val="90000"/>
        </a:lnSpc>
        <a:spcBef>
          <a:spcPct val="0"/>
        </a:spcBef>
        <a:buNone/>
        <a:defRPr sz="3000" kern="1200">
          <a:solidFill>
            <a:schemeClr val="tx2"/>
          </a:solidFill>
          <a:latin typeface="+mj-lt"/>
          <a:ea typeface="+mj-ea"/>
          <a:cs typeface="+mj-cs"/>
        </a:defRPr>
      </a:lvl1pPr>
    </p:titleStyle>
    <p:bodyStyle>
      <a:lvl1pPr marL="207169" indent="-207169" algn="l" defTabSz="685800" rtl="0" eaLnBrk="1" fontAlgn="ctr" latinLnBrk="0" hangingPunct="1">
        <a:lnSpc>
          <a:spcPct val="100000"/>
        </a:lnSpc>
        <a:spcBef>
          <a:spcPts val="1350"/>
        </a:spcBef>
        <a:buFont typeface="Arial" panose="020B0604020202020204" pitchFamily="34" charset="0"/>
        <a:buChar char="•"/>
        <a:defRPr sz="1800" kern="1200">
          <a:solidFill>
            <a:schemeClr val="tx1"/>
          </a:solidFill>
          <a:latin typeface="+mn-lt"/>
          <a:ea typeface="+mn-ea"/>
          <a:cs typeface="+mn-cs"/>
        </a:defRPr>
      </a:lvl1pPr>
      <a:lvl2pPr marL="473869" indent="-207900" algn="l" defTabSz="685800" rtl="0" eaLnBrk="1" fontAlgn="ctr" latinLnBrk="0" hangingPunct="1">
        <a:lnSpc>
          <a:spcPct val="100000"/>
        </a:lnSpc>
        <a:spcBef>
          <a:spcPts val="375"/>
        </a:spcBef>
        <a:buFont typeface="Arial" panose="020B0604020202020204" pitchFamily="34" charset="0"/>
        <a:buChar char="•"/>
        <a:defRPr sz="1800" kern="1200">
          <a:solidFill>
            <a:schemeClr val="tx1"/>
          </a:solidFill>
          <a:latin typeface="+mn-lt"/>
          <a:ea typeface="+mn-ea"/>
          <a:cs typeface="+mn-cs"/>
        </a:defRPr>
      </a:lvl2pPr>
      <a:lvl3pPr marL="787004" indent="-207169" algn="l" defTabSz="685800" rtl="0" eaLnBrk="1" fontAlgn="ctr" latinLnBrk="0" hangingPunct="1">
        <a:lnSpc>
          <a:spcPct val="100000"/>
        </a:lnSpc>
        <a:spcBef>
          <a:spcPts val="375"/>
        </a:spcBef>
        <a:buFont typeface="Arial" panose="020B0604020202020204" pitchFamily="34" charset="0"/>
        <a:buChar char="•"/>
        <a:defRPr sz="1800" kern="1200">
          <a:solidFill>
            <a:schemeClr val="tx1"/>
          </a:solidFill>
          <a:latin typeface="+mn-lt"/>
          <a:ea typeface="+mn-ea"/>
          <a:cs typeface="+mn-cs"/>
        </a:defRPr>
      </a:lvl3pPr>
      <a:lvl4pPr marL="1072754" indent="-157163" algn="l" defTabSz="685800" rtl="0" eaLnBrk="1" fontAlgn="ctr" latinLnBrk="0" hangingPunct="1">
        <a:lnSpc>
          <a:spcPct val="100000"/>
        </a:lnSpc>
        <a:spcBef>
          <a:spcPts val="375"/>
        </a:spcBef>
        <a:buFont typeface="Arial" panose="020B0604020202020204" pitchFamily="34" charset="0"/>
        <a:buChar char="•"/>
        <a:defRPr sz="1500" kern="1200">
          <a:solidFill>
            <a:schemeClr val="tx1"/>
          </a:solidFill>
          <a:latin typeface="+mn-lt"/>
          <a:ea typeface="+mn-ea"/>
          <a:cs typeface="+mn-cs"/>
        </a:defRPr>
      </a:lvl4pPr>
      <a:lvl5pPr marL="1310879" indent="-156600" algn="l" defTabSz="685800" rtl="0" eaLnBrk="1" fontAlgn="ctr" latinLnBrk="0" hangingPunct="1">
        <a:lnSpc>
          <a:spcPct val="100000"/>
        </a:lnSpc>
        <a:spcBef>
          <a:spcPts val="375"/>
        </a:spcBef>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fontAlgn="ctr"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fontAlgn="ctr"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fontAlgn="ctr"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fontAlgn="ctr"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nb-NO"/>
      </a:defPPr>
      <a:lvl1pPr marL="0" algn="l" defTabSz="685800" rtl="0" eaLnBrk="1" fontAlgn="ctr" latinLnBrk="0" hangingPunct="1">
        <a:defRPr sz="900" kern="1200">
          <a:solidFill>
            <a:schemeClr val="tx1"/>
          </a:solidFill>
          <a:latin typeface="+mn-lt"/>
          <a:ea typeface="+mn-ea"/>
          <a:cs typeface="+mn-cs"/>
        </a:defRPr>
      </a:lvl1pPr>
      <a:lvl2pPr marL="342900" algn="l" defTabSz="685800" rtl="0" eaLnBrk="1" fontAlgn="ctr" latinLnBrk="0" hangingPunct="1">
        <a:defRPr sz="900" kern="1200">
          <a:solidFill>
            <a:schemeClr val="tx1"/>
          </a:solidFill>
          <a:latin typeface="+mn-lt"/>
          <a:ea typeface="+mn-ea"/>
          <a:cs typeface="+mn-cs"/>
        </a:defRPr>
      </a:lvl2pPr>
      <a:lvl3pPr marL="685800" algn="l" defTabSz="685800" rtl="0" eaLnBrk="1" fontAlgn="ctr" latinLnBrk="0" hangingPunct="1">
        <a:defRPr sz="900" kern="1200">
          <a:solidFill>
            <a:schemeClr val="tx1"/>
          </a:solidFill>
          <a:latin typeface="+mn-lt"/>
          <a:ea typeface="+mn-ea"/>
          <a:cs typeface="+mn-cs"/>
        </a:defRPr>
      </a:lvl3pPr>
      <a:lvl4pPr marL="1028700" algn="l" defTabSz="685800" rtl="0" eaLnBrk="1" fontAlgn="ctr" latinLnBrk="0" hangingPunct="1">
        <a:defRPr sz="900" kern="1200">
          <a:solidFill>
            <a:schemeClr val="tx1"/>
          </a:solidFill>
          <a:latin typeface="+mn-lt"/>
          <a:ea typeface="+mn-ea"/>
          <a:cs typeface="+mn-cs"/>
        </a:defRPr>
      </a:lvl4pPr>
      <a:lvl5pPr marL="1371600" algn="l" defTabSz="685800" rtl="0" eaLnBrk="1" fontAlgn="ctr" latinLnBrk="0" hangingPunct="1">
        <a:defRPr sz="900" kern="1200">
          <a:solidFill>
            <a:schemeClr val="tx1"/>
          </a:solidFill>
          <a:latin typeface="+mn-lt"/>
          <a:ea typeface="+mn-ea"/>
          <a:cs typeface="+mn-cs"/>
        </a:defRPr>
      </a:lvl5pPr>
      <a:lvl6pPr marL="1714500" algn="l" defTabSz="685800" rtl="0" eaLnBrk="1" fontAlgn="ctr" latinLnBrk="0" hangingPunct="1">
        <a:defRPr sz="900" kern="1200">
          <a:solidFill>
            <a:schemeClr val="tx1"/>
          </a:solidFill>
          <a:latin typeface="+mn-lt"/>
          <a:ea typeface="+mn-ea"/>
          <a:cs typeface="+mn-cs"/>
        </a:defRPr>
      </a:lvl6pPr>
      <a:lvl7pPr marL="2057400" algn="l" defTabSz="685800" rtl="0" eaLnBrk="1" fontAlgn="ctr" latinLnBrk="0" hangingPunct="1">
        <a:defRPr sz="900" kern="1200">
          <a:solidFill>
            <a:schemeClr val="tx1"/>
          </a:solidFill>
          <a:latin typeface="+mn-lt"/>
          <a:ea typeface="+mn-ea"/>
          <a:cs typeface="+mn-cs"/>
        </a:defRPr>
      </a:lvl7pPr>
      <a:lvl8pPr marL="2400300" algn="l" defTabSz="685800" rtl="0" eaLnBrk="1" fontAlgn="ctr" latinLnBrk="0" hangingPunct="1">
        <a:defRPr sz="900" kern="1200">
          <a:solidFill>
            <a:schemeClr val="tx1"/>
          </a:solidFill>
          <a:latin typeface="+mn-lt"/>
          <a:ea typeface="+mn-ea"/>
          <a:cs typeface="+mn-cs"/>
        </a:defRPr>
      </a:lvl8pPr>
      <a:lvl9pPr marL="2743200" algn="l" defTabSz="685800" rtl="0" eaLnBrk="1" fontAlgn="ctr" latinLnBrk="0" hangingPunct="1">
        <a:defRPr sz="9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25">
          <p15:clr>
            <a:srgbClr val="5ACBF0"/>
          </p15:clr>
        </p15:guide>
        <p15:guide id="4" pos="7354">
          <p15:clr>
            <a:srgbClr val="5ACBF0"/>
          </p15:clr>
        </p15:guide>
        <p15:guide id="5" orient="horz" pos="324">
          <p15:clr>
            <a:srgbClr val="5ACBF0"/>
          </p15:clr>
        </p15:guide>
        <p15:guide id="6" orient="horz" pos="3807">
          <p15:clr>
            <a:srgbClr val="5ACBF0"/>
          </p15:clr>
        </p15:guide>
        <p15:guide id="7" orient="horz" pos="4098">
          <p15:clr>
            <a:srgbClr val="5ACBF0"/>
          </p15:clr>
        </p15:guide>
        <p15:guide id="8" pos="1285">
          <p15:clr>
            <a:srgbClr val="F26B43"/>
          </p15:clr>
        </p15:guide>
        <p15:guide id="9" pos="2562">
          <p15:clr>
            <a:srgbClr val="F26B43"/>
          </p15:clr>
        </p15:guide>
        <p15:guide id="10" pos="5118">
          <p15:clr>
            <a:srgbClr val="F26B43"/>
          </p15:clr>
        </p15:guide>
        <p15:guide id="11" pos="6394">
          <p15:clr>
            <a:srgbClr val="F26B43"/>
          </p15:clr>
        </p15:guide>
        <p15:guide id="12" orient="horz" pos="724">
          <p15:clr>
            <a:srgbClr val="F26B43"/>
          </p15:clr>
        </p15:guide>
        <p15:guide id="13" orient="horz" pos="1441">
          <p15:clr>
            <a:srgbClr val="F26B43"/>
          </p15:clr>
        </p15:guide>
        <p15:guide id="14" orient="horz" pos="2878">
          <p15:clr>
            <a:srgbClr val="F26B43"/>
          </p15:clr>
        </p15:guide>
        <p15:guide id="15" orient="horz" pos="3594">
          <p15:clr>
            <a:srgbClr val="F26B43"/>
          </p15:clr>
        </p15:guide>
        <p15:guide id="16" pos="642">
          <p15:clr>
            <a:srgbClr val="5ACBF0"/>
          </p15:clr>
        </p15:guide>
        <p15:guide id="17" pos="7038">
          <p15:clr>
            <a:srgbClr val="5ACBF0"/>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28.png"/><Relationship Id="rId5" Type="http://schemas.openxmlformats.org/officeDocument/2006/relationships/hyperlink" Target="https://www.grimstad.kommune.no/tjenester/helse-omsorg-og-sosiale-tjenester/utviklingssenter-for-sykehjem-og-hjemmetjenester-usht-agder-ost/news2/" TargetMode="External"/><Relationship Id="rId4" Type="http://schemas.openxmlformats.org/officeDocument/2006/relationships/hyperlink" Target="https://www.kristiansand.kommune.no/news"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utviklingssenter.no/klinisk-observasjonskompetanse" TargetMode="External"/><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31.png"/><Relationship Id="rId5" Type="http://schemas.openxmlformats.org/officeDocument/2006/relationships/customXml" Target="../ink/ink1.xml"/><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hyperlink" Target="https://www.utviklingssenter.no/klinisk-observasjonskompetanse"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35.jpeg"/><Relationship Id="rId4" Type="http://schemas.openxmlformats.org/officeDocument/2006/relationships/image" Target="../media/image34.pn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2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www.kompetansebroen.no/film/abcde-og-news/?o=oa"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2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35.jpeg"/><Relationship Id="rId4" Type="http://schemas.openxmlformats.org/officeDocument/2006/relationships/image" Target="../media/image34.png"/></Relationships>
</file>

<file path=ppt/slides/_rels/slide28.xml.rels><?xml version="1.0" encoding="UTF-8" standalone="yes"?>
<Relationships xmlns="http://schemas.openxmlformats.org/package/2006/relationships"><Relationship Id="rId3" Type="http://schemas.microsoft.com/office/2018/10/relationships/comments" Target="../comments/modernComment_8EF_20FFABAC.xml"/><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43.jpeg"/></Relationships>
</file>

<file path=ppt/slides/_rels/slide29.xml.rels><?xml version="1.0" encoding="UTF-8" standalone="yes"?>
<Relationships xmlns="http://schemas.openxmlformats.org/package/2006/relationships"><Relationship Id="rId3" Type="http://schemas.openxmlformats.org/officeDocument/2006/relationships/hyperlink" Target="https://www.online-stopwatch.com/large-online-clock/" TargetMode="External"/><Relationship Id="rId2" Type="http://schemas.openxmlformats.org/officeDocument/2006/relationships/notesSlide" Target="../notesSlides/notesSlide29.xml"/><Relationship Id="rId1" Type="http://schemas.openxmlformats.org/officeDocument/2006/relationships/slideLayout" Target="../slideLayouts/slideLayout14.xml"/><Relationship Id="rId4" Type="http://schemas.openxmlformats.org/officeDocument/2006/relationships/image" Target="../media/image44.png"/></Relationships>
</file>

<file path=ppt/slides/_rels/slide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48.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17.png"/><Relationship Id="rId4" Type="http://schemas.openxmlformats.org/officeDocument/2006/relationships/image" Target="../media/image19.png"/></Relationships>
</file>

<file path=ppt/slides/_rels/slide3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3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3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56.jpeg"/></Relationships>
</file>

<file path=ppt/slides/_rels/slide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58.jpeg"/></Relationships>
</file>

<file path=ppt/slides/_rels/slide42.xml.rels><?xml version="1.0" encoding="UTF-8" standalone="yes"?>
<Relationships xmlns="http://schemas.openxmlformats.org/package/2006/relationships"><Relationship Id="rId3" Type="http://schemas.openxmlformats.org/officeDocument/2006/relationships/hyperlink" Target="https://www.youtube.com/watch?v=3P1nrrnFWl8" TargetMode="External"/><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image" Target="../media/image35.jpeg"/><Relationship Id="rId4" Type="http://schemas.openxmlformats.org/officeDocument/2006/relationships/image" Target="../media/image34.png"/></Relationships>
</file>

<file path=ppt/slides/_rels/slide45.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hyperlink" Target="https://www.samordnaopptak.no/fagskole/" TargetMode="External"/><Relationship Id="rId2" Type="http://schemas.openxmlformats.org/officeDocument/2006/relationships/image" Target="../media/image68.jpeg"/><Relationship Id="rId1" Type="http://schemas.openxmlformats.org/officeDocument/2006/relationships/slideLayout" Target="../slideLayouts/slideLayout2.xml"/><Relationship Id="rId4" Type="http://schemas.openxmlformats.org/officeDocument/2006/relationships/hyperlink" Target="https://fagskoleniagder.no/studietilbud/helse-og-oppvekstfag/klinisk-kompetanse/" TargetMode="External"/></Relationships>
</file>

<file path=ppt/slides/_rels/slide69.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hyperlink" Target="https://www.mentimeter.com/app/presentation/ald2be9151xyu4795rqfrtdiratntf88/edit?question=4v2xq959pmo7" TargetMode="External"/><Relationship Id="rId2" Type="http://schemas.openxmlformats.org/officeDocument/2006/relationships/notesSlide" Target="../notesSlides/notesSlide67.xml"/><Relationship Id="rId1" Type="http://schemas.openxmlformats.org/officeDocument/2006/relationships/slideLayout" Target="../slideLayouts/slideLayout2.xml"/><Relationship Id="rId4" Type="http://schemas.openxmlformats.org/officeDocument/2006/relationships/image" Target="../media/image69.jpeg"/></Relationships>
</file>

<file path=ppt/slides/_rels/slide71.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68.xml"/><Relationship Id="rId1" Type="http://schemas.openxmlformats.org/officeDocument/2006/relationships/slideLayout" Target="../slideLayouts/slideLayout2.xml"/><Relationship Id="rId4" Type="http://schemas.openxmlformats.org/officeDocument/2006/relationships/image" Target="../media/image71.png"/></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ctrTitle"/>
          </p:nvPr>
        </p:nvSpPr>
        <p:spPr>
          <a:xfrm>
            <a:off x="2682308" y="1844824"/>
            <a:ext cx="5679640" cy="2387600"/>
          </a:xfrm>
        </p:spPr>
        <p:txBody>
          <a:bodyPr>
            <a:normAutofit fontScale="90000"/>
          </a:bodyPr>
          <a:lstStyle/>
          <a:p>
            <a:r>
              <a:rPr lang="nb-NO"/>
              <a:t>Fagdag for nye instruktører i observasjonskompetanse</a:t>
            </a:r>
          </a:p>
        </p:txBody>
      </p:sp>
      <p:sp>
        <p:nvSpPr>
          <p:cNvPr id="3" name="Undertittel 2"/>
          <p:cNvSpPr>
            <a:spLocks noGrp="1"/>
          </p:cNvSpPr>
          <p:nvPr>
            <p:ph type="subTitle" idx="1"/>
          </p:nvPr>
        </p:nvSpPr>
        <p:spPr>
          <a:xfrm>
            <a:off x="2123728" y="5013176"/>
            <a:ext cx="5400600" cy="1655762"/>
          </a:xfrm>
        </p:spPr>
        <p:txBody>
          <a:bodyPr vert="horz" lIns="91440" tIns="45720" rIns="91440" bIns="45720" rtlCol="0" anchor="t">
            <a:normAutofit/>
          </a:bodyPr>
          <a:lstStyle/>
          <a:p>
            <a:r>
              <a:rPr lang="nb-NO"/>
              <a:t> 10. juni 2026</a:t>
            </a:r>
          </a:p>
          <a:p>
            <a:r>
              <a:rPr lang="nb-NO">
                <a:cs typeface="Calibri"/>
              </a:rPr>
              <a:t>Merethe A. Land og Cathrine Humlen Ruud</a:t>
            </a:r>
          </a:p>
        </p:txBody>
      </p:sp>
    </p:spTree>
    <p:extLst>
      <p:ext uri="{BB962C8B-B14F-4D97-AF65-F5344CB8AC3E}">
        <p14:creationId xmlns:p14="http://schemas.microsoft.com/office/powerpoint/2010/main" val="4598612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467544" y="568243"/>
            <a:ext cx="7886700" cy="994172"/>
          </a:xfrm>
        </p:spPr>
        <p:txBody>
          <a:bodyPr>
            <a:normAutofit fontScale="90000"/>
          </a:bodyPr>
          <a:lstStyle/>
          <a:p>
            <a:r>
              <a:rPr lang="nb-NO"/>
              <a:t>NEWS2 nettside Agder øst &amp; vest: Opplæringspakken og aktuelle verktøy</a:t>
            </a:r>
          </a:p>
        </p:txBody>
      </p:sp>
      <p:pic>
        <p:nvPicPr>
          <p:cNvPr id="6" name="Bilde 6">
            <a:extLst>
              <a:ext uri="{FF2B5EF4-FFF2-40B4-BE49-F238E27FC236}">
                <a16:creationId xmlns:a16="http://schemas.microsoft.com/office/drawing/2014/main" id="{CD3E7465-242C-4455-A326-968FCD024A48}"/>
              </a:ext>
            </a:extLst>
          </p:cNvPr>
          <p:cNvPicPr>
            <a:picLocks noGrp="1" noChangeAspect="1"/>
          </p:cNvPicPr>
          <p:nvPr>
            <p:ph sz="half" idx="2"/>
          </p:nvPr>
        </p:nvPicPr>
        <p:blipFill>
          <a:blip r:embed="rId3"/>
          <a:stretch>
            <a:fillRect/>
          </a:stretch>
        </p:blipFill>
        <p:spPr>
          <a:xfrm>
            <a:off x="4189020" y="2274438"/>
            <a:ext cx="4639416" cy="3257751"/>
          </a:xfrm>
        </p:spPr>
      </p:pic>
      <p:sp>
        <p:nvSpPr>
          <p:cNvPr id="7" name="TekstSylinder 6">
            <a:extLst>
              <a:ext uri="{FF2B5EF4-FFF2-40B4-BE49-F238E27FC236}">
                <a16:creationId xmlns:a16="http://schemas.microsoft.com/office/drawing/2014/main" id="{2DF83700-05B4-4149-BE87-EC5A1533A55D}"/>
              </a:ext>
            </a:extLst>
          </p:cNvPr>
          <p:cNvSpPr txBox="1"/>
          <p:nvPr/>
        </p:nvSpPr>
        <p:spPr>
          <a:xfrm>
            <a:off x="148806" y="5885696"/>
            <a:ext cx="4139605" cy="315471"/>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nb-NO" sz="1600">
                <a:solidFill>
                  <a:srgbClr val="008000"/>
                </a:solidFill>
              </a:rPr>
              <a:t>Cathrine: </a:t>
            </a:r>
            <a:r>
              <a:rPr lang="nb-NO" sz="1600">
                <a:solidFill>
                  <a:srgbClr val="0563C1"/>
                </a:solidFill>
                <a:cs typeface="Arial"/>
                <a:hlinkClick r:id="rId4"/>
              </a:rPr>
              <a:t>www.kristiansand.</a:t>
            </a:r>
            <a:r>
              <a:rPr lang="nb-NO" sz="1600">
                <a:solidFill>
                  <a:srgbClr val="0563C1"/>
                </a:solidFill>
                <a:cs typeface="Arial"/>
                <a:hlinkClick r:id="rId4">
                  <a:extLst>
                    <a:ext uri="{A12FA001-AC4F-418D-AE19-62706E023703}">
                      <ahyp:hlinkClr xmlns:ahyp="http://schemas.microsoft.com/office/drawing/2018/hyperlinkcolor" val="tx"/>
                    </a:ext>
                  </a:extLst>
                </a:hlinkClick>
              </a:rPr>
              <a:t>kommune</a:t>
            </a:r>
            <a:r>
              <a:rPr lang="nb-NO" sz="1600">
                <a:solidFill>
                  <a:srgbClr val="0563C1"/>
                </a:solidFill>
                <a:cs typeface="Arial"/>
                <a:hlinkClick r:id="rId4"/>
              </a:rPr>
              <a:t>.no/</a:t>
            </a:r>
            <a:r>
              <a:rPr lang="nb-NO" sz="1600">
                <a:solidFill>
                  <a:srgbClr val="0563C1"/>
                </a:solidFill>
                <a:cs typeface="Arial"/>
                <a:hlinkClick r:id="rId4">
                  <a:extLst>
                    <a:ext uri="{A12FA001-AC4F-418D-AE19-62706E023703}">
                      <ahyp:hlinkClr xmlns:ahyp="http://schemas.microsoft.com/office/drawing/2018/hyperlinkcolor" val="tx"/>
                    </a:ext>
                  </a:extLst>
                </a:hlinkClick>
              </a:rPr>
              <a:t>news</a:t>
            </a:r>
            <a:endParaRPr lang="nb-NO" sz="1600"/>
          </a:p>
        </p:txBody>
      </p:sp>
      <p:sp>
        <p:nvSpPr>
          <p:cNvPr id="8" name="TekstSylinder 7">
            <a:extLst>
              <a:ext uri="{FF2B5EF4-FFF2-40B4-BE49-F238E27FC236}">
                <a16:creationId xmlns:a16="http://schemas.microsoft.com/office/drawing/2014/main" id="{11CD4611-3141-4094-851B-52671FDBA2A0}"/>
              </a:ext>
            </a:extLst>
          </p:cNvPr>
          <p:cNvSpPr txBox="1"/>
          <p:nvPr/>
        </p:nvSpPr>
        <p:spPr>
          <a:xfrm>
            <a:off x="4503789" y="5885696"/>
            <a:ext cx="4324647" cy="315471"/>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nb-NO" sz="1600">
                <a:solidFill>
                  <a:srgbClr val="008000"/>
                </a:solidFill>
              </a:rPr>
              <a:t>Merethe</a:t>
            </a:r>
            <a:r>
              <a:rPr lang="nb-NO" sz="1350">
                <a:solidFill>
                  <a:srgbClr val="008000"/>
                </a:solidFill>
              </a:rPr>
              <a:t>:   </a:t>
            </a:r>
            <a:r>
              <a:rPr lang="nb-NO" sz="1350">
                <a:solidFill>
                  <a:srgbClr val="0563C1"/>
                </a:solidFill>
                <a:cs typeface="Arial"/>
                <a:hlinkClick r:id="rId5"/>
              </a:rPr>
              <a:t>NEWS2 Agder øst - Grimstad kommune</a:t>
            </a:r>
            <a:endParaRPr lang="nb-NO" sz="1350"/>
          </a:p>
        </p:txBody>
      </p:sp>
      <p:pic>
        <p:nvPicPr>
          <p:cNvPr id="4" name="Bilde 3">
            <a:extLst>
              <a:ext uri="{FF2B5EF4-FFF2-40B4-BE49-F238E27FC236}">
                <a16:creationId xmlns:a16="http://schemas.microsoft.com/office/drawing/2014/main" id="{62CE3B9A-F836-DF98-C849-E96F498D395E}"/>
              </a:ext>
            </a:extLst>
          </p:cNvPr>
          <p:cNvPicPr>
            <a:picLocks noChangeAspect="1"/>
          </p:cNvPicPr>
          <p:nvPr/>
        </p:nvPicPr>
        <p:blipFill>
          <a:blip r:embed="rId6"/>
          <a:stretch>
            <a:fillRect/>
          </a:stretch>
        </p:blipFill>
        <p:spPr>
          <a:xfrm>
            <a:off x="450556" y="1662467"/>
            <a:ext cx="3619911" cy="4223229"/>
          </a:xfrm>
          <a:prstGeom prst="rect">
            <a:avLst/>
          </a:prstGeom>
        </p:spPr>
      </p:pic>
      <p:pic>
        <p:nvPicPr>
          <p:cNvPr id="5" name="Bilde 4">
            <a:extLst>
              <a:ext uri="{FF2B5EF4-FFF2-40B4-BE49-F238E27FC236}">
                <a16:creationId xmlns:a16="http://schemas.microsoft.com/office/drawing/2014/main" id="{81147C89-499C-B5C5-5B93-168DB6CF10E0}"/>
              </a:ext>
            </a:extLst>
          </p:cNvPr>
          <p:cNvPicPr>
            <a:picLocks noChangeAspect="1"/>
          </p:cNvPicPr>
          <p:nvPr/>
        </p:nvPicPr>
        <p:blipFill>
          <a:blip r:embed="rId7"/>
          <a:stretch>
            <a:fillRect/>
          </a:stretch>
        </p:blipFill>
        <p:spPr>
          <a:xfrm>
            <a:off x="148806" y="4086612"/>
            <a:ext cx="3921661" cy="1780386"/>
          </a:xfrm>
          <a:prstGeom prst="rect">
            <a:avLst/>
          </a:prstGeom>
        </p:spPr>
      </p:pic>
    </p:spTree>
    <p:extLst>
      <p:ext uri="{BB962C8B-B14F-4D97-AF65-F5344CB8AC3E}">
        <p14:creationId xmlns:p14="http://schemas.microsoft.com/office/powerpoint/2010/main" val="14070034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A9FF4C5-D9F1-625D-982F-5E4F4A3E0E85}"/>
              </a:ext>
            </a:extLst>
          </p:cNvPr>
          <p:cNvSpPr>
            <a:spLocks noGrp="1"/>
          </p:cNvSpPr>
          <p:nvPr>
            <p:ph type="title"/>
          </p:nvPr>
        </p:nvSpPr>
        <p:spPr/>
        <p:txBody>
          <a:bodyPr>
            <a:normAutofit/>
          </a:bodyPr>
          <a:lstStyle/>
          <a:p>
            <a:r>
              <a:rPr lang="nb-NO"/>
              <a:t>Undervisningsmateriell 1</a:t>
            </a:r>
          </a:p>
        </p:txBody>
      </p:sp>
      <p:sp>
        <p:nvSpPr>
          <p:cNvPr id="3" name="Plassholder for innhold 2">
            <a:extLst>
              <a:ext uri="{FF2B5EF4-FFF2-40B4-BE49-F238E27FC236}">
                <a16:creationId xmlns:a16="http://schemas.microsoft.com/office/drawing/2014/main" id="{EC38077F-C50D-FF2B-B52F-A584554706BB}"/>
              </a:ext>
            </a:extLst>
          </p:cNvPr>
          <p:cNvSpPr>
            <a:spLocks noGrp="1"/>
          </p:cNvSpPr>
          <p:nvPr>
            <p:ph sz="quarter" idx="14"/>
          </p:nvPr>
        </p:nvSpPr>
        <p:spPr/>
        <p:txBody>
          <a:bodyPr>
            <a:normAutofit/>
          </a:bodyPr>
          <a:lstStyle/>
          <a:p>
            <a:pPr marL="0" indent="0">
              <a:buNone/>
            </a:pPr>
            <a:r>
              <a:rPr lang="nb-NO" sz="1650">
                <a:solidFill>
                  <a:srgbClr val="000000"/>
                </a:solidFill>
                <a:highlight>
                  <a:srgbClr val="FFFF00"/>
                </a:highlight>
                <a:latin typeface="Calibri" panose="020F0502020204030204" pitchFamily="34" charset="0"/>
                <a:ea typeface="Times New Roman" panose="02020603050405020304" pitchFamily="18" charset="0"/>
              </a:rPr>
              <a:t> </a:t>
            </a:r>
            <a:endParaRPr lang="nb-NO" sz="2250">
              <a:highlight>
                <a:srgbClr val="FFFF00"/>
              </a:highlight>
            </a:endParaRPr>
          </a:p>
        </p:txBody>
      </p:sp>
      <p:sp>
        <p:nvSpPr>
          <p:cNvPr id="4" name="Plassholder for tekst 3">
            <a:extLst>
              <a:ext uri="{FF2B5EF4-FFF2-40B4-BE49-F238E27FC236}">
                <a16:creationId xmlns:a16="http://schemas.microsoft.com/office/drawing/2014/main" id="{88719288-4B7D-A367-BA04-43FEE4DF8924}"/>
              </a:ext>
            </a:extLst>
          </p:cNvPr>
          <p:cNvSpPr>
            <a:spLocks noGrp="1"/>
          </p:cNvSpPr>
          <p:nvPr>
            <p:ph type="body" sz="quarter" idx="15"/>
          </p:nvPr>
        </p:nvSpPr>
        <p:spPr/>
        <p:txBody>
          <a:bodyPr/>
          <a:lstStyle/>
          <a:p>
            <a:r>
              <a:rPr lang="nb-NO">
                <a:hlinkClick r:id="rId3"/>
              </a:rPr>
              <a:t>https://www.utviklingssenter.no/klinisk-observasjonskompetanse</a:t>
            </a:r>
            <a:r>
              <a:rPr lang="nb-NO"/>
              <a:t> </a:t>
            </a:r>
          </a:p>
        </p:txBody>
      </p:sp>
      <p:sp>
        <p:nvSpPr>
          <p:cNvPr id="5" name="Plassholder for lysbildenummer 4">
            <a:extLst>
              <a:ext uri="{FF2B5EF4-FFF2-40B4-BE49-F238E27FC236}">
                <a16:creationId xmlns:a16="http://schemas.microsoft.com/office/drawing/2014/main" id="{4F81BE24-C5EC-A620-DA28-E5FCE06DB5E6}"/>
              </a:ext>
            </a:extLst>
          </p:cNvPr>
          <p:cNvSpPr>
            <a:spLocks noGrp="1"/>
          </p:cNvSpPr>
          <p:nvPr>
            <p:ph type="sldNum" sz="quarter" idx="12"/>
          </p:nvPr>
        </p:nvSpPr>
        <p:spPr/>
        <p:txBody>
          <a:bodyPr/>
          <a:lstStyle/>
          <a:p>
            <a:fld id="{BE2ACD00-28B2-4D17-A930-2C9F8441C7CA}" type="slidenum">
              <a:rPr lang="nb-NO" smtClean="0"/>
              <a:t>11</a:t>
            </a:fld>
            <a:endParaRPr lang="nb-NO"/>
          </a:p>
        </p:txBody>
      </p:sp>
      <p:pic>
        <p:nvPicPr>
          <p:cNvPr id="7" name="Bilde 6">
            <a:extLst>
              <a:ext uri="{FF2B5EF4-FFF2-40B4-BE49-F238E27FC236}">
                <a16:creationId xmlns:a16="http://schemas.microsoft.com/office/drawing/2014/main" id="{DEAC6D8A-0B83-C364-F148-1E05F5A62766}"/>
              </a:ext>
            </a:extLst>
          </p:cNvPr>
          <p:cNvPicPr>
            <a:picLocks noChangeAspect="1"/>
          </p:cNvPicPr>
          <p:nvPr/>
        </p:nvPicPr>
        <p:blipFill>
          <a:blip r:embed="rId4"/>
          <a:stretch>
            <a:fillRect/>
          </a:stretch>
        </p:blipFill>
        <p:spPr>
          <a:xfrm>
            <a:off x="797525" y="1642971"/>
            <a:ext cx="7548950" cy="3572059"/>
          </a:xfrm>
          <a:prstGeom prst="rect">
            <a:avLst/>
          </a:prstGeom>
        </p:spPr>
      </p:pic>
      <p:sp>
        <p:nvSpPr>
          <p:cNvPr id="10" name="TekstSylinder 9">
            <a:extLst>
              <a:ext uri="{FF2B5EF4-FFF2-40B4-BE49-F238E27FC236}">
                <a16:creationId xmlns:a16="http://schemas.microsoft.com/office/drawing/2014/main" id="{4441EFDE-1FEC-0AEB-6EB2-2365235724AA}"/>
              </a:ext>
            </a:extLst>
          </p:cNvPr>
          <p:cNvSpPr txBox="1"/>
          <p:nvPr/>
        </p:nvSpPr>
        <p:spPr>
          <a:xfrm>
            <a:off x="628650" y="125333"/>
            <a:ext cx="4572000" cy="707886"/>
          </a:xfrm>
          <a:prstGeom prst="rect">
            <a:avLst/>
          </a:prstGeom>
          <a:noFill/>
        </p:spPr>
        <p:txBody>
          <a:bodyPr wrap="square">
            <a:spAutoFit/>
          </a:bodyPr>
          <a:lstStyle/>
          <a:p>
            <a:r>
              <a:rPr kumimoji="0" lang="nb-NO" sz="4000" b="0" i="0" u="none" strike="noStrike" kern="1200" cap="none" spc="0" normalizeH="0" baseline="0" noProof="0" err="1">
                <a:ln>
                  <a:noFill/>
                </a:ln>
                <a:solidFill>
                  <a:srgbClr val="00693C"/>
                </a:solidFill>
                <a:effectLst/>
                <a:uLnTx/>
                <a:uFillTx/>
                <a:latin typeface="Arial"/>
                <a:ea typeface="+mj-ea"/>
                <a:cs typeface="+mj-cs"/>
              </a:rPr>
              <a:t>KlinObsKommune</a:t>
            </a:r>
            <a:endParaRPr lang="nb-NO"/>
          </a:p>
        </p:txBody>
      </p:sp>
      <p:sp>
        <p:nvSpPr>
          <p:cNvPr id="8" name="Rectangle 7">
            <a:extLst>
              <a:ext uri="{FF2B5EF4-FFF2-40B4-BE49-F238E27FC236}">
                <a16:creationId xmlns:a16="http://schemas.microsoft.com/office/drawing/2014/main" id="{0DF777DB-DE31-BC07-62EB-2CD033253B0B}"/>
              </a:ext>
            </a:extLst>
          </p:cNvPr>
          <p:cNvSpPr/>
          <p:nvPr/>
        </p:nvSpPr>
        <p:spPr>
          <a:xfrm>
            <a:off x="4547418" y="1634613"/>
            <a:ext cx="1868129" cy="360106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p14="http://schemas.microsoft.com/office/powerpoint/2010/main">
        <mc:Choice Requires="p14">
          <p:contentPart p14:bwMode="auto" r:id="rId5">
            <p14:nvContentPartPr>
              <p14:cNvPr id="9" name="Ink 8">
                <a:extLst>
                  <a:ext uri="{FF2B5EF4-FFF2-40B4-BE49-F238E27FC236}">
                    <a16:creationId xmlns:a16="http://schemas.microsoft.com/office/drawing/2014/main" id="{2D7C1340-FB8C-E189-1DBD-C3717C1F599A}"/>
                  </a:ext>
                </a:extLst>
              </p14:cNvPr>
              <p14:cNvContentPartPr/>
              <p14:nvPr/>
            </p14:nvContentPartPr>
            <p14:xfrm>
              <a:off x="10232970" y="5211096"/>
              <a:ext cx="12290" cy="12290"/>
            </p14:xfrm>
          </p:contentPart>
        </mc:Choice>
        <mc:Fallback xmlns="">
          <p:pic>
            <p:nvPicPr>
              <p:cNvPr id="9" name="Ink 8">
                <a:extLst>
                  <a:ext uri="{FF2B5EF4-FFF2-40B4-BE49-F238E27FC236}">
                    <a16:creationId xmlns:a16="http://schemas.microsoft.com/office/drawing/2014/main" id="{2D7C1340-FB8C-E189-1DBD-C3717C1F599A}"/>
                  </a:ext>
                </a:extLst>
              </p:cNvPr>
              <p:cNvPicPr/>
              <p:nvPr/>
            </p:nvPicPr>
            <p:blipFill>
              <a:blip r:embed="rId6"/>
              <a:stretch>
                <a:fillRect/>
              </a:stretch>
            </p:blipFill>
            <p:spPr>
              <a:xfrm>
                <a:off x="10192003" y="4596596"/>
                <a:ext cx="93404" cy="1229000"/>
              </a:xfrm>
              <a:prstGeom prst="rect">
                <a:avLst/>
              </a:prstGeom>
            </p:spPr>
          </p:pic>
        </mc:Fallback>
      </mc:AlternateContent>
    </p:spTree>
    <p:extLst>
      <p:ext uri="{BB962C8B-B14F-4D97-AF65-F5344CB8AC3E}">
        <p14:creationId xmlns:p14="http://schemas.microsoft.com/office/powerpoint/2010/main" val="42470690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2D601F8-615F-16DD-7DAB-0D93DF4F602B}"/>
              </a:ext>
            </a:extLst>
          </p:cNvPr>
          <p:cNvSpPr>
            <a:spLocks noGrp="1"/>
          </p:cNvSpPr>
          <p:nvPr>
            <p:ph type="title"/>
          </p:nvPr>
        </p:nvSpPr>
        <p:spPr/>
        <p:txBody>
          <a:bodyPr/>
          <a:lstStyle/>
          <a:p>
            <a:r>
              <a:rPr lang="nb-NO"/>
              <a:t>Undervisningsmateriell 2</a:t>
            </a:r>
          </a:p>
        </p:txBody>
      </p:sp>
      <p:pic>
        <p:nvPicPr>
          <p:cNvPr id="7" name="Plassholder for innhold 6">
            <a:extLst>
              <a:ext uri="{FF2B5EF4-FFF2-40B4-BE49-F238E27FC236}">
                <a16:creationId xmlns:a16="http://schemas.microsoft.com/office/drawing/2014/main" id="{7B435501-E7C3-3FE9-93BB-289B88995B87}"/>
              </a:ext>
            </a:extLst>
          </p:cNvPr>
          <p:cNvPicPr>
            <a:picLocks noGrp="1" noChangeAspect="1"/>
          </p:cNvPicPr>
          <p:nvPr>
            <p:ph sz="quarter" idx="14"/>
          </p:nvPr>
        </p:nvPicPr>
        <p:blipFill>
          <a:blip r:embed="rId3"/>
          <a:stretch>
            <a:fillRect/>
          </a:stretch>
        </p:blipFill>
        <p:spPr>
          <a:xfrm>
            <a:off x="410320" y="1620427"/>
            <a:ext cx="7458917" cy="3938499"/>
          </a:xfrm>
        </p:spPr>
      </p:pic>
      <p:sp>
        <p:nvSpPr>
          <p:cNvPr id="4" name="Plassholder for tekst 3">
            <a:extLst>
              <a:ext uri="{FF2B5EF4-FFF2-40B4-BE49-F238E27FC236}">
                <a16:creationId xmlns:a16="http://schemas.microsoft.com/office/drawing/2014/main" id="{FF182538-DDDE-2DAE-9DD1-08DA614D27E5}"/>
              </a:ext>
            </a:extLst>
          </p:cNvPr>
          <p:cNvSpPr>
            <a:spLocks noGrp="1"/>
          </p:cNvSpPr>
          <p:nvPr>
            <p:ph type="body" sz="quarter" idx="15"/>
          </p:nvPr>
        </p:nvSpPr>
        <p:spPr/>
        <p:txBody>
          <a:bodyPr/>
          <a:lstStyle/>
          <a:p>
            <a:r>
              <a:rPr lang="nb-NO">
                <a:hlinkClick r:id="rId4"/>
              </a:rPr>
              <a:t>https://www.utviklingssenter.no/klinisk-observasjonskompetanse</a:t>
            </a:r>
            <a:r>
              <a:rPr lang="nb-NO"/>
              <a:t> </a:t>
            </a:r>
          </a:p>
        </p:txBody>
      </p:sp>
      <p:sp>
        <p:nvSpPr>
          <p:cNvPr id="5" name="Plassholder for lysbildenummer 4">
            <a:extLst>
              <a:ext uri="{FF2B5EF4-FFF2-40B4-BE49-F238E27FC236}">
                <a16:creationId xmlns:a16="http://schemas.microsoft.com/office/drawing/2014/main" id="{E933C863-F63B-4C77-6765-4B8F35ADD687}"/>
              </a:ext>
            </a:extLst>
          </p:cNvPr>
          <p:cNvSpPr>
            <a:spLocks noGrp="1"/>
          </p:cNvSpPr>
          <p:nvPr>
            <p:ph type="sldNum" sz="quarter" idx="12"/>
          </p:nvPr>
        </p:nvSpPr>
        <p:spPr/>
        <p:txBody>
          <a:bodyPr/>
          <a:lstStyle/>
          <a:p>
            <a:fld id="{BE2ACD00-28B2-4D17-A930-2C9F8441C7CA}" type="slidenum">
              <a:rPr lang="nb-NO" smtClean="0"/>
              <a:t>12</a:t>
            </a:fld>
            <a:endParaRPr lang="nb-NO"/>
          </a:p>
        </p:txBody>
      </p:sp>
      <p:sp>
        <p:nvSpPr>
          <p:cNvPr id="3" name="TekstSylinder 2">
            <a:extLst>
              <a:ext uri="{FF2B5EF4-FFF2-40B4-BE49-F238E27FC236}">
                <a16:creationId xmlns:a16="http://schemas.microsoft.com/office/drawing/2014/main" id="{FE522CD1-6712-EB42-07F4-135801419EAE}"/>
              </a:ext>
            </a:extLst>
          </p:cNvPr>
          <p:cNvSpPr txBox="1"/>
          <p:nvPr/>
        </p:nvSpPr>
        <p:spPr>
          <a:xfrm>
            <a:off x="628650" y="125333"/>
            <a:ext cx="4572000" cy="707886"/>
          </a:xfrm>
          <a:prstGeom prst="rect">
            <a:avLst/>
          </a:prstGeom>
          <a:noFill/>
        </p:spPr>
        <p:txBody>
          <a:bodyPr wrap="square">
            <a:spAutoFit/>
          </a:bodyPr>
          <a:lstStyle/>
          <a:p>
            <a:r>
              <a:rPr kumimoji="0" lang="nb-NO" sz="4000" b="0" i="0" u="none" strike="noStrike" kern="1200" cap="none" spc="0" normalizeH="0" baseline="0" noProof="0" err="1">
                <a:ln>
                  <a:noFill/>
                </a:ln>
                <a:solidFill>
                  <a:srgbClr val="00693C"/>
                </a:solidFill>
                <a:effectLst/>
                <a:uLnTx/>
                <a:uFillTx/>
                <a:latin typeface="Arial"/>
                <a:ea typeface="+mj-ea"/>
                <a:cs typeface="+mj-cs"/>
              </a:rPr>
              <a:t>KlinObsKommune</a:t>
            </a:r>
            <a:endParaRPr lang="nb-NO"/>
          </a:p>
        </p:txBody>
      </p:sp>
    </p:spTree>
    <p:extLst>
      <p:ext uri="{BB962C8B-B14F-4D97-AF65-F5344CB8AC3E}">
        <p14:creationId xmlns:p14="http://schemas.microsoft.com/office/powerpoint/2010/main" val="19928339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D2A7AB-E38D-14B5-B7BE-BAAC7E5C33FA}"/>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B802A988-8D64-0DA3-B21E-8E6DE4520215}"/>
              </a:ext>
            </a:extLst>
          </p:cNvPr>
          <p:cNvSpPr>
            <a:spLocks noGrp="1"/>
          </p:cNvSpPr>
          <p:nvPr>
            <p:ph type="title"/>
          </p:nvPr>
        </p:nvSpPr>
        <p:spPr>
          <a:xfrm>
            <a:off x="323528" y="332656"/>
            <a:ext cx="2866642" cy="1424934"/>
          </a:xfrm>
        </p:spPr>
        <p:txBody>
          <a:bodyPr vert="horz" lIns="68580" tIns="34290" rIns="68580" bIns="34290" rtlCol="0" anchor="ctr">
            <a:normAutofit/>
          </a:bodyPr>
          <a:lstStyle/>
          <a:p>
            <a:br>
              <a:rPr lang="en-US" sz="3000" dirty="0"/>
            </a:br>
            <a:br>
              <a:rPr lang="en-US" sz="3000" dirty="0"/>
            </a:br>
            <a:r>
              <a:rPr lang="en-US" sz="3000" dirty="0"/>
              <a:t>Pause </a:t>
            </a:r>
            <a:r>
              <a:rPr lang="en-US" sz="3000" dirty="0" err="1"/>
              <a:t>til</a:t>
            </a:r>
            <a:r>
              <a:rPr lang="en-US" sz="3000" dirty="0"/>
              <a:t> kl. 09.45</a:t>
            </a:r>
          </a:p>
        </p:txBody>
      </p:sp>
      <p:pic>
        <p:nvPicPr>
          <p:cNvPr id="2052" name="Picture 4">
            <a:extLst>
              <a:ext uri="{FF2B5EF4-FFF2-40B4-BE49-F238E27FC236}">
                <a16:creationId xmlns:a16="http://schemas.microsoft.com/office/drawing/2014/main" id="{2ECDC5F3-C835-7A89-5059-30E73C56BB3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011"/>
          <a:stretch/>
        </p:blipFill>
        <p:spPr bwMode="auto">
          <a:xfrm>
            <a:off x="115380" y="2659475"/>
            <a:ext cx="5752764" cy="3442883"/>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Te - helsefremmende effekt - Drop-In legene">
            <a:extLst>
              <a:ext uri="{FF2B5EF4-FFF2-40B4-BE49-F238E27FC236}">
                <a16:creationId xmlns:a16="http://schemas.microsoft.com/office/drawing/2014/main" id="{C702E4B0-DAA9-3896-D198-3B7BABD27F5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60032" y="2659474"/>
            <a:ext cx="4168588" cy="3442883"/>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a:extLst>
              <a:ext uri="{FF2B5EF4-FFF2-40B4-BE49-F238E27FC236}">
                <a16:creationId xmlns:a16="http://schemas.microsoft.com/office/drawing/2014/main" id="{9B59E9E1-4021-5524-F387-20C397377691}"/>
              </a:ext>
            </a:extLst>
          </p:cNvPr>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rot="20677882">
            <a:off x="3699685" y="122855"/>
            <a:ext cx="1278995" cy="26079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31713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628650" y="365126"/>
            <a:ext cx="7886700" cy="1325563"/>
          </a:xfrm>
        </p:spPr>
        <p:txBody>
          <a:bodyPr anchor="ctr">
            <a:normAutofit/>
          </a:bodyPr>
          <a:lstStyle/>
          <a:p>
            <a:r>
              <a:rPr lang="nb-NO"/>
              <a:t>ABCDE</a:t>
            </a:r>
          </a:p>
        </p:txBody>
      </p:sp>
      <p:pic>
        <p:nvPicPr>
          <p:cNvPr id="6" name="Bilde 5"/>
          <p:cNvPicPr>
            <a:picLocks noChangeAspect="1"/>
          </p:cNvPicPr>
          <p:nvPr/>
        </p:nvPicPr>
        <p:blipFill>
          <a:blip r:embed="rId3"/>
          <a:stretch>
            <a:fillRect/>
          </a:stretch>
        </p:blipFill>
        <p:spPr>
          <a:xfrm>
            <a:off x="254706" y="1898999"/>
            <a:ext cx="4304559" cy="3884864"/>
          </a:xfrm>
          <a:prstGeom prst="rect">
            <a:avLst/>
          </a:prstGeom>
          <a:noFill/>
        </p:spPr>
      </p:pic>
      <p:sp>
        <p:nvSpPr>
          <p:cNvPr id="3" name="Plassholder for innhold 2"/>
          <p:cNvSpPr>
            <a:spLocks noGrp="1"/>
          </p:cNvSpPr>
          <p:nvPr>
            <p:ph sz="half" idx="2"/>
          </p:nvPr>
        </p:nvSpPr>
        <p:spPr>
          <a:xfrm>
            <a:off x="4817217" y="1898999"/>
            <a:ext cx="3886200" cy="4351338"/>
          </a:xfrm>
        </p:spPr>
        <p:txBody>
          <a:bodyPr>
            <a:normAutofit/>
          </a:bodyPr>
          <a:lstStyle/>
          <a:p>
            <a:r>
              <a:rPr lang="nb-NO"/>
              <a:t>Observasjonskompetanse</a:t>
            </a:r>
          </a:p>
          <a:p>
            <a:r>
              <a:rPr lang="nb-NO"/>
              <a:t>All observasjon handler om å se, høre, føle og lukte.</a:t>
            </a:r>
          </a:p>
          <a:p>
            <a:r>
              <a:rPr lang="nb-NO"/>
              <a:t>Som helsepersonell observerer vi pasienter bevisst og ubevisst hele vakten. ABCDE metodikken hjelper oss til å rangere hva vi skal prioritere først i møte med en pasient som har en endring i helsetilstanden. </a:t>
            </a:r>
          </a:p>
          <a:p>
            <a:endParaRPr lang="nb-NO"/>
          </a:p>
        </p:txBody>
      </p:sp>
      <p:sp>
        <p:nvSpPr>
          <p:cNvPr id="17" name="Footer Placeholder 4">
            <a:extLst>
              <a:ext uri="{FF2B5EF4-FFF2-40B4-BE49-F238E27FC236}">
                <a16:creationId xmlns:a16="http://schemas.microsoft.com/office/drawing/2014/main" id="{39C83789-6229-2012-B162-91844CE1C4C7}"/>
              </a:ext>
            </a:extLst>
          </p:cNvPr>
          <p:cNvSpPr>
            <a:spLocks noGrp="1"/>
          </p:cNvSpPr>
          <p:nvPr>
            <p:ph type="ftr" sz="quarter" idx="11"/>
          </p:nvPr>
        </p:nvSpPr>
        <p:spPr>
          <a:xfrm>
            <a:off x="3028950" y="6356351"/>
            <a:ext cx="3086100" cy="365125"/>
          </a:xfrm>
        </p:spPr>
        <p:txBody>
          <a:bodyPr/>
          <a:lstStyle/>
          <a:p>
            <a:pPr>
              <a:defRPr/>
            </a:pPr>
            <a:endParaRPr lang="nb-NO"/>
          </a:p>
        </p:txBody>
      </p:sp>
      <p:sp>
        <p:nvSpPr>
          <p:cNvPr id="5" name="Plassholder for lysbildenummer 4"/>
          <p:cNvSpPr>
            <a:spLocks noGrp="1"/>
          </p:cNvSpPr>
          <p:nvPr>
            <p:ph type="sldNum" sz="quarter" idx="12"/>
          </p:nvPr>
        </p:nvSpPr>
        <p:spPr>
          <a:xfrm>
            <a:off x="8515350" y="6356351"/>
            <a:ext cx="377130" cy="365125"/>
          </a:xfrm>
        </p:spPr>
        <p:txBody>
          <a:bodyPr anchor="ctr">
            <a:normAutofit/>
          </a:bodyPr>
          <a:lstStyle/>
          <a:p>
            <a:pPr>
              <a:spcAft>
                <a:spcPts val="600"/>
              </a:spcAft>
            </a:pPr>
            <a:fld id="{E09305BD-5F70-424C-81AC-F5FFE723C7D3}" type="slidenum">
              <a:rPr lang="nb-NO" smtClean="0"/>
              <a:pPr>
                <a:spcAft>
                  <a:spcPts val="600"/>
                </a:spcAft>
              </a:pPr>
              <a:t>14</a:t>
            </a:fld>
            <a:endParaRPr lang="nb-NO"/>
          </a:p>
        </p:txBody>
      </p:sp>
    </p:spTree>
    <p:extLst>
      <p:ext uri="{BB962C8B-B14F-4D97-AF65-F5344CB8AC3E}">
        <p14:creationId xmlns:p14="http://schemas.microsoft.com/office/powerpoint/2010/main" val="2870579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A= Airways</a:t>
            </a:r>
          </a:p>
        </p:txBody>
      </p:sp>
      <p:sp>
        <p:nvSpPr>
          <p:cNvPr id="3" name="Plassholder for innhold 2"/>
          <p:cNvSpPr>
            <a:spLocks noGrp="1"/>
          </p:cNvSpPr>
          <p:nvPr>
            <p:ph idx="1"/>
          </p:nvPr>
        </p:nvSpPr>
        <p:spPr>
          <a:xfrm>
            <a:off x="154983" y="1690688"/>
            <a:ext cx="8360367" cy="4486275"/>
          </a:xfrm>
        </p:spPr>
        <p:txBody>
          <a:bodyPr>
            <a:normAutofit lnSpcReduction="10000"/>
          </a:bodyPr>
          <a:lstStyle/>
          <a:p>
            <a:r>
              <a:rPr lang="nb-NO"/>
              <a:t>A = har pasienten frie luftveier?</a:t>
            </a:r>
          </a:p>
          <a:p>
            <a:endParaRPr lang="nb-NO"/>
          </a:p>
          <a:p>
            <a:r>
              <a:rPr lang="nb-NO"/>
              <a:t>Fremmedlegeme som blokkerer helt eller delvis gir ofte en panisk pasient, her er vi sjelden i tvil. </a:t>
            </a:r>
          </a:p>
          <a:p>
            <a:r>
              <a:rPr lang="nb-NO"/>
              <a:t>Ufrie luftveier som ikke skyldes fremmedlegeme, men en sykdomstilstand </a:t>
            </a:r>
          </a:p>
          <a:p>
            <a:r>
              <a:rPr lang="nb-NO"/>
              <a:t>Ved ufrie luftveier kan en ofte høre snorkende respirasjon, ujevnt pustemønster. </a:t>
            </a:r>
          </a:p>
          <a:p>
            <a:endParaRPr lang="nb-NO"/>
          </a:p>
          <a:p>
            <a:r>
              <a:rPr lang="nb-NO" b="1"/>
              <a:t>Sørg for frie luftveier ved å </a:t>
            </a:r>
          </a:p>
          <a:p>
            <a:pPr marL="0" indent="0">
              <a:buNone/>
            </a:pPr>
            <a:r>
              <a:rPr lang="nb-NO" b="1"/>
              <a:t>- fjerne fremmedlegeme</a:t>
            </a:r>
          </a:p>
          <a:p>
            <a:pPr>
              <a:buFontTx/>
              <a:buChar char="-"/>
            </a:pPr>
            <a:r>
              <a:rPr lang="nb-NO" b="1"/>
              <a:t>ta kjevetak eller legge pasient i stabilt sideleie</a:t>
            </a:r>
          </a:p>
          <a:p>
            <a:pPr>
              <a:buFontTx/>
              <a:buChar char="-"/>
            </a:pPr>
            <a:r>
              <a:rPr lang="nb-NO" b="1">
                <a:solidFill>
                  <a:srgbClr val="FF0000"/>
                </a:solidFill>
              </a:rPr>
              <a:t>Pasient som ikke puster- ring 113- start HLR= 30:2</a:t>
            </a:r>
          </a:p>
          <a:p>
            <a:pPr>
              <a:buFontTx/>
              <a:buChar char="-"/>
            </a:pPr>
            <a:r>
              <a:rPr lang="nb-NO" b="1">
                <a:solidFill>
                  <a:srgbClr val="FF0000"/>
                </a:solidFill>
              </a:rPr>
              <a:t>Bevisstløs pasient som puster normalt- ring 113- stabilt sideleie</a:t>
            </a:r>
          </a:p>
          <a:p>
            <a:endParaRPr lang="nb-NO"/>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E09305BD-5F70-424C-81AC-F5FFE723C7D3}" type="slidenum">
              <a:rPr lang="nb-NO" smtClean="0"/>
              <a:pPr/>
              <a:t>15</a:t>
            </a:fld>
            <a:endParaRPr lang="nb-NO"/>
          </a:p>
        </p:txBody>
      </p:sp>
      <p:pic>
        <p:nvPicPr>
          <p:cNvPr id="8" name="Bilde 7">
            <a:extLst>
              <a:ext uri="{FF2B5EF4-FFF2-40B4-BE49-F238E27FC236}">
                <a16:creationId xmlns:a16="http://schemas.microsoft.com/office/drawing/2014/main" id="{BDAD0F49-0A19-4052-A0FD-43AE8AFA01E3}"/>
              </a:ext>
            </a:extLst>
          </p:cNvPr>
          <p:cNvPicPr>
            <a:picLocks noChangeAspect="1"/>
          </p:cNvPicPr>
          <p:nvPr/>
        </p:nvPicPr>
        <p:blipFill>
          <a:blip r:embed="rId3"/>
          <a:stretch>
            <a:fillRect/>
          </a:stretch>
        </p:blipFill>
        <p:spPr>
          <a:xfrm>
            <a:off x="2915816" y="732632"/>
            <a:ext cx="4572000" cy="590550"/>
          </a:xfrm>
          <a:prstGeom prst="rect">
            <a:avLst/>
          </a:prstGeom>
        </p:spPr>
      </p:pic>
    </p:spTree>
    <p:extLst>
      <p:ext uri="{BB962C8B-B14F-4D97-AF65-F5344CB8AC3E}">
        <p14:creationId xmlns:p14="http://schemas.microsoft.com/office/powerpoint/2010/main" val="852189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B= </a:t>
            </a:r>
            <a:r>
              <a:rPr lang="nb-NO" err="1"/>
              <a:t>Breathing</a:t>
            </a:r>
            <a:endParaRPr lang="nb-NO"/>
          </a:p>
        </p:txBody>
      </p:sp>
      <p:sp>
        <p:nvSpPr>
          <p:cNvPr id="3" name="Plassholder for innhold 2"/>
          <p:cNvSpPr>
            <a:spLocks noGrp="1"/>
          </p:cNvSpPr>
          <p:nvPr>
            <p:ph idx="1"/>
          </p:nvPr>
        </p:nvSpPr>
        <p:spPr/>
        <p:txBody>
          <a:bodyPr>
            <a:normAutofit/>
          </a:bodyPr>
          <a:lstStyle/>
          <a:p>
            <a:r>
              <a:rPr lang="nb-NO"/>
              <a:t>B = hvordan puster pasienten? </a:t>
            </a:r>
          </a:p>
          <a:p>
            <a:pPr marL="0" indent="0">
              <a:buNone/>
            </a:pPr>
            <a:endParaRPr lang="nb-NO"/>
          </a:p>
          <a:p>
            <a:pPr marL="0" indent="0">
              <a:buNone/>
            </a:pPr>
            <a:r>
              <a:rPr lang="nb-NO"/>
              <a:t>Telle respirasjonsfrekvens per minutt. Inn-ut pust er en telling</a:t>
            </a:r>
          </a:p>
          <a:p>
            <a:pPr marL="0" indent="0">
              <a:buNone/>
            </a:pPr>
            <a:endParaRPr lang="nb-NO"/>
          </a:p>
          <a:p>
            <a:r>
              <a:rPr lang="nb-NO"/>
              <a:t>Vurder samtidig hvordan pasienten puster </a:t>
            </a:r>
          </a:p>
          <a:p>
            <a:pPr marL="0" indent="0">
              <a:buNone/>
            </a:pPr>
            <a:r>
              <a:rPr lang="nb-NO"/>
              <a:t>-Er det mye lyd? Hvesende, pesende eller surklende respirasjon</a:t>
            </a:r>
          </a:p>
          <a:p>
            <a:pPr marL="0" indent="0">
              <a:buNone/>
            </a:pPr>
            <a:r>
              <a:rPr lang="nb-NO"/>
              <a:t>-Dyp eller overflatisk respirasjon. Brukes hjelpemuskulatur?</a:t>
            </a:r>
          </a:p>
          <a:p>
            <a:pPr marL="0" indent="0">
              <a:buNone/>
            </a:pPr>
            <a:r>
              <a:rPr lang="nb-NO"/>
              <a:t>-Kan pasienten snakke sammenhengende setninger? </a:t>
            </a:r>
          </a:p>
          <a:p>
            <a:pPr marL="0" indent="0">
              <a:buNone/>
            </a:pPr>
            <a:r>
              <a:rPr lang="nb-NO"/>
              <a:t>- Smerte ved respirasjon</a:t>
            </a:r>
          </a:p>
          <a:p>
            <a:pPr marL="0" indent="0">
              <a:buNone/>
            </a:pPr>
            <a:endParaRPr lang="nb-NO"/>
          </a:p>
          <a:p>
            <a:r>
              <a:rPr lang="nb-NO"/>
              <a:t>Hoster pasienten, hva kommer opp? Farge? </a:t>
            </a:r>
          </a:p>
          <a:p>
            <a:endParaRPr lang="nb-NO"/>
          </a:p>
          <a:p>
            <a:endParaRPr lang="nb-NO"/>
          </a:p>
          <a:p>
            <a:endParaRPr lang="nb-NO"/>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E09305BD-5F70-424C-81AC-F5FFE723C7D3}" type="slidenum">
              <a:rPr lang="nb-NO" smtClean="0"/>
              <a:pPr/>
              <a:t>16</a:t>
            </a:fld>
            <a:endParaRPr lang="nb-NO"/>
          </a:p>
        </p:txBody>
      </p:sp>
      <p:pic>
        <p:nvPicPr>
          <p:cNvPr id="8" name="Bilde 7">
            <a:extLst>
              <a:ext uri="{FF2B5EF4-FFF2-40B4-BE49-F238E27FC236}">
                <a16:creationId xmlns:a16="http://schemas.microsoft.com/office/drawing/2014/main" id="{3E680298-FAB2-43BB-A74B-A50A1142ED6E}"/>
              </a:ext>
            </a:extLst>
          </p:cNvPr>
          <p:cNvPicPr>
            <a:picLocks noChangeAspect="1"/>
          </p:cNvPicPr>
          <p:nvPr/>
        </p:nvPicPr>
        <p:blipFill>
          <a:blip r:embed="rId3"/>
          <a:stretch>
            <a:fillRect/>
          </a:stretch>
        </p:blipFill>
        <p:spPr>
          <a:xfrm>
            <a:off x="3203848" y="737283"/>
            <a:ext cx="4320480" cy="558062"/>
          </a:xfrm>
          <a:prstGeom prst="rect">
            <a:avLst/>
          </a:prstGeom>
        </p:spPr>
      </p:pic>
      <p:sp>
        <p:nvSpPr>
          <p:cNvPr id="6" name="Snakkeboble: rektangel 5">
            <a:extLst>
              <a:ext uri="{FF2B5EF4-FFF2-40B4-BE49-F238E27FC236}">
                <a16:creationId xmlns:a16="http://schemas.microsoft.com/office/drawing/2014/main" id="{E5777822-ED19-665E-F286-25F4E1A12BF4}"/>
              </a:ext>
            </a:extLst>
          </p:cNvPr>
          <p:cNvSpPr/>
          <p:nvPr/>
        </p:nvSpPr>
        <p:spPr>
          <a:xfrm>
            <a:off x="3549113" y="1161369"/>
            <a:ext cx="5594887" cy="1453985"/>
          </a:xfrm>
          <a:prstGeom prst="wedgeRect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R="358140">
              <a:lnSpc>
                <a:spcPct val="108000"/>
              </a:lnSpc>
            </a:pPr>
            <a:r>
              <a:rPr lang="nb-NO" sz="180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 </a:t>
            </a:r>
            <a:endParaRPr lang="nb-NO" sz="1800">
              <a:effectLst/>
              <a:latin typeface="Arial" panose="020B0604020202020204" pitchFamily="34" charset="0"/>
              <a:ea typeface="Arial" panose="020B0604020202020204" pitchFamily="34" charset="0"/>
            </a:endParaRPr>
          </a:p>
          <a:p>
            <a:pPr marR="358140" algn="ctr">
              <a:lnSpc>
                <a:spcPct val="108000"/>
              </a:lnSpc>
            </a:pPr>
            <a:r>
              <a:rPr lang="nb-NO" sz="1200" i="1">
                <a:solidFill>
                  <a:srgbClr val="231F20"/>
                </a:solidFill>
                <a:effectLst/>
                <a:latin typeface="Calibri" panose="020F0502020204030204" pitchFamily="34" charset="0"/>
                <a:ea typeface="Arial" panose="020B0604020202020204" pitchFamily="34" charset="0"/>
                <a:cs typeface="Times New Roman" panose="02020603050405020304" pitchFamily="18" charset="0"/>
              </a:rPr>
              <a:t>“</a:t>
            </a:r>
            <a:r>
              <a:rPr lang="nb-NO" sz="1400" b="1" i="1">
                <a:solidFill>
                  <a:srgbClr val="231F20"/>
                </a:solidFill>
                <a:effectLst/>
                <a:latin typeface="Calibri" panose="020F0502020204030204" pitchFamily="34" charset="0"/>
                <a:ea typeface="Arial" panose="020B0604020202020204" pitchFamily="34" charset="0"/>
                <a:cs typeface="Times New Roman" panose="02020603050405020304" pitchFamily="18" charset="0"/>
              </a:rPr>
              <a:t>Respirasjonsfrekvens er en brannalarm. Endringer i respirasjonsfrekvensen kommer ofte i forkant av sykdom, mens andre parametere ofte endres som følge av sykdom.</a:t>
            </a:r>
            <a:r>
              <a:rPr lang="nb-NO" sz="1400" i="1">
                <a:solidFill>
                  <a:srgbClr val="231F20"/>
                </a:solidFill>
                <a:effectLst/>
                <a:latin typeface="Calibri" panose="020F0502020204030204" pitchFamily="34" charset="0"/>
                <a:ea typeface="Arial" panose="020B0604020202020204" pitchFamily="34" charset="0"/>
                <a:cs typeface="Times New Roman" panose="02020603050405020304" pitchFamily="18" charset="0"/>
              </a:rPr>
              <a:t>”</a:t>
            </a:r>
            <a:endParaRPr lang="nb-NO" sz="1400">
              <a:effectLst/>
              <a:latin typeface="Arial" panose="020B0604020202020204" pitchFamily="34" charset="0"/>
              <a:ea typeface="Arial" panose="020B0604020202020204" pitchFamily="34" charset="0"/>
            </a:endParaRPr>
          </a:p>
          <a:p>
            <a:pPr marL="7620" marR="358140" indent="449580" algn="ctr">
              <a:lnSpc>
                <a:spcPct val="108000"/>
              </a:lnSpc>
              <a:spcAft>
                <a:spcPts val="0"/>
              </a:spcAft>
            </a:pPr>
            <a:r>
              <a:rPr lang="nb-NO" sz="140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Lege i spesialisering anestesi, Ole Kristian </a:t>
            </a:r>
            <a:r>
              <a:rPr lang="nb-NO" sz="1400" err="1">
                <a:solidFill>
                  <a:srgbClr val="231F20"/>
                </a:solidFill>
                <a:effectLst/>
                <a:latin typeface="Calibri" panose="020F0502020204030204" pitchFamily="34" charset="0"/>
                <a:ea typeface="Arial" panose="020B0604020202020204" pitchFamily="34" charset="0"/>
                <a:cs typeface="Times New Roman" panose="02020603050405020304" pitchFamily="18" charset="0"/>
              </a:rPr>
              <a:t>Forstrønen</a:t>
            </a:r>
            <a:r>
              <a:rPr lang="nb-NO" sz="1400">
                <a:solidFill>
                  <a:srgbClr val="231F20"/>
                </a:solidFill>
                <a:effectLst/>
                <a:latin typeface="Calibri" panose="020F0502020204030204" pitchFamily="34" charset="0"/>
                <a:ea typeface="Arial" panose="020B0604020202020204" pitchFamily="34" charset="0"/>
                <a:cs typeface="Times New Roman" panose="02020603050405020304" pitchFamily="18" charset="0"/>
              </a:rPr>
              <a:t> Thu (20.08.21)</a:t>
            </a:r>
            <a:endParaRPr lang="nb-NO" sz="140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595722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B- </a:t>
            </a:r>
            <a:r>
              <a:rPr lang="nb-NO" err="1"/>
              <a:t>Breathing</a:t>
            </a:r>
            <a:r>
              <a:rPr lang="nb-NO"/>
              <a:t> fortsetter</a:t>
            </a:r>
          </a:p>
        </p:txBody>
      </p:sp>
      <p:sp>
        <p:nvSpPr>
          <p:cNvPr id="3" name="Plassholder for innhold 2"/>
          <p:cNvSpPr>
            <a:spLocks noGrp="1"/>
          </p:cNvSpPr>
          <p:nvPr>
            <p:ph idx="1"/>
          </p:nvPr>
        </p:nvSpPr>
        <p:spPr>
          <a:xfrm>
            <a:off x="628650" y="1825625"/>
            <a:ext cx="7975798" cy="4351338"/>
          </a:xfrm>
        </p:spPr>
        <p:txBody>
          <a:bodyPr/>
          <a:lstStyle/>
          <a:p>
            <a:r>
              <a:rPr lang="nb-NO"/>
              <a:t>Måling av SpO</a:t>
            </a:r>
            <a:r>
              <a:rPr lang="nb-NO" sz="1700"/>
              <a:t>2</a:t>
            </a:r>
            <a:r>
              <a:rPr lang="nb-NO"/>
              <a:t> med pulsoksymeter. </a:t>
            </a:r>
          </a:p>
          <a:p>
            <a:endParaRPr lang="nb-NO"/>
          </a:p>
          <a:p>
            <a:endParaRPr lang="nb-NO"/>
          </a:p>
          <a:p>
            <a:r>
              <a:rPr lang="nb-NO"/>
              <a:t>Et pulsoksymeter kan plasseres flere plasser på kroppen. De vanligste er fingre og øreflipp.</a:t>
            </a:r>
          </a:p>
          <a:p>
            <a:r>
              <a:rPr lang="nb-NO"/>
              <a:t>Pulsoksymetri har en del feilkilder vi må være obs på; </a:t>
            </a:r>
            <a:br>
              <a:rPr lang="nb-NO"/>
            </a:br>
            <a:r>
              <a:rPr lang="nb-NO"/>
              <a:t>neglelakk, kalde hender, skitne fingre, røyking (kan gi falsk </a:t>
            </a:r>
            <a:r>
              <a:rPr lang="nb-NO" u="sng"/>
              <a:t>høy</a:t>
            </a:r>
            <a:r>
              <a:rPr lang="nb-NO"/>
              <a:t> SaO2!). </a:t>
            </a:r>
            <a:br>
              <a:rPr lang="nb-NO"/>
            </a:br>
            <a:r>
              <a:rPr lang="nb-NO"/>
              <a:t>Be pasienten sette seg opp om han ligger nede </a:t>
            </a:r>
          </a:p>
          <a:p>
            <a:endParaRPr lang="nb-NO"/>
          </a:p>
          <a:p>
            <a:r>
              <a:rPr lang="nb-NO"/>
              <a:t>Se etter </a:t>
            </a:r>
            <a:r>
              <a:rPr lang="nb-NO" b="1">
                <a:solidFill>
                  <a:schemeClr val="accent1">
                    <a:lumMod val="75000"/>
                  </a:schemeClr>
                </a:solidFill>
              </a:rPr>
              <a:t>cyanose </a:t>
            </a:r>
            <a:r>
              <a:rPr lang="nb-NO" b="1"/>
              <a:t>på:  </a:t>
            </a:r>
            <a:r>
              <a:rPr lang="nb-NO"/>
              <a:t>lepper, negler, fingre.</a:t>
            </a:r>
          </a:p>
          <a:p>
            <a:endParaRPr lang="nb-NO"/>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E09305BD-5F70-424C-81AC-F5FFE723C7D3}" type="slidenum">
              <a:rPr lang="nb-NO" smtClean="0"/>
              <a:pPr/>
              <a:t>17</a:t>
            </a:fld>
            <a:endParaRPr lang="nb-NO"/>
          </a:p>
        </p:txBody>
      </p:sp>
      <p:pic>
        <p:nvPicPr>
          <p:cNvPr id="7" name="Bilde 6">
            <a:extLst>
              <a:ext uri="{FF2B5EF4-FFF2-40B4-BE49-F238E27FC236}">
                <a16:creationId xmlns:a16="http://schemas.microsoft.com/office/drawing/2014/main" id="{7E4AE755-6F12-B73C-CAD3-4BAC988D5616}"/>
              </a:ext>
            </a:extLst>
          </p:cNvPr>
          <p:cNvPicPr>
            <a:picLocks noChangeAspect="1"/>
          </p:cNvPicPr>
          <p:nvPr/>
        </p:nvPicPr>
        <p:blipFill>
          <a:blip r:embed="rId3"/>
          <a:stretch>
            <a:fillRect/>
          </a:stretch>
        </p:blipFill>
        <p:spPr>
          <a:xfrm>
            <a:off x="5148064" y="136524"/>
            <a:ext cx="1656184" cy="2650847"/>
          </a:xfrm>
          <a:prstGeom prst="rect">
            <a:avLst/>
          </a:prstGeom>
        </p:spPr>
      </p:pic>
    </p:spTree>
    <p:extLst>
      <p:ext uri="{BB962C8B-B14F-4D97-AF65-F5344CB8AC3E}">
        <p14:creationId xmlns:p14="http://schemas.microsoft.com/office/powerpoint/2010/main" val="14625861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C = </a:t>
            </a:r>
            <a:r>
              <a:rPr lang="nb-NO" err="1"/>
              <a:t>Circulation</a:t>
            </a:r>
            <a:r>
              <a:rPr lang="nb-NO"/>
              <a:t> </a:t>
            </a:r>
          </a:p>
        </p:txBody>
      </p:sp>
      <p:sp>
        <p:nvSpPr>
          <p:cNvPr id="3" name="Plassholder for innhold 2"/>
          <p:cNvSpPr>
            <a:spLocks noGrp="1"/>
          </p:cNvSpPr>
          <p:nvPr>
            <p:ph idx="1"/>
          </p:nvPr>
        </p:nvSpPr>
        <p:spPr/>
        <p:txBody>
          <a:bodyPr>
            <a:normAutofit/>
          </a:bodyPr>
          <a:lstStyle/>
          <a:p>
            <a:r>
              <a:rPr lang="nb-NO"/>
              <a:t>C : er pasienten godt sirkulert?</a:t>
            </a:r>
            <a:br>
              <a:rPr lang="nb-NO"/>
            </a:br>
            <a:r>
              <a:rPr lang="nb-NO"/>
              <a:t>Hudfarge, cyanose</a:t>
            </a:r>
          </a:p>
          <a:p>
            <a:pPr marL="0" indent="0">
              <a:buNone/>
            </a:pPr>
            <a:endParaRPr lang="nb-NO" b="1">
              <a:solidFill>
                <a:srgbClr val="FF0000"/>
              </a:solidFill>
            </a:endParaRPr>
          </a:p>
          <a:p>
            <a:pPr marL="0" indent="0">
              <a:buNone/>
            </a:pPr>
            <a:r>
              <a:rPr lang="nb-NO" b="1">
                <a:solidFill>
                  <a:srgbClr val="FF0000"/>
                </a:solidFill>
              </a:rPr>
              <a:t>Blodtrykk:</a:t>
            </a:r>
          </a:p>
          <a:p>
            <a:r>
              <a:rPr lang="nb-NO"/>
              <a:t> Måles i pasientens hjertehøyde </a:t>
            </a:r>
          </a:p>
          <a:p>
            <a:pPr marL="0" indent="0">
              <a:buNone/>
            </a:pPr>
            <a:endParaRPr lang="nb-NO" b="1"/>
          </a:p>
          <a:p>
            <a:pPr marL="0" indent="0">
              <a:buNone/>
            </a:pPr>
            <a:r>
              <a:rPr lang="nb-NO" b="1"/>
              <a:t>Mulige feilkilder:</a:t>
            </a:r>
          </a:p>
          <a:p>
            <a:pPr>
              <a:buFontTx/>
              <a:buChar char="-"/>
            </a:pPr>
            <a:r>
              <a:rPr lang="nb-NO"/>
              <a:t>for stor eller </a:t>
            </a:r>
            <a:r>
              <a:rPr lang="nn-NO"/>
              <a:t>liten mansjett, eller mansjetten er feil </a:t>
            </a:r>
            <a:r>
              <a:rPr lang="nb-NO"/>
              <a:t>påsatt</a:t>
            </a:r>
          </a:p>
          <a:p>
            <a:pPr>
              <a:buFontTx/>
              <a:buChar char="-"/>
            </a:pPr>
            <a:r>
              <a:rPr lang="nb-NO"/>
              <a:t>for hyppige målinger</a:t>
            </a:r>
          </a:p>
          <a:p>
            <a:pPr>
              <a:buFontTx/>
              <a:buChar char="-"/>
            </a:pPr>
            <a:r>
              <a:rPr lang="nb-NO"/>
              <a:t>skjelvende eller urolig pasient</a:t>
            </a:r>
          </a:p>
          <a:p>
            <a:pPr>
              <a:buFontTx/>
              <a:buChar char="-"/>
            </a:pPr>
            <a:r>
              <a:rPr lang="nb-NO"/>
              <a:t>pasient som strammer musklene eller ikke samarbeider</a:t>
            </a:r>
          </a:p>
          <a:p>
            <a:pPr>
              <a:buFontTx/>
              <a:buChar char="-"/>
            </a:pPr>
            <a:endParaRPr lang="nb-NO"/>
          </a:p>
          <a:p>
            <a:endParaRPr lang="nb-NO"/>
          </a:p>
          <a:p>
            <a:endParaRPr lang="nb-NO"/>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E09305BD-5F70-424C-81AC-F5FFE723C7D3}" type="slidenum">
              <a:rPr lang="nb-NO" smtClean="0"/>
              <a:pPr/>
              <a:t>18</a:t>
            </a:fld>
            <a:endParaRPr lang="nb-NO"/>
          </a:p>
        </p:txBody>
      </p:sp>
      <p:pic>
        <p:nvPicPr>
          <p:cNvPr id="8" name="Bilde 7">
            <a:extLst>
              <a:ext uri="{FF2B5EF4-FFF2-40B4-BE49-F238E27FC236}">
                <a16:creationId xmlns:a16="http://schemas.microsoft.com/office/drawing/2014/main" id="{B688BA1B-7225-4643-9395-FCB205712256}"/>
              </a:ext>
            </a:extLst>
          </p:cNvPr>
          <p:cNvPicPr>
            <a:picLocks noChangeAspect="1"/>
          </p:cNvPicPr>
          <p:nvPr/>
        </p:nvPicPr>
        <p:blipFill>
          <a:blip r:embed="rId3"/>
          <a:stretch>
            <a:fillRect/>
          </a:stretch>
        </p:blipFill>
        <p:spPr>
          <a:xfrm>
            <a:off x="3491880" y="708483"/>
            <a:ext cx="3960440" cy="511557"/>
          </a:xfrm>
          <a:prstGeom prst="rect">
            <a:avLst/>
          </a:prstGeom>
        </p:spPr>
      </p:pic>
      <p:pic>
        <p:nvPicPr>
          <p:cNvPr id="7" name="Bilde 6" descr="Et bilde som inneholder tekst, leke, vektorgrafikk&#10;&#10;Automatisk generert beskrivelse">
            <a:extLst>
              <a:ext uri="{FF2B5EF4-FFF2-40B4-BE49-F238E27FC236}">
                <a16:creationId xmlns:a16="http://schemas.microsoft.com/office/drawing/2014/main" id="{9CC234B5-8E04-E4B8-C5CD-B987D49B194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16016" y="1646237"/>
            <a:ext cx="3474181" cy="2605636"/>
          </a:xfrm>
          <a:prstGeom prst="rect">
            <a:avLst/>
          </a:prstGeom>
        </p:spPr>
      </p:pic>
    </p:spTree>
    <p:extLst>
      <p:ext uri="{BB962C8B-B14F-4D97-AF65-F5344CB8AC3E}">
        <p14:creationId xmlns:p14="http://schemas.microsoft.com/office/powerpoint/2010/main" val="2504298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8" end="8"/>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C = </a:t>
            </a:r>
            <a:r>
              <a:rPr lang="nb-NO" err="1"/>
              <a:t>Circulation</a:t>
            </a:r>
            <a:r>
              <a:rPr lang="nb-NO"/>
              <a:t> </a:t>
            </a:r>
          </a:p>
        </p:txBody>
      </p:sp>
      <p:sp>
        <p:nvSpPr>
          <p:cNvPr id="3" name="Plassholder for innhold 2"/>
          <p:cNvSpPr>
            <a:spLocks noGrp="1"/>
          </p:cNvSpPr>
          <p:nvPr>
            <p:ph idx="1"/>
          </p:nvPr>
        </p:nvSpPr>
        <p:spPr/>
        <p:txBody>
          <a:bodyPr>
            <a:normAutofit/>
          </a:bodyPr>
          <a:lstStyle/>
          <a:p>
            <a:pPr marL="0" indent="0">
              <a:buNone/>
            </a:pPr>
            <a:endParaRPr lang="nb-NO" b="1">
              <a:solidFill>
                <a:srgbClr val="FF0000"/>
              </a:solidFill>
            </a:endParaRPr>
          </a:p>
          <a:p>
            <a:pPr marL="0" indent="0">
              <a:buNone/>
            </a:pPr>
            <a:r>
              <a:rPr lang="nb-NO" b="1">
                <a:solidFill>
                  <a:srgbClr val="FF0000"/>
                </a:solidFill>
              </a:rPr>
              <a:t>Puls:</a:t>
            </a:r>
          </a:p>
          <a:p>
            <a:r>
              <a:rPr lang="nb-NO"/>
              <a:t>Pulsen telles i 60 sek, alternativt 30 sek x 2</a:t>
            </a:r>
          </a:p>
          <a:p>
            <a:endParaRPr lang="nb-NO"/>
          </a:p>
          <a:p>
            <a:r>
              <a:rPr lang="nb-NO"/>
              <a:t>«Pulsen har jeg tatt allerede, sammen med BT og SpO2»</a:t>
            </a:r>
          </a:p>
          <a:p>
            <a:endParaRPr lang="nb-NO"/>
          </a:p>
          <a:p>
            <a:r>
              <a:rPr lang="nb-NO"/>
              <a:t>Kontroller alltid om verdien stemmer med tallene du ser på skjermen. Pulsoksymeteret viser ikke uregelmessig puls. </a:t>
            </a:r>
          </a:p>
          <a:p>
            <a:r>
              <a:rPr lang="nb-NO"/>
              <a:t>Registrer om pulsen er regelmessig/ fyldig/ svak. </a:t>
            </a:r>
          </a:p>
          <a:p>
            <a:r>
              <a:rPr lang="nb-NO" err="1"/>
              <a:t>Kappilærfylningstid</a:t>
            </a:r>
            <a:r>
              <a:rPr lang="nb-NO"/>
              <a:t> på over 3 sek indikerer svikt i sirkulasjon</a:t>
            </a:r>
          </a:p>
          <a:p>
            <a:pPr marL="0" indent="0">
              <a:buNone/>
            </a:pPr>
            <a:endParaRPr lang="nb-NO"/>
          </a:p>
          <a:p>
            <a:endParaRPr lang="nb-NO"/>
          </a:p>
          <a:p>
            <a:endParaRPr lang="nb-NO"/>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E09305BD-5F70-424C-81AC-F5FFE723C7D3}" type="slidenum">
              <a:rPr lang="nb-NO" smtClean="0"/>
              <a:pPr/>
              <a:t>19</a:t>
            </a:fld>
            <a:endParaRPr lang="nb-NO"/>
          </a:p>
        </p:txBody>
      </p:sp>
      <p:pic>
        <p:nvPicPr>
          <p:cNvPr id="8" name="Bilde 7">
            <a:extLst>
              <a:ext uri="{FF2B5EF4-FFF2-40B4-BE49-F238E27FC236}">
                <a16:creationId xmlns:a16="http://schemas.microsoft.com/office/drawing/2014/main" id="{B688BA1B-7225-4643-9395-FCB205712256}"/>
              </a:ext>
            </a:extLst>
          </p:cNvPr>
          <p:cNvPicPr>
            <a:picLocks noChangeAspect="1"/>
          </p:cNvPicPr>
          <p:nvPr/>
        </p:nvPicPr>
        <p:blipFill>
          <a:blip r:embed="rId3"/>
          <a:stretch>
            <a:fillRect/>
          </a:stretch>
        </p:blipFill>
        <p:spPr>
          <a:xfrm>
            <a:off x="3491880" y="708483"/>
            <a:ext cx="3960440" cy="511557"/>
          </a:xfrm>
          <a:prstGeom prst="rect">
            <a:avLst/>
          </a:prstGeom>
        </p:spPr>
      </p:pic>
    </p:spTree>
    <p:extLst>
      <p:ext uri="{BB962C8B-B14F-4D97-AF65-F5344CB8AC3E}">
        <p14:creationId xmlns:p14="http://schemas.microsoft.com/office/powerpoint/2010/main" val="2223916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NEWS Case">
            <a:extLst>
              <a:ext uri="{FF2B5EF4-FFF2-40B4-BE49-F238E27FC236}">
                <a16:creationId xmlns:a16="http://schemas.microsoft.com/office/drawing/2014/main" id="{38DE77E5-3F59-7CDE-335E-C7B5A83660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03644" y="74152"/>
            <a:ext cx="2835773" cy="1075101"/>
          </a:xfrm>
          <a:prstGeom prst="rect">
            <a:avLst/>
          </a:prstGeom>
          <a:noFill/>
          <a:extLst>
            <a:ext uri="{909E8E84-426E-40DD-AFC4-6F175D3DCCD1}">
              <a14:hiddenFill xmlns:a14="http://schemas.microsoft.com/office/drawing/2010/main">
                <a:solidFill>
                  <a:srgbClr val="FFFFFF"/>
                </a:solidFill>
              </a14:hiddenFill>
            </a:ext>
          </a:extLst>
        </p:spPr>
      </p:pic>
      <p:sp>
        <p:nvSpPr>
          <p:cNvPr id="2" name="Tittel 1"/>
          <p:cNvSpPr>
            <a:spLocks noGrp="1"/>
          </p:cNvSpPr>
          <p:nvPr>
            <p:ph type="title"/>
          </p:nvPr>
        </p:nvSpPr>
        <p:spPr/>
        <p:txBody>
          <a:bodyPr/>
          <a:lstStyle/>
          <a:p>
            <a:r>
              <a:rPr lang="nb-NO"/>
              <a:t>Program</a:t>
            </a:r>
          </a:p>
        </p:txBody>
      </p:sp>
      <p:sp>
        <p:nvSpPr>
          <p:cNvPr id="3" name="Plassholder for innhold 2"/>
          <p:cNvSpPr>
            <a:spLocks noGrp="1"/>
          </p:cNvSpPr>
          <p:nvPr>
            <p:ph idx="1"/>
          </p:nvPr>
        </p:nvSpPr>
        <p:spPr>
          <a:xfrm>
            <a:off x="491638" y="1577133"/>
            <a:ext cx="7886700" cy="4351338"/>
          </a:xfrm>
        </p:spPr>
        <p:txBody>
          <a:bodyPr/>
          <a:lstStyle/>
          <a:p>
            <a:r>
              <a:rPr lang="nb-NO"/>
              <a:t>Rollen som instruktør/ressursperson</a:t>
            </a:r>
          </a:p>
          <a:p>
            <a:r>
              <a:rPr lang="nb-NO"/>
              <a:t>Observasjonskompetanse og ABCDE</a:t>
            </a:r>
          </a:p>
          <a:p>
            <a:r>
              <a:rPr lang="nb-NO"/>
              <a:t>Lunsj</a:t>
            </a:r>
          </a:p>
          <a:p>
            <a:r>
              <a:rPr lang="nb-NO"/>
              <a:t>Utstyr i NEWS bag og trening på vitale målinger</a:t>
            </a:r>
          </a:p>
          <a:p>
            <a:r>
              <a:rPr lang="nb-NO"/>
              <a:t>NEWS2, SpO2, PSL, q-SOFA</a:t>
            </a:r>
          </a:p>
          <a:p>
            <a:r>
              <a:rPr lang="nb-NO"/>
              <a:t>ISBAR og dokumentasjon</a:t>
            </a:r>
          </a:p>
          <a:p>
            <a:r>
              <a:rPr lang="nb-NO"/>
              <a:t>Case i grupper</a:t>
            </a:r>
          </a:p>
          <a:p>
            <a:r>
              <a:rPr lang="nb-NO"/>
              <a:t>Avslutning og veien videre</a:t>
            </a:r>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E09305BD-5F70-424C-81AC-F5FFE723C7D3}" type="slidenum">
              <a:rPr lang="nb-NO" smtClean="0"/>
              <a:pPr/>
              <a:t>2</a:t>
            </a:fld>
            <a:endParaRPr lang="nb-NO"/>
          </a:p>
        </p:txBody>
      </p:sp>
      <p:pic>
        <p:nvPicPr>
          <p:cNvPr id="7" name="Bilde 6">
            <a:extLst>
              <a:ext uri="{FF2B5EF4-FFF2-40B4-BE49-F238E27FC236}">
                <a16:creationId xmlns:a16="http://schemas.microsoft.com/office/drawing/2014/main" id="{98A006E2-D74C-3360-2B1C-FBED4E9C348F}"/>
              </a:ext>
            </a:extLst>
          </p:cNvPr>
          <p:cNvPicPr>
            <a:picLocks noChangeAspect="1"/>
          </p:cNvPicPr>
          <p:nvPr/>
        </p:nvPicPr>
        <p:blipFill>
          <a:blip r:embed="rId4"/>
          <a:stretch>
            <a:fillRect/>
          </a:stretch>
        </p:blipFill>
        <p:spPr>
          <a:xfrm>
            <a:off x="4084470" y="4047059"/>
            <a:ext cx="3807674" cy="2149476"/>
          </a:xfrm>
          <a:prstGeom prst="rect">
            <a:avLst/>
          </a:prstGeom>
        </p:spPr>
      </p:pic>
      <p:pic>
        <p:nvPicPr>
          <p:cNvPr id="8" name="Bilde 7">
            <a:extLst>
              <a:ext uri="{FF2B5EF4-FFF2-40B4-BE49-F238E27FC236}">
                <a16:creationId xmlns:a16="http://schemas.microsoft.com/office/drawing/2014/main" id="{46441DEE-3415-5CE9-3809-DA109126B602}"/>
              </a:ext>
            </a:extLst>
          </p:cNvPr>
          <p:cNvPicPr>
            <a:picLocks noChangeAspect="1"/>
          </p:cNvPicPr>
          <p:nvPr/>
        </p:nvPicPr>
        <p:blipFill>
          <a:blip r:embed="rId5"/>
          <a:stretch>
            <a:fillRect/>
          </a:stretch>
        </p:blipFill>
        <p:spPr>
          <a:xfrm>
            <a:off x="5443026" y="1309069"/>
            <a:ext cx="3178409" cy="2872126"/>
          </a:xfrm>
          <a:prstGeom prst="rect">
            <a:avLst/>
          </a:prstGeom>
        </p:spPr>
      </p:pic>
    </p:spTree>
    <p:extLst>
      <p:ext uri="{BB962C8B-B14F-4D97-AF65-F5344CB8AC3E}">
        <p14:creationId xmlns:p14="http://schemas.microsoft.com/office/powerpoint/2010/main" val="40553315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BA91E7B-160B-B4F0-F631-8D1AD2D18F8E}"/>
              </a:ext>
            </a:extLst>
          </p:cNvPr>
          <p:cNvSpPr>
            <a:spLocks noGrp="1"/>
          </p:cNvSpPr>
          <p:nvPr>
            <p:ph type="title"/>
          </p:nvPr>
        </p:nvSpPr>
        <p:spPr/>
        <p:txBody>
          <a:bodyPr/>
          <a:lstStyle/>
          <a:p>
            <a:r>
              <a:rPr lang="nb-NO"/>
              <a:t>Erfaringer med å ta målinger ABC</a:t>
            </a:r>
          </a:p>
        </p:txBody>
      </p:sp>
      <p:sp>
        <p:nvSpPr>
          <p:cNvPr id="3" name="Plassholder for innhold 2">
            <a:extLst>
              <a:ext uri="{FF2B5EF4-FFF2-40B4-BE49-F238E27FC236}">
                <a16:creationId xmlns:a16="http://schemas.microsoft.com/office/drawing/2014/main" id="{AE454A87-1714-61F0-DD1D-208688AE93D9}"/>
              </a:ext>
            </a:extLst>
          </p:cNvPr>
          <p:cNvSpPr>
            <a:spLocks noGrp="1"/>
          </p:cNvSpPr>
          <p:nvPr>
            <p:ph idx="1"/>
          </p:nvPr>
        </p:nvSpPr>
        <p:spPr/>
        <p:txBody>
          <a:bodyPr/>
          <a:lstStyle/>
          <a:p>
            <a:r>
              <a:rPr lang="nb-NO"/>
              <a:t>Utfordringer?</a:t>
            </a:r>
          </a:p>
          <a:p>
            <a:endParaRPr lang="nb-NO"/>
          </a:p>
          <a:p>
            <a:pPr marL="0" indent="0">
              <a:buNone/>
            </a:pPr>
            <a:r>
              <a:rPr lang="nb-NO"/>
              <a:t>Del dine beste tips med gruppen din!</a:t>
            </a:r>
          </a:p>
        </p:txBody>
      </p:sp>
      <p:sp>
        <p:nvSpPr>
          <p:cNvPr id="4" name="Plassholder for bunntekst 3">
            <a:extLst>
              <a:ext uri="{FF2B5EF4-FFF2-40B4-BE49-F238E27FC236}">
                <a16:creationId xmlns:a16="http://schemas.microsoft.com/office/drawing/2014/main" id="{DF7B3D10-10A0-207B-3639-C495F73CD91E}"/>
              </a:ext>
            </a:extLst>
          </p:cNvPr>
          <p:cNvSpPr>
            <a:spLocks noGrp="1"/>
          </p:cNvSpPr>
          <p:nvPr>
            <p:ph type="ftr" sz="quarter" idx="11"/>
          </p:nvPr>
        </p:nvSpPr>
        <p:spPr/>
        <p:txBody>
          <a:bodyPr/>
          <a:lstStyle/>
          <a:p>
            <a:endParaRPr lang="nb-NO"/>
          </a:p>
        </p:txBody>
      </p:sp>
      <p:sp>
        <p:nvSpPr>
          <p:cNvPr id="5" name="Plassholder for lysbildenummer 4">
            <a:extLst>
              <a:ext uri="{FF2B5EF4-FFF2-40B4-BE49-F238E27FC236}">
                <a16:creationId xmlns:a16="http://schemas.microsoft.com/office/drawing/2014/main" id="{4FCA4151-91AC-50C1-A857-737D5708AA23}"/>
              </a:ext>
            </a:extLst>
          </p:cNvPr>
          <p:cNvSpPr>
            <a:spLocks noGrp="1"/>
          </p:cNvSpPr>
          <p:nvPr>
            <p:ph type="sldNum" sz="quarter" idx="12"/>
          </p:nvPr>
        </p:nvSpPr>
        <p:spPr/>
        <p:txBody>
          <a:bodyPr/>
          <a:lstStyle/>
          <a:p>
            <a:fld id="{E09305BD-5F70-424C-81AC-F5FFE723C7D3}" type="slidenum">
              <a:rPr lang="nb-NO" smtClean="0"/>
              <a:pPr/>
              <a:t>20</a:t>
            </a:fld>
            <a:endParaRPr lang="nb-NO"/>
          </a:p>
        </p:txBody>
      </p:sp>
    </p:spTree>
    <p:extLst>
      <p:ext uri="{BB962C8B-B14F-4D97-AF65-F5344CB8AC3E}">
        <p14:creationId xmlns:p14="http://schemas.microsoft.com/office/powerpoint/2010/main" val="15243635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D= </a:t>
            </a:r>
            <a:r>
              <a:rPr lang="nb-NO" err="1"/>
              <a:t>Disability</a:t>
            </a:r>
            <a:endParaRPr lang="nb-NO"/>
          </a:p>
        </p:txBody>
      </p:sp>
      <p:sp>
        <p:nvSpPr>
          <p:cNvPr id="3" name="Plassholder for innhold 2"/>
          <p:cNvSpPr>
            <a:spLocks noGrp="1"/>
          </p:cNvSpPr>
          <p:nvPr>
            <p:ph idx="1"/>
          </p:nvPr>
        </p:nvSpPr>
        <p:spPr/>
        <p:txBody>
          <a:bodyPr vert="horz" lIns="91440" tIns="45720" rIns="91440" bIns="45720" rtlCol="0" anchor="t">
            <a:normAutofit/>
          </a:bodyPr>
          <a:lstStyle/>
          <a:p>
            <a:r>
              <a:rPr lang="nb-NO"/>
              <a:t>D= vurdering av forvirring og grad av bevissthet</a:t>
            </a:r>
          </a:p>
          <a:p>
            <a:endParaRPr lang="nb-NO"/>
          </a:p>
          <a:p>
            <a:r>
              <a:rPr lang="nb-NO"/>
              <a:t>Hos skrøpelige eldre kan akutt funksjonssvikt  gi diffuse symptomer</a:t>
            </a:r>
            <a:endParaRPr lang="nb-NO">
              <a:ea typeface="Calibri"/>
              <a:cs typeface="Calibri"/>
            </a:endParaRPr>
          </a:p>
          <a:p>
            <a:pPr lvl="1"/>
            <a:r>
              <a:rPr lang="nb-NO"/>
              <a:t>Nyoppstått falltendens, inkontinens, dehydrering eller </a:t>
            </a:r>
            <a:r>
              <a:rPr lang="nb-NO" b="1"/>
              <a:t>akutt forvirring</a:t>
            </a:r>
            <a:endParaRPr lang="nb-NO" b="1">
              <a:cs typeface="Calibri"/>
            </a:endParaRPr>
          </a:p>
          <a:p>
            <a:pPr marL="342900" lvl="1" indent="0">
              <a:buNone/>
            </a:pPr>
            <a:endParaRPr lang="nb-NO"/>
          </a:p>
          <a:p>
            <a:r>
              <a:rPr lang="nb-NO"/>
              <a:t>Tegnene kan være fra de helt små og nesten umerkelige til forvirring, psykose, apati, utagering, </a:t>
            </a:r>
            <a:r>
              <a:rPr lang="nb-NO" err="1"/>
              <a:t>delir</a:t>
            </a:r>
            <a:r>
              <a:rPr lang="nb-NO"/>
              <a:t> eller nedsatt bevissthet.</a:t>
            </a:r>
            <a:endParaRPr lang="nb-NO">
              <a:cs typeface="Calibri"/>
            </a:endParaRPr>
          </a:p>
          <a:p>
            <a:endParaRPr lang="nb-NO"/>
          </a:p>
          <a:p>
            <a:endParaRPr lang="nb-NO"/>
          </a:p>
          <a:p>
            <a:endParaRPr lang="nb-NO"/>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E09305BD-5F70-424C-81AC-F5FFE723C7D3}" type="slidenum">
              <a:rPr lang="nb-NO" smtClean="0"/>
              <a:pPr/>
              <a:t>21</a:t>
            </a:fld>
            <a:endParaRPr lang="nb-NO"/>
          </a:p>
        </p:txBody>
      </p:sp>
      <p:pic>
        <p:nvPicPr>
          <p:cNvPr id="8" name="Bilde 7">
            <a:extLst>
              <a:ext uri="{FF2B5EF4-FFF2-40B4-BE49-F238E27FC236}">
                <a16:creationId xmlns:a16="http://schemas.microsoft.com/office/drawing/2014/main" id="{8C038367-EB70-4834-96A5-11B85A4C2C56}"/>
              </a:ext>
            </a:extLst>
          </p:cNvPr>
          <p:cNvPicPr>
            <a:picLocks noChangeAspect="1"/>
          </p:cNvPicPr>
          <p:nvPr/>
        </p:nvPicPr>
        <p:blipFill>
          <a:blip r:embed="rId3"/>
          <a:stretch>
            <a:fillRect/>
          </a:stretch>
        </p:blipFill>
        <p:spPr>
          <a:xfrm>
            <a:off x="3203848" y="722825"/>
            <a:ext cx="4248472" cy="548761"/>
          </a:xfrm>
          <a:prstGeom prst="rect">
            <a:avLst/>
          </a:prstGeom>
        </p:spPr>
      </p:pic>
    </p:spTree>
    <p:extLst>
      <p:ext uri="{BB962C8B-B14F-4D97-AF65-F5344CB8AC3E}">
        <p14:creationId xmlns:p14="http://schemas.microsoft.com/office/powerpoint/2010/main" val="4860661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D= </a:t>
            </a:r>
            <a:r>
              <a:rPr lang="nb-NO" err="1"/>
              <a:t>Disability</a:t>
            </a:r>
            <a:endParaRPr lang="nb-NO"/>
          </a:p>
        </p:txBody>
      </p:sp>
      <p:sp>
        <p:nvSpPr>
          <p:cNvPr id="3" name="Plassholder for innhold 2"/>
          <p:cNvSpPr>
            <a:spLocks noGrp="1"/>
          </p:cNvSpPr>
          <p:nvPr>
            <p:ph idx="1"/>
          </p:nvPr>
        </p:nvSpPr>
        <p:spPr/>
        <p:txBody>
          <a:bodyPr vert="horz" lIns="91440" tIns="45720" rIns="91440" bIns="45720" rtlCol="0" anchor="t">
            <a:normAutofit/>
          </a:bodyPr>
          <a:lstStyle/>
          <a:p>
            <a:endParaRPr lang="nb-NO"/>
          </a:p>
          <a:p>
            <a:r>
              <a:rPr lang="nb-NO"/>
              <a:t>Ved nyoppstått forvirring, pasient med nedsatt bevissthet eller nevrologiske utfall, mål alltid </a:t>
            </a:r>
            <a:r>
              <a:rPr lang="nb-NO" b="1"/>
              <a:t>blodsukker</a:t>
            </a:r>
            <a:r>
              <a:rPr lang="nb-NO"/>
              <a:t>. </a:t>
            </a:r>
            <a:endParaRPr lang="nb-NO">
              <a:ea typeface="Calibri"/>
              <a:cs typeface="Calibri"/>
            </a:endParaRPr>
          </a:p>
          <a:p>
            <a:r>
              <a:rPr lang="nb-NO"/>
              <a:t>Lavt blodsukker kan ligne slag eller </a:t>
            </a:r>
            <a:r>
              <a:rPr lang="nb-NO" err="1"/>
              <a:t>delir</a:t>
            </a:r>
            <a:r>
              <a:rPr lang="nb-NO"/>
              <a:t>.</a:t>
            </a:r>
            <a:endParaRPr lang="nb-NO">
              <a:ea typeface="Calibri"/>
              <a:cs typeface="Calibri"/>
            </a:endParaRPr>
          </a:p>
          <a:p>
            <a:r>
              <a:rPr lang="nb-NO"/>
              <a:t>Inspiser pupiller for lik størrelse, sidelikhet, lysskyhet</a:t>
            </a:r>
          </a:p>
          <a:p>
            <a:pPr marL="0" indent="0">
              <a:buNone/>
            </a:pPr>
            <a:endParaRPr lang="nb-NO"/>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E09305BD-5F70-424C-81AC-F5FFE723C7D3}" type="slidenum">
              <a:rPr lang="nb-NO" smtClean="0"/>
              <a:pPr/>
              <a:t>22</a:t>
            </a:fld>
            <a:endParaRPr lang="nb-NO"/>
          </a:p>
        </p:txBody>
      </p:sp>
      <p:pic>
        <p:nvPicPr>
          <p:cNvPr id="8" name="Bilde 7">
            <a:extLst>
              <a:ext uri="{FF2B5EF4-FFF2-40B4-BE49-F238E27FC236}">
                <a16:creationId xmlns:a16="http://schemas.microsoft.com/office/drawing/2014/main" id="{8C038367-EB70-4834-96A5-11B85A4C2C56}"/>
              </a:ext>
            </a:extLst>
          </p:cNvPr>
          <p:cNvPicPr>
            <a:picLocks noChangeAspect="1"/>
          </p:cNvPicPr>
          <p:nvPr/>
        </p:nvPicPr>
        <p:blipFill>
          <a:blip r:embed="rId3"/>
          <a:stretch>
            <a:fillRect/>
          </a:stretch>
        </p:blipFill>
        <p:spPr>
          <a:xfrm>
            <a:off x="3203848" y="722825"/>
            <a:ext cx="4248472" cy="548761"/>
          </a:xfrm>
          <a:prstGeom prst="rect">
            <a:avLst/>
          </a:prstGeom>
        </p:spPr>
      </p:pic>
    </p:spTree>
    <p:extLst>
      <p:ext uri="{BB962C8B-B14F-4D97-AF65-F5344CB8AC3E}">
        <p14:creationId xmlns:p14="http://schemas.microsoft.com/office/powerpoint/2010/main" val="2175889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D- </a:t>
            </a:r>
            <a:r>
              <a:rPr lang="nb-NO" err="1"/>
              <a:t>Disability</a:t>
            </a:r>
            <a:r>
              <a:rPr lang="nb-NO"/>
              <a:t> fortsetter</a:t>
            </a:r>
          </a:p>
        </p:txBody>
      </p:sp>
      <p:sp>
        <p:nvSpPr>
          <p:cNvPr id="3" name="Plassholder for innhold 2"/>
          <p:cNvSpPr>
            <a:spLocks noGrp="1"/>
          </p:cNvSpPr>
          <p:nvPr>
            <p:ph idx="1"/>
          </p:nvPr>
        </p:nvSpPr>
        <p:spPr/>
        <p:txBody>
          <a:bodyPr/>
          <a:lstStyle/>
          <a:p>
            <a:r>
              <a:rPr lang="nb-NO"/>
              <a:t>Vurdering av bevissthet</a:t>
            </a:r>
          </a:p>
          <a:p>
            <a:endParaRPr lang="nb-NO"/>
          </a:p>
          <a:p>
            <a:pPr marL="0" indent="0">
              <a:buNone/>
            </a:pPr>
            <a:r>
              <a:rPr lang="nb-NO"/>
              <a:t>A - Svarer pasienten adekvat </a:t>
            </a:r>
          </a:p>
          <a:p>
            <a:pPr marL="0" indent="0">
              <a:buNone/>
            </a:pPr>
            <a:r>
              <a:rPr lang="nb-NO"/>
              <a:t>C - Nyoppstått forvirring</a:t>
            </a:r>
          </a:p>
          <a:p>
            <a:pPr marL="0" indent="0">
              <a:buNone/>
            </a:pPr>
            <a:r>
              <a:rPr lang="nb-NO"/>
              <a:t>V - Reagerer kun på tiltale </a:t>
            </a:r>
          </a:p>
          <a:p>
            <a:pPr marL="0" indent="0">
              <a:buNone/>
            </a:pPr>
            <a:r>
              <a:rPr lang="nb-NO"/>
              <a:t>P - Reagerer kun på smerte </a:t>
            </a:r>
          </a:p>
          <a:p>
            <a:pPr marL="0" indent="0">
              <a:buNone/>
            </a:pPr>
            <a:r>
              <a:rPr lang="nb-NO"/>
              <a:t>U - Ikke kontaktbar </a:t>
            </a:r>
            <a:br>
              <a:rPr lang="nb-NO"/>
            </a:br>
            <a:r>
              <a:rPr lang="nb-NO"/>
              <a:t>      Legges i stabilt sideleie</a:t>
            </a:r>
          </a:p>
          <a:p>
            <a:pPr marL="0" indent="0">
              <a:buNone/>
            </a:pPr>
            <a:endParaRPr lang="nb-NO" b="1"/>
          </a:p>
          <a:p>
            <a:endParaRPr lang="nb-NO"/>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E09305BD-5F70-424C-81AC-F5FFE723C7D3}" type="slidenum">
              <a:rPr lang="nb-NO" smtClean="0"/>
              <a:pPr/>
              <a:t>23</a:t>
            </a:fld>
            <a:endParaRPr lang="nb-NO"/>
          </a:p>
        </p:txBody>
      </p:sp>
      <p:pic>
        <p:nvPicPr>
          <p:cNvPr id="6" name="Picture 3">
            <a:extLst>
              <a:ext uri="{FF2B5EF4-FFF2-40B4-BE49-F238E27FC236}">
                <a16:creationId xmlns:a16="http://schemas.microsoft.com/office/drawing/2014/main" id="{A719C26A-06BA-45C7-A9D1-81A291CE69E9}"/>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021626" y="2420888"/>
            <a:ext cx="4495655" cy="26841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418988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E= </a:t>
            </a:r>
            <a:r>
              <a:rPr lang="nb-NO" err="1"/>
              <a:t>Exposure</a:t>
            </a:r>
            <a:endParaRPr lang="nb-NO"/>
          </a:p>
        </p:txBody>
      </p:sp>
      <p:sp>
        <p:nvSpPr>
          <p:cNvPr id="3" name="Plassholder for innhold 2"/>
          <p:cNvSpPr>
            <a:spLocks noGrp="1"/>
          </p:cNvSpPr>
          <p:nvPr>
            <p:ph idx="1"/>
          </p:nvPr>
        </p:nvSpPr>
        <p:spPr>
          <a:xfrm>
            <a:off x="628650" y="1696229"/>
            <a:ext cx="7886700" cy="4351338"/>
          </a:xfrm>
        </p:spPr>
        <p:txBody>
          <a:bodyPr vert="horz" lIns="91440" tIns="45720" rIns="91440" bIns="45720" rtlCol="0" anchor="t">
            <a:normAutofit lnSpcReduction="10000"/>
          </a:bodyPr>
          <a:lstStyle/>
          <a:p>
            <a:pPr marL="0" indent="0">
              <a:buNone/>
            </a:pPr>
            <a:r>
              <a:rPr lang="nb-NO"/>
              <a:t>E- Kroppsundersøkelse og omgivelser</a:t>
            </a:r>
          </a:p>
          <a:p>
            <a:pPr marL="0" indent="0">
              <a:buNone/>
            </a:pPr>
            <a:endParaRPr lang="nb-NO"/>
          </a:p>
          <a:p>
            <a:r>
              <a:rPr lang="nb-NO"/>
              <a:t>Sjekk temperatur</a:t>
            </a:r>
          </a:p>
          <a:p>
            <a:endParaRPr lang="nb-NO"/>
          </a:p>
          <a:p>
            <a:r>
              <a:rPr lang="nb-NO"/>
              <a:t>Undersøk hele pasientens kropp </a:t>
            </a:r>
          </a:p>
          <a:p>
            <a:pPr marL="0" indent="0">
              <a:buNone/>
            </a:pPr>
            <a:r>
              <a:rPr lang="nb-NO">
                <a:solidFill>
                  <a:schemeClr val="accent6"/>
                </a:solidFill>
              </a:rPr>
              <a:t>-</a:t>
            </a:r>
            <a:r>
              <a:rPr lang="nb-NO"/>
              <a:t> Se etter utslett, sår eller andre skader/endringer i huden </a:t>
            </a:r>
            <a:br>
              <a:rPr lang="nb-NO"/>
            </a:br>
            <a:r>
              <a:rPr lang="nb-NO"/>
              <a:t>   (hematom, hevelse)</a:t>
            </a:r>
          </a:p>
          <a:p>
            <a:pPr marL="0" indent="0">
              <a:buNone/>
            </a:pPr>
            <a:r>
              <a:rPr lang="nb-NO">
                <a:solidFill>
                  <a:schemeClr val="accent6"/>
                </a:solidFill>
              </a:rPr>
              <a:t>-</a:t>
            </a:r>
            <a:r>
              <a:rPr lang="nb-NO"/>
              <a:t> Sjekk for </a:t>
            </a:r>
            <a:r>
              <a:rPr lang="nb-NO" err="1"/>
              <a:t>petekkier</a:t>
            </a:r>
            <a:r>
              <a:rPr lang="nb-NO"/>
              <a:t> (punktformede blødninger i huden)</a:t>
            </a:r>
          </a:p>
          <a:p>
            <a:pPr>
              <a:buFontTx/>
              <a:buChar char="-"/>
            </a:pPr>
            <a:r>
              <a:rPr lang="nb-NO"/>
              <a:t>Kjenn på huden, er den varm/kald/klam?</a:t>
            </a:r>
          </a:p>
          <a:p>
            <a:pPr>
              <a:buFontTx/>
              <a:buChar char="-"/>
            </a:pPr>
            <a:r>
              <a:rPr lang="nb-NO"/>
              <a:t>Sjekk ev kateter/dren – tegn til infeksjon?</a:t>
            </a:r>
          </a:p>
          <a:p>
            <a:pPr>
              <a:buFontTx/>
              <a:buChar char="-"/>
            </a:pPr>
            <a:r>
              <a:rPr lang="nb-NO"/>
              <a:t>Sjekk for brudd/feilstillinger</a:t>
            </a:r>
          </a:p>
          <a:p>
            <a:pPr>
              <a:buFontTx/>
              <a:buChar char="-"/>
            </a:pPr>
            <a:r>
              <a:rPr lang="nb-NO"/>
              <a:t>Smertevurdering(VAS,MOBID2/ESAS)</a:t>
            </a:r>
          </a:p>
          <a:p>
            <a:endParaRPr lang="nb-NO"/>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E09305BD-5F70-424C-81AC-F5FFE723C7D3}" type="slidenum">
              <a:rPr lang="nb-NO" smtClean="0"/>
              <a:pPr/>
              <a:t>24</a:t>
            </a:fld>
            <a:endParaRPr lang="nb-NO"/>
          </a:p>
        </p:txBody>
      </p:sp>
      <p:pic>
        <p:nvPicPr>
          <p:cNvPr id="8" name="Bilde 7">
            <a:extLst>
              <a:ext uri="{FF2B5EF4-FFF2-40B4-BE49-F238E27FC236}">
                <a16:creationId xmlns:a16="http://schemas.microsoft.com/office/drawing/2014/main" id="{7D521331-ACDB-45EF-9789-607D06BF5035}"/>
              </a:ext>
            </a:extLst>
          </p:cNvPr>
          <p:cNvPicPr>
            <a:picLocks noChangeAspect="1"/>
          </p:cNvPicPr>
          <p:nvPr/>
        </p:nvPicPr>
        <p:blipFill>
          <a:blip r:embed="rId3"/>
          <a:stretch>
            <a:fillRect/>
          </a:stretch>
        </p:blipFill>
        <p:spPr>
          <a:xfrm>
            <a:off x="3203848" y="681037"/>
            <a:ext cx="4572000" cy="590550"/>
          </a:xfrm>
          <a:prstGeom prst="rect">
            <a:avLst/>
          </a:prstGeom>
        </p:spPr>
      </p:pic>
      <p:pic>
        <p:nvPicPr>
          <p:cNvPr id="6" name="Bilde 5">
            <a:extLst>
              <a:ext uri="{FF2B5EF4-FFF2-40B4-BE49-F238E27FC236}">
                <a16:creationId xmlns:a16="http://schemas.microsoft.com/office/drawing/2014/main" id="{83D084EE-2143-5485-A741-DDD0FE5F7143}"/>
              </a:ext>
            </a:extLst>
          </p:cNvPr>
          <p:cNvPicPr>
            <a:picLocks noChangeAspect="1"/>
          </p:cNvPicPr>
          <p:nvPr/>
        </p:nvPicPr>
        <p:blipFill>
          <a:blip r:embed="rId4"/>
          <a:stretch>
            <a:fillRect/>
          </a:stretch>
        </p:blipFill>
        <p:spPr>
          <a:xfrm>
            <a:off x="5724128" y="4557697"/>
            <a:ext cx="3086100" cy="1658248"/>
          </a:xfrm>
          <a:prstGeom prst="rect">
            <a:avLst/>
          </a:prstGeom>
        </p:spPr>
      </p:pic>
    </p:spTree>
    <p:extLst>
      <p:ext uri="{BB962C8B-B14F-4D97-AF65-F5344CB8AC3E}">
        <p14:creationId xmlns:p14="http://schemas.microsoft.com/office/powerpoint/2010/main" val="472599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DDAD77C-F975-66A5-C998-8F638C2BC099}"/>
              </a:ext>
            </a:extLst>
          </p:cNvPr>
          <p:cNvSpPr>
            <a:spLocks noGrp="1"/>
          </p:cNvSpPr>
          <p:nvPr>
            <p:ph type="title"/>
          </p:nvPr>
        </p:nvSpPr>
        <p:spPr/>
        <p:txBody>
          <a:bodyPr/>
          <a:lstStyle/>
          <a:p>
            <a:r>
              <a:rPr lang="nb-NO">
                <a:cs typeface="Calibri Light"/>
              </a:rPr>
              <a:t>F=</a:t>
            </a:r>
            <a:r>
              <a:rPr lang="nb-NO" err="1">
                <a:cs typeface="Calibri Light"/>
              </a:rPr>
              <a:t>further</a:t>
            </a:r>
            <a:r>
              <a:rPr lang="nb-NO">
                <a:cs typeface="Calibri Light"/>
              </a:rPr>
              <a:t> </a:t>
            </a:r>
            <a:r>
              <a:rPr lang="nb-NO" err="1">
                <a:cs typeface="Calibri Light"/>
              </a:rPr>
              <a:t>care</a:t>
            </a:r>
            <a:endParaRPr lang="nb-NO"/>
          </a:p>
        </p:txBody>
      </p:sp>
      <p:sp>
        <p:nvSpPr>
          <p:cNvPr id="3" name="Plassholder for innhold 2">
            <a:extLst>
              <a:ext uri="{FF2B5EF4-FFF2-40B4-BE49-F238E27FC236}">
                <a16:creationId xmlns:a16="http://schemas.microsoft.com/office/drawing/2014/main" id="{90BAD92F-CC83-26D8-37BC-BEA3159A5532}"/>
              </a:ext>
            </a:extLst>
          </p:cNvPr>
          <p:cNvSpPr>
            <a:spLocks noGrp="1"/>
          </p:cNvSpPr>
          <p:nvPr>
            <p:ph idx="1"/>
          </p:nvPr>
        </p:nvSpPr>
        <p:spPr>
          <a:xfrm>
            <a:off x="294113" y="1475078"/>
            <a:ext cx="7886700" cy="4351338"/>
          </a:xfrm>
        </p:spPr>
        <p:txBody>
          <a:bodyPr vert="horz" lIns="91440" tIns="45720" rIns="91440" bIns="45720" rtlCol="0" anchor="t">
            <a:normAutofit/>
          </a:bodyPr>
          <a:lstStyle/>
          <a:p>
            <a:r>
              <a:rPr lang="nb-NO"/>
              <a:t>Erfaringer med å ta målinger DE</a:t>
            </a:r>
            <a:endParaRPr lang="nb-NO">
              <a:cs typeface="Calibri"/>
            </a:endParaRPr>
          </a:p>
          <a:p>
            <a:r>
              <a:rPr lang="nb-NO">
                <a:cs typeface="Calibri"/>
              </a:rPr>
              <a:t>Hva gjør vi med forhøyet NEWS score, avvik fra normal NEWS?</a:t>
            </a:r>
            <a:endParaRPr lang="nb-NO"/>
          </a:p>
          <a:p>
            <a:pPr marL="0" indent="0">
              <a:buNone/>
            </a:pPr>
            <a:endParaRPr lang="nb-NO"/>
          </a:p>
          <a:p>
            <a:pPr marL="0" indent="0">
              <a:buNone/>
            </a:pPr>
            <a:r>
              <a:rPr lang="nb-NO"/>
              <a:t>Del dine beste tips med gruppen din!</a:t>
            </a:r>
          </a:p>
          <a:p>
            <a:endParaRPr lang="nb-NO">
              <a:cs typeface="Calibri"/>
            </a:endParaRPr>
          </a:p>
          <a:p>
            <a:pPr marL="0" indent="0">
              <a:buNone/>
            </a:pPr>
            <a:endParaRPr lang="nb-NO">
              <a:cs typeface="Calibri"/>
            </a:endParaRPr>
          </a:p>
        </p:txBody>
      </p:sp>
      <p:sp>
        <p:nvSpPr>
          <p:cNvPr id="4" name="Plassholder for bunntekst 3">
            <a:extLst>
              <a:ext uri="{FF2B5EF4-FFF2-40B4-BE49-F238E27FC236}">
                <a16:creationId xmlns:a16="http://schemas.microsoft.com/office/drawing/2014/main" id="{69CEF317-CC99-4333-0FCA-5048E8E66F90}"/>
              </a:ext>
            </a:extLst>
          </p:cNvPr>
          <p:cNvSpPr>
            <a:spLocks noGrp="1"/>
          </p:cNvSpPr>
          <p:nvPr>
            <p:ph type="ftr" sz="quarter" idx="11"/>
          </p:nvPr>
        </p:nvSpPr>
        <p:spPr/>
        <p:txBody>
          <a:bodyPr/>
          <a:lstStyle/>
          <a:p>
            <a:endParaRPr lang="nb-NO"/>
          </a:p>
        </p:txBody>
      </p:sp>
      <p:sp>
        <p:nvSpPr>
          <p:cNvPr id="5" name="Plassholder for lysbildenummer 4">
            <a:extLst>
              <a:ext uri="{FF2B5EF4-FFF2-40B4-BE49-F238E27FC236}">
                <a16:creationId xmlns:a16="http://schemas.microsoft.com/office/drawing/2014/main" id="{2B0E4760-9961-6D20-02E8-B4E7ED03676C}"/>
              </a:ext>
            </a:extLst>
          </p:cNvPr>
          <p:cNvSpPr>
            <a:spLocks noGrp="1"/>
          </p:cNvSpPr>
          <p:nvPr>
            <p:ph type="sldNum" sz="quarter" idx="12"/>
          </p:nvPr>
        </p:nvSpPr>
        <p:spPr/>
        <p:txBody>
          <a:bodyPr/>
          <a:lstStyle/>
          <a:p>
            <a:fld id="{E09305BD-5F70-424C-81AC-F5FFE723C7D3}" type="slidenum">
              <a:rPr lang="nb-NO" smtClean="0"/>
              <a:pPr/>
              <a:t>25</a:t>
            </a:fld>
            <a:endParaRPr lang="nb-NO"/>
          </a:p>
        </p:txBody>
      </p:sp>
      <p:pic>
        <p:nvPicPr>
          <p:cNvPr id="2052" name="Picture 4" descr="Velge Riktig Retning, Karriereretn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5325" y="2307065"/>
            <a:ext cx="3075857" cy="3075857"/>
          </a:xfrm>
          <a:prstGeom prst="rect">
            <a:avLst/>
          </a:prstGeom>
          <a:noFill/>
          <a:extLst>
            <a:ext uri="{909E8E84-426E-40DD-AFC4-6F175D3DCCD1}">
              <a14:hiddenFill xmlns:a14="http://schemas.microsoft.com/office/drawing/2010/main">
                <a:solidFill>
                  <a:srgbClr val="FFFFFF"/>
                </a:solidFill>
              </a14:hiddenFill>
            </a:ext>
          </a:extLst>
        </p:spPr>
      </p:pic>
      <p:sp>
        <p:nvSpPr>
          <p:cNvPr id="6" name="TekstSylinder 5"/>
          <p:cNvSpPr txBox="1"/>
          <p:nvPr/>
        </p:nvSpPr>
        <p:spPr>
          <a:xfrm>
            <a:off x="4795025" y="5446032"/>
            <a:ext cx="1010213" cy="230832"/>
          </a:xfrm>
          <a:prstGeom prst="rect">
            <a:avLst/>
          </a:prstGeom>
          <a:noFill/>
        </p:spPr>
        <p:txBody>
          <a:bodyPr wrap="none" rtlCol="0">
            <a:spAutoFit/>
          </a:bodyPr>
          <a:lstStyle/>
          <a:p>
            <a:r>
              <a:rPr lang="nb-NO" sz="900"/>
              <a:t>Kilde: pixaby.com</a:t>
            </a:r>
          </a:p>
        </p:txBody>
      </p:sp>
    </p:spTree>
    <p:extLst>
      <p:ext uri="{BB962C8B-B14F-4D97-AF65-F5344CB8AC3E}">
        <p14:creationId xmlns:p14="http://schemas.microsoft.com/office/powerpoint/2010/main" val="2083663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Oppsummering ABCDE:</a:t>
            </a:r>
          </a:p>
        </p:txBody>
      </p:sp>
      <p:sp>
        <p:nvSpPr>
          <p:cNvPr id="3" name="Plassholder for innhold 2"/>
          <p:cNvSpPr>
            <a:spLocks noGrp="1"/>
          </p:cNvSpPr>
          <p:nvPr>
            <p:ph idx="1"/>
          </p:nvPr>
        </p:nvSpPr>
        <p:spPr/>
        <p:txBody>
          <a:bodyPr/>
          <a:lstStyle/>
          <a:p>
            <a:r>
              <a:rPr lang="nb-NO">
                <a:hlinkClick r:id="rId3"/>
              </a:rPr>
              <a:t>https://www.kompetansebroen.no/film/abcde-og-news/?o=oa</a:t>
            </a:r>
            <a:endParaRPr lang="nb-NO"/>
          </a:p>
          <a:p>
            <a:pPr marL="0" indent="0">
              <a:buNone/>
            </a:pPr>
            <a:endParaRPr lang="nb-NO"/>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E09305BD-5F70-424C-81AC-F5FFE723C7D3}" type="slidenum">
              <a:rPr lang="nb-NO" smtClean="0"/>
              <a:pPr/>
              <a:t>26</a:t>
            </a:fld>
            <a:endParaRPr lang="nb-NO"/>
          </a:p>
        </p:txBody>
      </p:sp>
      <p:pic>
        <p:nvPicPr>
          <p:cNvPr id="8" name="Bilde 7">
            <a:extLst>
              <a:ext uri="{FF2B5EF4-FFF2-40B4-BE49-F238E27FC236}">
                <a16:creationId xmlns:a16="http://schemas.microsoft.com/office/drawing/2014/main" id="{CB19625D-5DC7-DF0E-041A-C063337406D4}"/>
              </a:ext>
            </a:extLst>
          </p:cNvPr>
          <p:cNvPicPr>
            <a:picLocks noChangeAspect="1"/>
          </p:cNvPicPr>
          <p:nvPr/>
        </p:nvPicPr>
        <p:blipFill>
          <a:blip r:embed="rId4"/>
          <a:stretch>
            <a:fillRect/>
          </a:stretch>
        </p:blipFill>
        <p:spPr>
          <a:xfrm>
            <a:off x="737828" y="2259289"/>
            <a:ext cx="7668344" cy="3935565"/>
          </a:xfrm>
          <a:prstGeom prst="rect">
            <a:avLst/>
          </a:prstGeom>
        </p:spPr>
      </p:pic>
    </p:spTree>
    <p:extLst>
      <p:ext uri="{BB962C8B-B14F-4D97-AF65-F5344CB8AC3E}">
        <p14:creationId xmlns:p14="http://schemas.microsoft.com/office/powerpoint/2010/main" val="19090291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F0B03A-B609-9EF0-4869-5DCBDF0839B6}"/>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CB069812-2EA5-B8AC-6957-D05AF913129B}"/>
              </a:ext>
            </a:extLst>
          </p:cNvPr>
          <p:cNvSpPr>
            <a:spLocks noGrp="1"/>
          </p:cNvSpPr>
          <p:nvPr>
            <p:ph type="title"/>
          </p:nvPr>
        </p:nvSpPr>
        <p:spPr>
          <a:xfrm>
            <a:off x="323528" y="332656"/>
            <a:ext cx="2866642" cy="1424934"/>
          </a:xfrm>
        </p:spPr>
        <p:txBody>
          <a:bodyPr vert="horz" lIns="68580" tIns="34290" rIns="68580" bIns="34290" rtlCol="0" anchor="ctr">
            <a:normAutofit/>
          </a:bodyPr>
          <a:lstStyle/>
          <a:p>
            <a:br>
              <a:rPr lang="en-US" sz="3000" dirty="0"/>
            </a:br>
            <a:br>
              <a:rPr lang="en-US" sz="3000" dirty="0"/>
            </a:br>
            <a:r>
              <a:rPr lang="en-US" sz="3000" dirty="0"/>
              <a:t>Pause </a:t>
            </a:r>
            <a:r>
              <a:rPr lang="en-US" sz="3000" dirty="0" err="1"/>
              <a:t>til</a:t>
            </a:r>
            <a:r>
              <a:rPr lang="en-US" sz="3000" dirty="0"/>
              <a:t> kl. 11.40</a:t>
            </a:r>
          </a:p>
        </p:txBody>
      </p:sp>
      <p:pic>
        <p:nvPicPr>
          <p:cNvPr id="2052" name="Picture 4">
            <a:extLst>
              <a:ext uri="{FF2B5EF4-FFF2-40B4-BE49-F238E27FC236}">
                <a16:creationId xmlns:a16="http://schemas.microsoft.com/office/drawing/2014/main" id="{F8C20063-39B2-F119-A0D8-670ACE14E82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011"/>
          <a:stretch/>
        </p:blipFill>
        <p:spPr bwMode="auto">
          <a:xfrm>
            <a:off x="115380" y="2659475"/>
            <a:ext cx="5752764" cy="3442883"/>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Te - helsefremmende effekt - Drop-In legene">
            <a:extLst>
              <a:ext uri="{FF2B5EF4-FFF2-40B4-BE49-F238E27FC236}">
                <a16:creationId xmlns:a16="http://schemas.microsoft.com/office/drawing/2014/main" id="{A746776D-8E3B-D21F-D076-62BCCFF781E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60032" y="2659474"/>
            <a:ext cx="4168588" cy="3442883"/>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a:extLst>
              <a:ext uri="{FF2B5EF4-FFF2-40B4-BE49-F238E27FC236}">
                <a16:creationId xmlns:a16="http://schemas.microsoft.com/office/drawing/2014/main" id="{689AA3F7-BA06-19A7-6F02-2FEB3A30CFD8}"/>
              </a:ext>
            </a:extLst>
          </p:cNvPr>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rot="20677882">
            <a:off x="3699685" y="122855"/>
            <a:ext cx="1278995" cy="26079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97228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Utstyr i NEWS bag</a:t>
            </a:r>
          </a:p>
        </p:txBody>
      </p:sp>
      <p:sp>
        <p:nvSpPr>
          <p:cNvPr id="3" name="Plassholder for innhold 2"/>
          <p:cNvSpPr>
            <a:spLocks noGrp="1"/>
          </p:cNvSpPr>
          <p:nvPr>
            <p:ph idx="1"/>
          </p:nvPr>
        </p:nvSpPr>
        <p:spPr/>
        <p:txBody>
          <a:bodyPr/>
          <a:lstStyle/>
          <a:p>
            <a:r>
              <a:rPr lang="nb-NO"/>
              <a:t>SpO</a:t>
            </a:r>
            <a:r>
              <a:rPr lang="nb-NO" sz="1800"/>
              <a:t>2</a:t>
            </a:r>
            <a:r>
              <a:rPr lang="nb-NO"/>
              <a:t> apparat</a:t>
            </a:r>
          </a:p>
          <a:p>
            <a:r>
              <a:rPr lang="nb-NO"/>
              <a:t>Blodtrykksapparat</a:t>
            </a:r>
          </a:p>
          <a:p>
            <a:r>
              <a:rPr lang="nb-NO"/>
              <a:t>Termometer</a:t>
            </a:r>
          </a:p>
          <a:p>
            <a:r>
              <a:rPr lang="nb-NO"/>
              <a:t>Urin-</a:t>
            </a:r>
            <a:r>
              <a:rPr lang="nb-NO" err="1"/>
              <a:t>stix</a:t>
            </a:r>
            <a:endParaRPr lang="nb-NO"/>
          </a:p>
          <a:p>
            <a:r>
              <a:rPr lang="nb-NO"/>
              <a:t>ISBAR blokk</a:t>
            </a:r>
          </a:p>
          <a:p>
            <a:r>
              <a:rPr lang="nb-NO"/>
              <a:t>Urin prøveglass</a:t>
            </a:r>
          </a:p>
          <a:p>
            <a:r>
              <a:rPr lang="nb-NO"/>
              <a:t>Bandasjemateriell</a:t>
            </a:r>
          </a:p>
          <a:p>
            <a:r>
              <a:rPr lang="nb-NO"/>
              <a:t>Lommelykt</a:t>
            </a:r>
          </a:p>
          <a:p>
            <a:r>
              <a:rPr lang="nb-NO"/>
              <a:t>Blodsukkerapparat</a:t>
            </a:r>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E09305BD-5F70-424C-81AC-F5FFE723C7D3}" type="slidenum">
              <a:rPr lang="nb-NO" smtClean="0"/>
              <a:pPr/>
              <a:t>28</a:t>
            </a:fld>
            <a:endParaRPr lang="nb-NO"/>
          </a:p>
        </p:txBody>
      </p:sp>
      <p:pic>
        <p:nvPicPr>
          <p:cNvPr id="2050" name="Picture 2">
            <a:extLst>
              <a:ext uri="{FF2B5EF4-FFF2-40B4-BE49-F238E27FC236}">
                <a16:creationId xmlns:a16="http://schemas.microsoft.com/office/drawing/2014/main" id="{3AABB69B-7369-2F7E-E551-2BA5709D334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94772" y="1309352"/>
            <a:ext cx="2491038" cy="44188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3626540"/>
      </p:ext>
    </p:extLst>
  </p:cSld>
  <p:clrMapOvr>
    <a:masterClrMapping/>
  </p:clrMapOvr>
  <p:extLst>
    <p:ext uri="{6950BFC3-D8DA-4A85-94F7-54DA5524770B}">
      <p188:commentRel xmlns:p188="http://schemas.microsoft.com/office/powerpoint/2018/8/main" r:id="rId3"/>
    </p:ext>
  </p:extLst>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DBD4FFF-F5C0-7A94-8A72-08635D8E97D7}"/>
              </a:ext>
            </a:extLst>
          </p:cNvPr>
          <p:cNvSpPr>
            <a:spLocks noGrp="1"/>
          </p:cNvSpPr>
          <p:nvPr>
            <p:ph type="title"/>
          </p:nvPr>
        </p:nvSpPr>
        <p:spPr>
          <a:xfrm>
            <a:off x="386953" y="740213"/>
            <a:ext cx="4967099" cy="480767"/>
          </a:xfrm>
        </p:spPr>
        <p:txBody>
          <a:bodyPr anchor="t">
            <a:noAutofit/>
          </a:bodyPr>
          <a:lstStyle/>
          <a:p>
            <a:r>
              <a:rPr lang="nb-NO"/>
              <a:t>Installasjon av brannvarsler</a:t>
            </a:r>
          </a:p>
        </p:txBody>
      </p:sp>
      <p:sp>
        <p:nvSpPr>
          <p:cNvPr id="14" name="Text Placeholder 2">
            <a:extLst>
              <a:ext uri="{FF2B5EF4-FFF2-40B4-BE49-F238E27FC236}">
                <a16:creationId xmlns:a16="http://schemas.microsoft.com/office/drawing/2014/main" id="{F65FB2F0-EB52-0A81-D770-3223806D18B9}"/>
              </a:ext>
            </a:extLst>
          </p:cNvPr>
          <p:cNvSpPr>
            <a:spLocks noGrp="1"/>
          </p:cNvSpPr>
          <p:nvPr>
            <p:ph type="body" sz="quarter" idx="13"/>
          </p:nvPr>
        </p:nvSpPr>
        <p:spPr>
          <a:xfrm>
            <a:off x="394173" y="1739470"/>
            <a:ext cx="3998977" cy="3897550"/>
          </a:xfrm>
        </p:spPr>
        <p:txBody>
          <a:bodyPr>
            <a:normAutofit fontScale="25000" lnSpcReduction="20000"/>
          </a:bodyPr>
          <a:lstStyle/>
          <a:p>
            <a:pPr>
              <a:buFont typeface="Wingdings" panose="05000000000000000000" pitchFamily="2" charset="2"/>
              <a:buChar char="§"/>
            </a:pPr>
            <a:endParaRPr lang="nb-NO" u="sng">
              <a:hlinkClick r:id="rId3"/>
            </a:endParaRPr>
          </a:p>
          <a:p>
            <a:pPr marL="0" lvl="2" indent="0">
              <a:buNone/>
            </a:pPr>
            <a:r>
              <a:rPr lang="nb-NO" sz="7200" b="1"/>
              <a:t>Oppgave 1</a:t>
            </a:r>
          </a:p>
          <a:p>
            <a:pPr lvl="2"/>
            <a:r>
              <a:rPr lang="nb-NO" sz="7200"/>
              <a:t>Tell din egen respirasjonsfrekvens i 1 minutt</a:t>
            </a:r>
          </a:p>
          <a:p>
            <a:pPr lvl="2"/>
            <a:r>
              <a:rPr lang="nb-NO" sz="7200"/>
              <a:t>Still dere på linje etter resultat  </a:t>
            </a:r>
          </a:p>
          <a:p>
            <a:pPr marL="579835" lvl="2" indent="0">
              <a:buNone/>
            </a:pPr>
            <a:endParaRPr lang="nb-NO" sz="7200"/>
          </a:p>
          <a:p>
            <a:pPr marL="0" lvl="2" indent="0">
              <a:buNone/>
            </a:pPr>
            <a:r>
              <a:rPr lang="nb-NO" sz="7200" b="1"/>
              <a:t>Oppgave 2</a:t>
            </a:r>
          </a:p>
          <a:p>
            <a:pPr lvl="2"/>
            <a:r>
              <a:rPr lang="nb-NO" sz="7200"/>
              <a:t>Tell respirasjonsfrekvens til sidemann i 1 minutt</a:t>
            </a:r>
          </a:p>
          <a:p>
            <a:pPr lvl="2"/>
            <a:r>
              <a:rPr lang="nb-NO" sz="7200"/>
              <a:t>Resultat? </a:t>
            </a:r>
          </a:p>
          <a:p>
            <a:pPr marL="579835" lvl="2" indent="0">
              <a:buNone/>
            </a:pPr>
            <a:endParaRPr lang="nb-NO" sz="3000" u="sng">
              <a:hlinkClick r:id="rId3"/>
            </a:endParaRPr>
          </a:p>
          <a:p>
            <a:pPr marL="0" lvl="2" indent="0">
              <a:buNone/>
            </a:pPr>
            <a:r>
              <a:rPr lang="nb-NO" sz="7200" b="1"/>
              <a:t>Oppgave 3</a:t>
            </a:r>
          </a:p>
          <a:p>
            <a:pPr lvl="2"/>
            <a:r>
              <a:rPr lang="nb-NO" sz="7200"/>
              <a:t>Stå i ring, tell respirasjons-frekvens i 1 minutt på sidemann til venstre for deg</a:t>
            </a:r>
          </a:p>
          <a:p>
            <a:pPr lvl="2"/>
            <a:r>
              <a:rPr lang="nb-NO" sz="7200"/>
              <a:t>Resultat?  </a:t>
            </a:r>
          </a:p>
          <a:p>
            <a:endParaRPr lang="en-US"/>
          </a:p>
        </p:txBody>
      </p:sp>
      <p:pic>
        <p:nvPicPr>
          <p:cNvPr id="9" name="Plassholder for bilde 8">
            <a:extLst>
              <a:ext uri="{FF2B5EF4-FFF2-40B4-BE49-F238E27FC236}">
                <a16:creationId xmlns:a16="http://schemas.microsoft.com/office/drawing/2014/main" id="{15B43AF5-B3BB-4827-2720-94810D615F74}"/>
              </a:ext>
            </a:extLst>
          </p:cNvPr>
          <p:cNvPicPr>
            <a:picLocks noGrp="1" noChangeAspect="1"/>
          </p:cNvPicPr>
          <p:nvPr>
            <p:ph type="pic" sz="quarter" idx="14"/>
          </p:nvPr>
        </p:nvPicPr>
        <p:blipFill>
          <a:blip r:embed="rId4"/>
          <a:srcRect t="6633" r="-1" b="25033"/>
          <a:stretch/>
        </p:blipFill>
        <p:spPr>
          <a:xfrm>
            <a:off x="4572000" y="1228837"/>
            <a:ext cx="4051121" cy="4159943"/>
          </a:xfrm>
          <a:prstGeom prst="rect">
            <a:avLst/>
          </a:prstGeom>
          <a:noFill/>
        </p:spPr>
      </p:pic>
      <p:sp>
        <p:nvSpPr>
          <p:cNvPr id="16" name="Text Placeholder 4">
            <a:extLst>
              <a:ext uri="{FF2B5EF4-FFF2-40B4-BE49-F238E27FC236}">
                <a16:creationId xmlns:a16="http://schemas.microsoft.com/office/drawing/2014/main" id="{CF5FCB93-EBD2-AC17-1D1D-3CC50027A895}"/>
              </a:ext>
            </a:extLst>
          </p:cNvPr>
          <p:cNvSpPr>
            <a:spLocks noGrp="1"/>
          </p:cNvSpPr>
          <p:nvPr>
            <p:ph type="body" sz="quarter" idx="15"/>
          </p:nvPr>
        </p:nvSpPr>
        <p:spPr>
          <a:xfrm>
            <a:off x="5776516" y="5444263"/>
            <a:ext cx="1757345" cy="184900"/>
          </a:xfrm>
        </p:spPr>
        <p:txBody>
          <a:bodyPr/>
          <a:lstStyle/>
          <a:p>
            <a:pPr defTabSz="457189" eaLnBrk="0" fontAlgn="base" hangingPunct="0">
              <a:spcBef>
                <a:spcPct val="0"/>
              </a:spcBef>
              <a:spcAft>
                <a:spcPct val="0"/>
              </a:spcAft>
            </a:pPr>
            <a:r>
              <a:rPr lang="nb-NO">
                <a:solidFill>
                  <a:prstClr val="black"/>
                </a:solidFill>
                <a:latin typeface="Arial" pitchFamily="34" charset="0"/>
              </a:rPr>
              <a:t>Foto: Brannbamsen.no</a:t>
            </a:r>
          </a:p>
        </p:txBody>
      </p:sp>
      <p:sp>
        <p:nvSpPr>
          <p:cNvPr id="5" name="Plassholder for lysbildenummer 4">
            <a:extLst>
              <a:ext uri="{FF2B5EF4-FFF2-40B4-BE49-F238E27FC236}">
                <a16:creationId xmlns:a16="http://schemas.microsoft.com/office/drawing/2014/main" id="{0586F550-84D4-7280-85FD-AA13DDE6436E}"/>
              </a:ext>
            </a:extLst>
          </p:cNvPr>
          <p:cNvSpPr>
            <a:spLocks noGrp="1"/>
          </p:cNvSpPr>
          <p:nvPr>
            <p:ph type="sldNum" sz="quarter" idx="12"/>
          </p:nvPr>
        </p:nvSpPr>
        <p:spPr>
          <a:xfrm>
            <a:off x="7869238" y="5637020"/>
            <a:ext cx="627065" cy="115416"/>
          </a:xfrm>
        </p:spPr>
        <p:txBody>
          <a:bodyPr wrap="square" anchor="t">
            <a:normAutofit fontScale="25000" lnSpcReduction="20000"/>
          </a:bodyPr>
          <a:lstStyle/>
          <a:p>
            <a:pPr>
              <a:spcAft>
                <a:spcPts val="450"/>
              </a:spcAft>
            </a:pPr>
            <a:fld id="{BE2ACD00-28B2-4D17-A930-2C9F8441C7CA}" type="slidenum">
              <a:rPr lang="nb-NO" smtClean="0"/>
              <a:pPr>
                <a:spcAft>
                  <a:spcPts val="450"/>
                </a:spcAft>
              </a:pPr>
              <a:t>29</a:t>
            </a:fld>
            <a:endParaRPr lang="nb-NO"/>
          </a:p>
        </p:txBody>
      </p:sp>
      <p:sp>
        <p:nvSpPr>
          <p:cNvPr id="11" name="TekstSylinder 10">
            <a:extLst>
              <a:ext uri="{FF2B5EF4-FFF2-40B4-BE49-F238E27FC236}">
                <a16:creationId xmlns:a16="http://schemas.microsoft.com/office/drawing/2014/main" id="{8BF9F12F-FA5F-AD9F-E3BA-0D727A87E4F3}"/>
              </a:ext>
            </a:extLst>
          </p:cNvPr>
          <p:cNvSpPr txBox="1"/>
          <p:nvPr/>
        </p:nvSpPr>
        <p:spPr>
          <a:xfrm>
            <a:off x="308113" y="5602395"/>
            <a:ext cx="6776833" cy="32316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wrap="square">
            <a:spAutoFit/>
          </a:bodyPr>
          <a:lstStyle/>
          <a:p>
            <a:r>
              <a:rPr lang="nb-NO" sz="1500" u="sng">
                <a:hlinkClick r:id="rId3"/>
              </a:rPr>
              <a:t>https://www.online-stopwatch.com/large-online-clock/</a:t>
            </a:r>
            <a:endParaRPr lang="nb-NO" sz="1500"/>
          </a:p>
        </p:txBody>
      </p:sp>
    </p:spTree>
    <p:extLst>
      <p:ext uri="{BB962C8B-B14F-4D97-AF65-F5344CB8AC3E}">
        <p14:creationId xmlns:p14="http://schemas.microsoft.com/office/powerpoint/2010/main" val="3069442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xEl>
                                              <p:pRg st="5" end="5"/>
                                            </p:txEl>
                                          </p:spTgt>
                                        </p:tgtEl>
                                        <p:attrNameLst>
                                          <p:attrName>style.visibility</p:attrName>
                                        </p:attrNameLst>
                                      </p:cBhvr>
                                      <p:to>
                                        <p:strVal val="visible"/>
                                      </p:to>
                                    </p:set>
                                    <p:anim calcmode="lin" valueType="num">
                                      <p:cBhvr additive="base">
                                        <p:cTn id="7" dur="500" fill="hold"/>
                                        <p:tgtEl>
                                          <p:spTgt spid="14">
                                            <p:txEl>
                                              <p:pRg st="5" end="5"/>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4">
                                            <p:txEl>
                                              <p:pRg st="5" end="5"/>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4">
                                            <p:txEl>
                                              <p:pRg st="6" end="6"/>
                                            </p:txEl>
                                          </p:spTgt>
                                        </p:tgtEl>
                                        <p:attrNameLst>
                                          <p:attrName>style.visibility</p:attrName>
                                        </p:attrNameLst>
                                      </p:cBhvr>
                                      <p:to>
                                        <p:strVal val="visible"/>
                                      </p:to>
                                    </p:set>
                                    <p:anim calcmode="lin" valueType="num">
                                      <p:cBhvr additive="base">
                                        <p:cTn id="11" dur="500" fill="hold"/>
                                        <p:tgtEl>
                                          <p:spTgt spid="14">
                                            <p:txEl>
                                              <p:pRg st="6" end="6"/>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4">
                                            <p:txEl>
                                              <p:pRg st="6" end="6"/>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4">
                                            <p:txEl>
                                              <p:pRg st="7" end="7"/>
                                            </p:txEl>
                                          </p:spTgt>
                                        </p:tgtEl>
                                        <p:attrNameLst>
                                          <p:attrName>style.visibility</p:attrName>
                                        </p:attrNameLst>
                                      </p:cBhvr>
                                      <p:to>
                                        <p:strVal val="visible"/>
                                      </p:to>
                                    </p:set>
                                    <p:anim calcmode="lin" valueType="num">
                                      <p:cBhvr additive="base">
                                        <p:cTn id="15" dur="500" fill="hold"/>
                                        <p:tgtEl>
                                          <p:spTgt spid="14">
                                            <p:txEl>
                                              <p:pRg st="7" end="7"/>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14">
                                            <p:txEl>
                                              <p:pRg st="9" end="9"/>
                                            </p:txEl>
                                          </p:spTgt>
                                        </p:tgtEl>
                                        <p:attrNameLst>
                                          <p:attrName>style.visibility</p:attrName>
                                        </p:attrNameLst>
                                      </p:cBhvr>
                                      <p:to>
                                        <p:strVal val="visible"/>
                                      </p:to>
                                    </p:set>
                                    <p:anim calcmode="lin" valueType="num">
                                      <p:cBhvr additive="base">
                                        <p:cTn id="21" dur="500" fill="hold"/>
                                        <p:tgtEl>
                                          <p:spTgt spid="14">
                                            <p:txEl>
                                              <p:pRg st="9" end="9"/>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14">
                                            <p:txEl>
                                              <p:pRg st="9" end="9"/>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14">
                                            <p:txEl>
                                              <p:pRg st="10" end="10"/>
                                            </p:txEl>
                                          </p:spTgt>
                                        </p:tgtEl>
                                        <p:attrNameLst>
                                          <p:attrName>style.visibility</p:attrName>
                                        </p:attrNameLst>
                                      </p:cBhvr>
                                      <p:to>
                                        <p:strVal val="visible"/>
                                      </p:to>
                                    </p:set>
                                    <p:anim calcmode="lin" valueType="num">
                                      <p:cBhvr additive="base">
                                        <p:cTn id="25" dur="500" fill="hold"/>
                                        <p:tgtEl>
                                          <p:spTgt spid="14">
                                            <p:txEl>
                                              <p:pRg st="10" end="1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4">
                                            <p:txEl>
                                              <p:pRg st="10" end="10"/>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14">
                                            <p:txEl>
                                              <p:pRg st="11" end="11"/>
                                            </p:txEl>
                                          </p:spTgt>
                                        </p:tgtEl>
                                        <p:attrNameLst>
                                          <p:attrName>style.visibility</p:attrName>
                                        </p:attrNameLst>
                                      </p:cBhvr>
                                      <p:to>
                                        <p:strVal val="visible"/>
                                      </p:to>
                                    </p:set>
                                    <p:anim calcmode="lin" valueType="num">
                                      <p:cBhvr additive="base">
                                        <p:cTn id="29" dur="500" fill="hold"/>
                                        <p:tgtEl>
                                          <p:spTgt spid="14">
                                            <p:txEl>
                                              <p:pRg st="11" end="11"/>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14">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2126B8F-C6BB-5EE0-DA45-C8D137E532BB}"/>
              </a:ext>
            </a:extLst>
          </p:cNvPr>
          <p:cNvSpPr>
            <a:spLocks noGrp="1"/>
          </p:cNvSpPr>
          <p:nvPr>
            <p:ph type="title"/>
          </p:nvPr>
        </p:nvSpPr>
        <p:spPr/>
        <p:txBody>
          <a:bodyPr/>
          <a:lstStyle/>
          <a:p>
            <a:r>
              <a:rPr lang="nb-NO">
                <a:cs typeface="Calibri Light"/>
              </a:rPr>
              <a:t>Presentasjonsrunde</a:t>
            </a:r>
            <a:endParaRPr lang="nb-NO"/>
          </a:p>
        </p:txBody>
      </p:sp>
      <p:sp>
        <p:nvSpPr>
          <p:cNvPr id="3" name="Plassholder for innhold 2">
            <a:extLst>
              <a:ext uri="{FF2B5EF4-FFF2-40B4-BE49-F238E27FC236}">
                <a16:creationId xmlns:a16="http://schemas.microsoft.com/office/drawing/2014/main" id="{100EE1D9-C5BC-67F0-75ED-9F139BC667C2}"/>
              </a:ext>
            </a:extLst>
          </p:cNvPr>
          <p:cNvSpPr>
            <a:spLocks noGrp="1"/>
          </p:cNvSpPr>
          <p:nvPr>
            <p:ph idx="1"/>
          </p:nvPr>
        </p:nvSpPr>
        <p:spPr>
          <a:xfrm>
            <a:off x="628650" y="1825625"/>
            <a:ext cx="3677020" cy="4351338"/>
          </a:xfrm>
        </p:spPr>
        <p:txBody>
          <a:bodyPr>
            <a:normAutofit fontScale="92500" lnSpcReduction="10000"/>
          </a:bodyPr>
          <a:lstStyle/>
          <a:p>
            <a:pPr marL="0" indent="0">
              <a:buNone/>
            </a:pPr>
            <a:r>
              <a:rPr lang="nb-NO" sz="1800" dirty="0">
                <a:solidFill>
                  <a:srgbClr val="00863D"/>
                </a:solidFill>
              </a:rPr>
              <a:t>Trinn 1:</a:t>
            </a:r>
          </a:p>
          <a:p>
            <a:r>
              <a:rPr lang="nb-NO" dirty="0"/>
              <a:t>Still dere på rekke etter forbokstaven i navnet deres</a:t>
            </a:r>
          </a:p>
          <a:p>
            <a:pPr marL="0" indent="0">
              <a:buNone/>
            </a:pPr>
            <a:endParaRPr lang="nb-NO" sz="1800" dirty="0">
              <a:solidFill>
                <a:srgbClr val="00863D"/>
              </a:solidFill>
            </a:endParaRPr>
          </a:p>
          <a:p>
            <a:pPr marL="0" indent="0">
              <a:buNone/>
            </a:pPr>
            <a:r>
              <a:rPr lang="nb-NO" sz="1800" dirty="0">
                <a:solidFill>
                  <a:srgbClr val="00863D"/>
                </a:solidFill>
              </a:rPr>
              <a:t>Trinn 2:</a:t>
            </a:r>
          </a:p>
          <a:p>
            <a:r>
              <a:rPr lang="nb-NO" dirty="0"/>
              <a:t>Gå sammen med sidemannen</a:t>
            </a:r>
          </a:p>
          <a:p>
            <a:r>
              <a:rPr lang="nb-NO" dirty="0"/>
              <a:t>Del hva du heter, hvor du jobber og hvilke erfaringer du har med observasjonskompetanse og NEWS2</a:t>
            </a:r>
          </a:p>
          <a:p>
            <a:pPr marL="0" indent="0">
              <a:buNone/>
            </a:pPr>
            <a:endParaRPr lang="nb-NO" sz="1800" dirty="0">
              <a:solidFill>
                <a:srgbClr val="00863D"/>
              </a:solidFill>
            </a:endParaRPr>
          </a:p>
          <a:p>
            <a:pPr marL="0" indent="0">
              <a:buNone/>
            </a:pPr>
            <a:r>
              <a:rPr lang="nb-NO" sz="1800" dirty="0">
                <a:solidFill>
                  <a:srgbClr val="00863D"/>
                </a:solidFill>
              </a:rPr>
              <a:t>Trinn 3:</a:t>
            </a:r>
          </a:p>
          <a:p>
            <a:r>
              <a:rPr lang="nb-NO" dirty="0"/>
              <a:t>Finn et annet par og del hvilke forventninger dere har til dagen i dag</a:t>
            </a:r>
          </a:p>
        </p:txBody>
      </p:sp>
      <p:sp>
        <p:nvSpPr>
          <p:cNvPr id="4" name="Plassholder for bunntekst 3">
            <a:extLst>
              <a:ext uri="{FF2B5EF4-FFF2-40B4-BE49-F238E27FC236}">
                <a16:creationId xmlns:a16="http://schemas.microsoft.com/office/drawing/2014/main" id="{0ED2CE09-EE70-2903-2A7A-95EC3705A2BE}"/>
              </a:ext>
            </a:extLst>
          </p:cNvPr>
          <p:cNvSpPr>
            <a:spLocks noGrp="1"/>
          </p:cNvSpPr>
          <p:nvPr>
            <p:ph type="ftr" sz="quarter" idx="11"/>
          </p:nvPr>
        </p:nvSpPr>
        <p:spPr/>
        <p:txBody>
          <a:bodyPr/>
          <a:lstStyle/>
          <a:p>
            <a:endParaRPr lang="nb-NO"/>
          </a:p>
        </p:txBody>
      </p:sp>
      <p:sp>
        <p:nvSpPr>
          <p:cNvPr id="5" name="Plassholder for lysbildenummer 4">
            <a:extLst>
              <a:ext uri="{FF2B5EF4-FFF2-40B4-BE49-F238E27FC236}">
                <a16:creationId xmlns:a16="http://schemas.microsoft.com/office/drawing/2014/main" id="{8B1544A3-CBE2-90BF-44A2-0DC76F80A94B}"/>
              </a:ext>
            </a:extLst>
          </p:cNvPr>
          <p:cNvSpPr>
            <a:spLocks noGrp="1"/>
          </p:cNvSpPr>
          <p:nvPr>
            <p:ph type="sldNum" sz="quarter" idx="12"/>
          </p:nvPr>
        </p:nvSpPr>
        <p:spPr/>
        <p:txBody>
          <a:bodyPr/>
          <a:lstStyle/>
          <a:p>
            <a:fld id="{E09305BD-5F70-424C-81AC-F5FFE723C7D3}" type="slidenum">
              <a:rPr lang="nb-NO" smtClean="0"/>
              <a:pPr/>
              <a:t>3</a:t>
            </a:fld>
            <a:endParaRPr lang="nb-NO"/>
          </a:p>
        </p:txBody>
      </p:sp>
      <p:pic>
        <p:nvPicPr>
          <p:cNvPr id="1026" name="Picture 2">
            <a:extLst>
              <a:ext uri="{FF2B5EF4-FFF2-40B4-BE49-F238E27FC236}">
                <a16:creationId xmlns:a16="http://schemas.microsoft.com/office/drawing/2014/main" id="{23EC2702-C384-7116-527C-EC6DBB6C18D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75374" y="2343704"/>
            <a:ext cx="3731394" cy="31471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53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anim calcmode="lin" valueType="num">
                                      <p:cBhvr additive="base">
                                        <p:cTn id="1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anim calcmode="lin" valueType="num">
                                      <p:cBhvr additive="base">
                                        <p:cTn id="1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anim calcmode="lin" valueType="num">
                                      <p:cBhvr additive="base">
                                        <p:cTn id="2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7" end="7"/>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anim calcmode="lin" valueType="num">
                                      <p:cBhvr additive="base">
                                        <p:cTn id="2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Trene på vitale målinger i grupper</a:t>
            </a:r>
          </a:p>
        </p:txBody>
      </p:sp>
      <p:sp>
        <p:nvSpPr>
          <p:cNvPr id="3" name="Plassholder for innhold 2"/>
          <p:cNvSpPr>
            <a:spLocks noGrp="1"/>
          </p:cNvSpPr>
          <p:nvPr>
            <p:ph idx="1"/>
          </p:nvPr>
        </p:nvSpPr>
        <p:spPr/>
        <p:txBody>
          <a:bodyPr vert="horz" lIns="68580" tIns="34290" rIns="68580" bIns="34290" rtlCol="0" anchor="t">
            <a:normAutofit/>
          </a:bodyPr>
          <a:lstStyle/>
          <a:p>
            <a:pPr marL="0" indent="0">
              <a:buNone/>
            </a:pPr>
            <a:endParaRPr lang="nb-NO"/>
          </a:p>
          <a:p>
            <a:pPr marL="0" indent="0">
              <a:buNone/>
            </a:pPr>
            <a:endParaRPr lang="nb-NO"/>
          </a:p>
          <a:p>
            <a:pPr marL="0" indent="0">
              <a:buNone/>
            </a:pPr>
            <a:endParaRPr lang="nb-NO"/>
          </a:p>
          <a:p>
            <a:pPr marL="0" indent="0">
              <a:buNone/>
            </a:pPr>
            <a:endParaRPr lang="nb-NO"/>
          </a:p>
          <a:p>
            <a:pPr marL="0" indent="0">
              <a:buNone/>
            </a:pPr>
            <a:endParaRPr lang="nb-NO"/>
          </a:p>
          <a:p>
            <a:endParaRPr lang="nb-NO"/>
          </a:p>
          <a:p>
            <a:endParaRPr lang="nb-NO"/>
          </a:p>
          <a:p>
            <a:endParaRPr lang="nb-NO"/>
          </a:p>
          <a:p>
            <a:r>
              <a:rPr lang="nb-NO">
                <a:cs typeface="Calibri" panose="020F0502020204030204"/>
              </a:rPr>
              <a:t>Øv på å ta målinger på hverandre</a:t>
            </a:r>
          </a:p>
          <a:p>
            <a:r>
              <a:rPr lang="nb-NO">
                <a:cs typeface="Calibri" panose="020F0502020204030204"/>
              </a:rPr>
              <a:t>Deretter ta en bokstav hver og forklar for den andre hvilke observasjoner du gjør knyttet til den aktuelle bokstaven  </a:t>
            </a:r>
          </a:p>
        </p:txBody>
      </p:sp>
      <p:pic>
        <p:nvPicPr>
          <p:cNvPr id="1028" name="Picture 4" descr="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6301" y="1311277"/>
            <a:ext cx="4080598" cy="2719337"/>
          </a:xfrm>
          <a:prstGeom prst="rect">
            <a:avLst/>
          </a:prstGeom>
          <a:noFill/>
          <a:extLst>
            <a:ext uri="{909E8E84-426E-40DD-AFC4-6F175D3DCCD1}">
              <a14:hiddenFill xmlns:a14="http://schemas.microsoft.com/office/drawing/2010/main">
                <a:solidFill>
                  <a:srgbClr val="FFFFFF"/>
                </a:solidFill>
              </a14:hiddenFill>
            </a:ext>
          </a:extLst>
        </p:spPr>
      </p:pic>
      <p:sp>
        <p:nvSpPr>
          <p:cNvPr id="4" name="TekstSylinder 3"/>
          <p:cNvSpPr txBox="1"/>
          <p:nvPr/>
        </p:nvSpPr>
        <p:spPr>
          <a:xfrm>
            <a:off x="2916600" y="3963461"/>
            <a:ext cx="1010213" cy="230832"/>
          </a:xfrm>
          <a:prstGeom prst="rect">
            <a:avLst/>
          </a:prstGeom>
          <a:noFill/>
        </p:spPr>
        <p:txBody>
          <a:bodyPr wrap="none" rtlCol="0">
            <a:spAutoFit/>
          </a:bodyPr>
          <a:lstStyle/>
          <a:p>
            <a:r>
              <a:rPr lang="nb-NO" sz="900"/>
              <a:t>Kilde: pixaby.com</a:t>
            </a:r>
          </a:p>
        </p:txBody>
      </p:sp>
      <p:sp>
        <p:nvSpPr>
          <p:cNvPr id="5" name="Ellipse 4">
            <a:extLst>
              <a:ext uri="{FF2B5EF4-FFF2-40B4-BE49-F238E27FC236}">
                <a16:creationId xmlns:a16="http://schemas.microsoft.com/office/drawing/2014/main" id="{0F78BECD-C8A0-2257-009E-6361FF15E621}"/>
              </a:ext>
            </a:extLst>
          </p:cNvPr>
          <p:cNvSpPr/>
          <p:nvPr/>
        </p:nvSpPr>
        <p:spPr>
          <a:xfrm>
            <a:off x="4840610" y="1690689"/>
            <a:ext cx="4303390" cy="3218656"/>
          </a:xfrm>
          <a:prstGeom prst="ellipse">
            <a:avLst/>
          </a:prstGeom>
          <a:solidFill>
            <a:schemeClr val="accent6">
              <a:lumMod val="40000"/>
              <a:lumOff val="60000"/>
            </a:schemeClr>
          </a:solidFill>
          <a:ln w="76200">
            <a:solidFill>
              <a:srgbClr val="0086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b="1">
                <a:solidFill>
                  <a:schemeClr val="tx1"/>
                </a:solidFill>
              </a:rPr>
              <a:t>Mål:</a:t>
            </a:r>
          </a:p>
          <a:p>
            <a:pPr algn="ctr"/>
            <a:r>
              <a:rPr lang="nb-NO">
                <a:solidFill>
                  <a:schemeClr val="tx1"/>
                </a:solidFill>
              </a:rPr>
              <a:t>Respirasjonsfrekvens</a:t>
            </a:r>
          </a:p>
          <a:p>
            <a:pPr algn="ctr"/>
            <a:r>
              <a:rPr lang="nb-NO">
                <a:solidFill>
                  <a:schemeClr val="tx1"/>
                </a:solidFill>
              </a:rPr>
              <a:t>SpO</a:t>
            </a:r>
            <a:r>
              <a:rPr lang="nb-NO" sz="1400">
                <a:solidFill>
                  <a:schemeClr val="tx1"/>
                </a:solidFill>
              </a:rPr>
              <a:t>2</a:t>
            </a:r>
          </a:p>
          <a:p>
            <a:pPr algn="ctr"/>
            <a:r>
              <a:rPr lang="nb-NO">
                <a:solidFill>
                  <a:schemeClr val="tx1"/>
                </a:solidFill>
              </a:rPr>
              <a:t>Puls</a:t>
            </a:r>
          </a:p>
          <a:p>
            <a:pPr algn="ctr"/>
            <a:r>
              <a:rPr lang="nb-NO">
                <a:solidFill>
                  <a:schemeClr val="tx1"/>
                </a:solidFill>
              </a:rPr>
              <a:t>Blodtrykk</a:t>
            </a:r>
          </a:p>
          <a:p>
            <a:pPr algn="ctr"/>
            <a:r>
              <a:rPr lang="nb-NO">
                <a:solidFill>
                  <a:schemeClr val="tx1"/>
                </a:solidFill>
              </a:rPr>
              <a:t>Temperatur</a:t>
            </a:r>
          </a:p>
          <a:p>
            <a:pPr algn="ctr"/>
            <a:r>
              <a:rPr lang="nb-NO">
                <a:solidFill>
                  <a:schemeClr val="tx1"/>
                </a:solidFill>
              </a:rPr>
              <a:t>Urin-</a:t>
            </a:r>
            <a:r>
              <a:rPr lang="nb-NO" err="1">
                <a:solidFill>
                  <a:schemeClr val="tx1"/>
                </a:solidFill>
              </a:rPr>
              <a:t>stix</a:t>
            </a:r>
            <a:endParaRPr lang="nb-NO">
              <a:solidFill>
                <a:schemeClr val="tx1"/>
              </a:solidFill>
            </a:endParaRPr>
          </a:p>
          <a:p>
            <a:pPr algn="ctr"/>
            <a:r>
              <a:rPr lang="nb-NO">
                <a:solidFill>
                  <a:schemeClr val="tx1"/>
                </a:solidFill>
              </a:rPr>
              <a:t>Blodsukker</a:t>
            </a:r>
          </a:p>
          <a:p>
            <a:pPr algn="ctr"/>
            <a:r>
              <a:rPr lang="nb-NO" sz="2000" b="1">
                <a:solidFill>
                  <a:schemeClr val="tx1"/>
                </a:solidFill>
              </a:rPr>
              <a:t>Noter deg svarene du får!</a:t>
            </a:r>
          </a:p>
        </p:txBody>
      </p:sp>
    </p:spTree>
    <p:extLst>
      <p:ext uri="{BB962C8B-B14F-4D97-AF65-F5344CB8AC3E}">
        <p14:creationId xmlns:p14="http://schemas.microsoft.com/office/powerpoint/2010/main" val="2800831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Lunsj kl. 11.30-12.00</a:t>
            </a:r>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E09305BD-5F70-424C-81AC-F5FFE723C7D3}" type="slidenum">
              <a:rPr lang="nb-NO" smtClean="0"/>
              <a:pPr/>
              <a:t>31</a:t>
            </a:fld>
            <a:endParaRPr lang="nb-NO"/>
          </a:p>
        </p:txBody>
      </p:sp>
      <p:pic>
        <p:nvPicPr>
          <p:cNvPr id="2050" name="Picture 2" descr="Closeup of fresh display of stacked pile of panini bread, mozzarella melted cheese, vegetarian italian tomatoes, basil lettuce in store, shop, cafe buffet catering sandwiches Closeup of fresh display of stacked pile of panini bread, mozzarella melted cheese, vegetarian italian tomatoes, basil lettuce in store, shop, cafe buffet catering sandwiches Sandwich Stock Photo"/>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259632" y="1772816"/>
            <a:ext cx="6192688" cy="41304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38213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202314" y="152732"/>
            <a:ext cx="7886700" cy="1325563"/>
          </a:xfrm>
        </p:spPr>
        <p:txBody>
          <a:bodyPr/>
          <a:lstStyle/>
          <a:p>
            <a:r>
              <a:rPr lang="nb-NO"/>
              <a:t>Ulike verktøy ved observasjonskompetanse</a:t>
            </a:r>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E09305BD-5F70-424C-81AC-F5FFE723C7D3}" type="slidenum">
              <a:rPr lang="nb-NO" smtClean="0"/>
              <a:pPr/>
              <a:t>32</a:t>
            </a:fld>
            <a:endParaRPr lang="nb-NO"/>
          </a:p>
        </p:txBody>
      </p:sp>
      <p:pic>
        <p:nvPicPr>
          <p:cNvPr id="7" name="Bilde 6">
            <a:extLst>
              <a:ext uri="{FF2B5EF4-FFF2-40B4-BE49-F238E27FC236}">
                <a16:creationId xmlns:a16="http://schemas.microsoft.com/office/drawing/2014/main" id="{98A006E2-D74C-3360-2B1C-FBED4E9C348F}"/>
              </a:ext>
            </a:extLst>
          </p:cNvPr>
          <p:cNvPicPr>
            <a:picLocks noChangeAspect="1"/>
          </p:cNvPicPr>
          <p:nvPr/>
        </p:nvPicPr>
        <p:blipFill>
          <a:blip r:embed="rId3"/>
          <a:stretch>
            <a:fillRect/>
          </a:stretch>
        </p:blipFill>
        <p:spPr>
          <a:xfrm>
            <a:off x="455543" y="4078716"/>
            <a:ext cx="3807674" cy="2149476"/>
          </a:xfrm>
          <a:prstGeom prst="rect">
            <a:avLst/>
          </a:prstGeom>
          <a:ln w="3175">
            <a:solidFill>
              <a:schemeClr val="tx1"/>
            </a:solidFill>
          </a:ln>
        </p:spPr>
      </p:pic>
      <p:pic>
        <p:nvPicPr>
          <p:cNvPr id="8" name="Bilde 7">
            <a:extLst>
              <a:ext uri="{FF2B5EF4-FFF2-40B4-BE49-F238E27FC236}">
                <a16:creationId xmlns:a16="http://schemas.microsoft.com/office/drawing/2014/main" id="{46441DEE-3415-5CE9-3809-DA109126B602}"/>
              </a:ext>
            </a:extLst>
          </p:cNvPr>
          <p:cNvPicPr>
            <a:picLocks noChangeAspect="1"/>
          </p:cNvPicPr>
          <p:nvPr/>
        </p:nvPicPr>
        <p:blipFill>
          <a:blip r:embed="rId4"/>
          <a:stretch>
            <a:fillRect/>
          </a:stretch>
        </p:blipFill>
        <p:spPr>
          <a:xfrm>
            <a:off x="4752518" y="1398175"/>
            <a:ext cx="2691561" cy="2432192"/>
          </a:xfrm>
          <a:prstGeom prst="rect">
            <a:avLst/>
          </a:prstGeom>
        </p:spPr>
      </p:pic>
      <p:pic>
        <p:nvPicPr>
          <p:cNvPr id="6" name="Picture 2" descr="NEWS Case">
            <a:extLst>
              <a:ext uri="{FF2B5EF4-FFF2-40B4-BE49-F238E27FC236}">
                <a16:creationId xmlns:a16="http://schemas.microsoft.com/office/drawing/2014/main" id="{38DE77E5-3F59-7CDE-335E-C7B5A83660D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1175" y="1439306"/>
            <a:ext cx="3496409" cy="1325562"/>
          </a:xfrm>
          <a:prstGeom prst="rect">
            <a:avLst/>
          </a:prstGeom>
          <a:noFill/>
          <a:extLst>
            <a:ext uri="{909E8E84-426E-40DD-AFC4-6F175D3DCCD1}">
              <a14:hiddenFill xmlns:a14="http://schemas.microsoft.com/office/drawing/2010/main">
                <a:solidFill>
                  <a:srgbClr val="FFFFFF"/>
                </a:solidFill>
              </a14:hiddenFill>
            </a:ext>
          </a:extLst>
        </p:spPr>
      </p:pic>
      <p:pic>
        <p:nvPicPr>
          <p:cNvPr id="11" name="Bilde 10">
            <a:extLst>
              <a:ext uri="{FF2B5EF4-FFF2-40B4-BE49-F238E27FC236}">
                <a16:creationId xmlns:a16="http://schemas.microsoft.com/office/drawing/2014/main" id="{DB496191-883A-1FA9-E082-41B2728DAEF1}"/>
              </a:ext>
            </a:extLst>
          </p:cNvPr>
          <p:cNvPicPr>
            <a:picLocks noChangeAspect="1"/>
          </p:cNvPicPr>
          <p:nvPr/>
        </p:nvPicPr>
        <p:blipFill>
          <a:blip r:embed="rId6"/>
          <a:stretch>
            <a:fillRect/>
          </a:stretch>
        </p:blipFill>
        <p:spPr>
          <a:xfrm>
            <a:off x="409575" y="2907442"/>
            <a:ext cx="4162425" cy="1028700"/>
          </a:xfrm>
          <a:prstGeom prst="rect">
            <a:avLst/>
          </a:prstGeom>
        </p:spPr>
      </p:pic>
      <p:pic>
        <p:nvPicPr>
          <p:cNvPr id="14" name="Bilde 13">
            <a:extLst>
              <a:ext uri="{FF2B5EF4-FFF2-40B4-BE49-F238E27FC236}">
                <a16:creationId xmlns:a16="http://schemas.microsoft.com/office/drawing/2014/main" id="{867695D2-F105-CF2F-EAD5-E8C580DC85E0}"/>
              </a:ext>
            </a:extLst>
          </p:cNvPr>
          <p:cNvPicPr>
            <a:picLocks noChangeAspect="1"/>
          </p:cNvPicPr>
          <p:nvPr/>
        </p:nvPicPr>
        <p:blipFill>
          <a:blip r:embed="rId7"/>
          <a:stretch>
            <a:fillRect/>
          </a:stretch>
        </p:blipFill>
        <p:spPr>
          <a:xfrm>
            <a:off x="4472943" y="4078716"/>
            <a:ext cx="3019049" cy="2149476"/>
          </a:xfrm>
          <a:prstGeom prst="rect">
            <a:avLst/>
          </a:prstGeom>
        </p:spPr>
      </p:pic>
    </p:spTree>
    <p:extLst>
      <p:ext uri="{BB962C8B-B14F-4D97-AF65-F5344CB8AC3E}">
        <p14:creationId xmlns:p14="http://schemas.microsoft.com/office/powerpoint/2010/main" val="7603774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145353" y="127513"/>
            <a:ext cx="7886700" cy="965223"/>
          </a:xfrm>
        </p:spPr>
        <p:txBody>
          <a:bodyPr/>
          <a:lstStyle/>
          <a:p>
            <a:r>
              <a:rPr lang="nb-NO"/>
              <a:t>NEWS2 </a:t>
            </a:r>
            <a:r>
              <a:rPr lang="nb-NO" sz="2800"/>
              <a:t>= National </a:t>
            </a:r>
            <a:r>
              <a:rPr lang="nb-NO" sz="2800" err="1"/>
              <a:t>Early</a:t>
            </a:r>
            <a:r>
              <a:rPr lang="nb-NO" sz="2800"/>
              <a:t> </a:t>
            </a:r>
            <a:r>
              <a:rPr lang="nb-NO" sz="2800" err="1"/>
              <a:t>Warning</a:t>
            </a:r>
            <a:r>
              <a:rPr lang="nb-NO" sz="2800"/>
              <a:t> Score </a:t>
            </a:r>
            <a:endParaRPr lang="nb-NO"/>
          </a:p>
        </p:txBody>
      </p:sp>
      <p:sp>
        <p:nvSpPr>
          <p:cNvPr id="3" name="Plassholder for innhold 2"/>
          <p:cNvSpPr>
            <a:spLocks noGrp="1"/>
          </p:cNvSpPr>
          <p:nvPr>
            <p:ph idx="1"/>
          </p:nvPr>
        </p:nvSpPr>
        <p:spPr>
          <a:xfrm>
            <a:off x="145353" y="1055710"/>
            <a:ext cx="7029343" cy="1134037"/>
          </a:xfrm>
        </p:spPr>
        <p:txBody>
          <a:bodyPr vert="horz" lIns="91440" tIns="45720" rIns="91440" bIns="45720" rtlCol="0" anchor="t">
            <a:normAutofit fontScale="92500" lnSpcReduction="20000"/>
          </a:bodyPr>
          <a:lstStyle/>
          <a:p>
            <a:r>
              <a:rPr lang="nb-NO"/>
              <a:t>Målet med NEWS2 er at observasjoner settes i et system som sikrer at vi eller nestemann reagerer på endringer i pasientens tilstand. </a:t>
            </a:r>
          </a:p>
          <a:p>
            <a:r>
              <a:rPr lang="nb-NO"/>
              <a:t>Felles språk i kommunikasjon med lege, legevakt, sykehus</a:t>
            </a:r>
            <a:endParaRPr lang="nb-NO">
              <a:cs typeface="Calibri"/>
            </a:endParaRPr>
          </a:p>
          <a:p>
            <a:r>
              <a:rPr lang="nb-NO"/>
              <a:t>Fokus på oppdagelse av SEPSIS</a:t>
            </a:r>
            <a:endParaRPr lang="nb-NO">
              <a:cs typeface="Calibri"/>
            </a:endParaRPr>
          </a:p>
          <a:p>
            <a:endParaRPr lang="nb-NO"/>
          </a:p>
          <a:p>
            <a:endParaRPr lang="nb-NO"/>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E09305BD-5F70-424C-81AC-F5FFE723C7D3}" type="slidenum">
              <a:rPr lang="nb-NO" dirty="0" smtClean="0"/>
              <a:pPr/>
              <a:t>33</a:t>
            </a:fld>
            <a:endParaRPr lang="nb-NO"/>
          </a:p>
        </p:txBody>
      </p:sp>
      <p:pic>
        <p:nvPicPr>
          <p:cNvPr id="8" name="Bilde 7">
            <a:extLst>
              <a:ext uri="{FF2B5EF4-FFF2-40B4-BE49-F238E27FC236}">
                <a16:creationId xmlns:a16="http://schemas.microsoft.com/office/drawing/2014/main" id="{055B431D-5129-802D-BF9C-7E5B0EB37E16}"/>
              </a:ext>
            </a:extLst>
          </p:cNvPr>
          <p:cNvPicPr>
            <a:picLocks noChangeAspect="1"/>
          </p:cNvPicPr>
          <p:nvPr/>
        </p:nvPicPr>
        <p:blipFill>
          <a:blip r:embed="rId3"/>
          <a:stretch>
            <a:fillRect/>
          </a:stretch>
        </p:blipFill>
        <p:spPr>
          <a:xfrm>
            <a:off x="234883" y="2570368"/>
            <a:ext cx="6192688" cy="416011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634119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107504" y="-9150"/>
            <a:ext cx="7886700" cy="1325563"/>
          </a:xfrm>
        </p:spPr>
        <p:txBody>
          <a:bodyPr/>
          <a:lstStyle/>
          <a:p>
            <a:r>
              <a:rPr lang="nb-NO"/>
              <a:t>Respons på NEWS2 score</a:t>
            </a:r>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E09305BD-5F70-424C-81AC-F5FFE723C7D3}" type="slidenum">
              <a:rPr lang="nb-NO" smtClean="0"/>
              <a:pPr/>
              <a:t>34</a:t>
            </a:fld>
            <a:endParaRPr lang="nb-NO"/>
          </a:p>
        </p:txBody>
      </p:sp>
      <p:sp>
        <p:nvSpPr>
          <p:cNvPr id="6" name="TekstSylinder 5">
            <a:extLst>
              <a:ext uri="{FF2B5EF4-FFF2-40B4-BE49-F238E27FC236}">
                <a16:creationId xmlns:a16="http://schemas.microsoft.com/office/drawing/2014/main" id="{6EF034D5-F182-3856-7897-8CE7729D4630}"/>
              </a:ext>
            </a:extLst>
          </p:cNvPr>
          <p:cNvSpPr txBox="1"/>
          <p:nvPr/>
        </p:nvSpPr>
        <p:spPr>
          <a:xfrm>
            <a:off x="996571" y="6356351"/>
            <a:ext cx="5503490" cy="369332"/>
          </a:xfrm>
          <a:prstGeom prst="rect">
            <a:avLst/>
          </a:prstGeom>
          <a:noFill/>
        </p:spPr>
        <p:txBody>
          <a:bodyPr wrap="square">
            <a:spAutoFit/>
          </a:bodyPr>
          <a:lstStyle/>
          <a:p>
            <a:pPr marL="285750" indent="-285750"/>
            <a:r>
              <a:rPr lang="nb-NO" b="1"/>
              <a:t>Er du bekymret for pasienten? Ta kontakt med lege!</a:t>
            </a:r>
          </a:p>
        </p:txBody>
      </p:sp>
      <p:pic>
        <p:nvPicPr>
          <p:cNvPr id="7" name="Bilde 6">
            <a:extLst>
              <a:ext uri="{FF2B5EF4-FFF2-40B4-BE49-F238E27FC236}">
                <a16:creationId xmlns:a16="http://schemas.microsoft.com/office/drawing/2014/main" id="{9719DD36-1DCA-A080-26D9-E5D18F37E246}"/>
              </a:ext>
            </a:extLst>
          </p:cNvPr>
          <p:cNvPicPr>
            <a:picLocks noChangeAspect="1"/>
          </p:cNvPicPr>
          <p:nvPr/>
        </p:nvPicPr>
        <p:blipFill>
          <a:blip r:embed="rId3"/>
          <a:stretch>
            <a:fillRect/>
          </a:stretch>
        </p:blipFill>
        <p:spPr>
          <a:xfrm>
            <a:off x="107504" y="1068750"/>
            <a:ext cx="7066662" cy="5031261"/>
          </a:xfrm>
          <a:prstGeom prst="rect">
            <a:avLst/>
          </a:prstGeom>
        </p:spPr>
      </p:pic>
    </p:spTree>
    <p:extLst>
      <p:ext uri="{BB962C8B-B14F-4D97-AF65-F5344CB8AC3E}">
        <p14:creationId xmlns:p14="http://schemas.microsoft.com/office/powerpoint/2010/main" val="12391276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lassholder for innhold 6">
            <a:extLst>
              <a:ext uri="{FF2B5EF4-FFF2-40B4-BE49-F238E27FC236}">
                <a16:creationId xmlns:a16="http://schemas.microsoft.com/office/drawing/2014/main" id="{AEF8BF56-BE56-11CD-E3C0-5CF349F5A4F6}"/>
              </a:ext>
            </a:extLst>
          </p:cNvPr>
          <p:cNvPicPr>
            <a:picLocks noGrp="1" noChangeAspect="1"/>
          </p:cNvPicPr>
          <p:nvPr>
            <p:ph idx="1"/>
          </p:nvPr>
        </p:nvPicPr>
        <p:blipFill>
          <a:blip r:embed="rId3"/>
          <a:stretch>
            <a:fillRect/>
          </a:stretch>
        </p:blipFill>
        <p:spPr>
          <a:xfrm>
            <a:off x="628650" y="1181142"/>
            <a:ext cx="7743825" cy="2343150"/>
          </a:xfrm>
        </p:spPr>
      </p:pic>
      <p:sp>
        <p:nvSpPr>
          <p:cNvPr id="4" name="Plassholder for bunntekst 3">
            <a:extLst>
              <a:ext uri="{FF2B5EF4-FFF2-40B4-BE49-F238E27FC236}">
                <a16:creationId xmlns:a16="http://schemas.microsoft.com/office/drawing/2014/main" id="{8B1C9703-E700-9EB6-3B0E-8D23A9C11455}"/>
              </a:ext>
            </a:extLst>
          </p:cNvPr>
          <p:cNvSpPr>
            <a:spLocks noGrp="1"/>
          </p:cNvSpPr>
          <p:nvPr>
            <p:ph type="ftr" sz="quarter" idx="11"/>
          </p:nvPr>
        </p:nvSpPr>
        <p:spPr/>
        <p:txBody>
          <a:bodyPr/>
          <a:lstStyle/>
          <a:p>
            <a:endParaRPr lang="nb-NO"/>
          </a:p>
        </p:txBody>
      </p:sp>
      <p:sp>
        <p:nvSpPr>
          <p:cNvPr id="5" name="Plassholder for lysbildenummer 4">
            <a:extLst>
              <a:ext uri="{FF2B5EF4-FFF2-40B4-BE49-F238E27FC236}">
                <a16:creationId xmlns:a16="http://schemas.microsoft.com/office/drawing/2014/main" id="{2066D7AC-FDB2-9B28-8FED-79100C7781DD}"/>
              </a:ext>
            </a:extLst>
          </p:cNvPr>
          <p:cNvSpPr>
            <a:spLocks noGrp="1"/>
          </p:cNvSpPr>
          <p:nvPr>
            <p:ph type="sldNum" sz="quarter" idx="12"/>
          </p:nvPr>
        </p:nvSpPr>
        <p:spPr/>
        <p:txBody>
          <a:bodyPr/>
          <a:lstStyle/>
          <a:p>
            <a:fld id="{E09305BD-5F70-424C-81AC-F5FFE723C7D3}" type="slidenum">
              <a:rPr lang="nb-NO" smtClean="0"/>
              <a:pPr/>
              <a:t>35</a:t>
            </a:fld>
            <a:endParaRPr lang="nb-NO"/>
          </a:p>
        </p:txBody>
      </p:sp>
      <p:pic>
        <p:nvPicPr>
          <p:cNvPr id="9" name="Bilde 8">
            <a:extLst>
              <a:ext uri="{FF2B5EF4-FFF2-40B4-BE49-F238E27FC236}">
                <a16:creationId xmlns:a16="http://schemas.microsoft.com/office/drawing/2014/main" id="{0A5639DF-2D8E-B4B2-AE83-DB1BEC7CA96F}"/>
              </a:ext>
            </a:extLst>
          </p:cNvPr>
          <p:cNvPicPr>
            <a:picLocks noChangeAspect="1"/>
          </p:cNvPicPr>
          <p:nvPr/>
        </p:nvPicPr>
        <p:blipFill>
          <a:blip r:embed="rId4"/>
          <a:stretch>
            <a:fillRect/>
          </a:stretch>
        </p:blipFill>
        <p:spPr>
          <a:xfrm>
            <a:off x="628650" y="4103329"/>
            <a:ext cx="6590297" cy="1884218"/>
          </a:xfrm>
          <a:prstGeom prst="rect">
            <a:avLst/>
          </a:prstGeom>
        </p:spPr>
      </p:pic>
    </p:spTree>
    <p:extLst>
      <p:ext uri="{BB962C8B-B14F-4D97-AF65-F5344CB8AC3E}">
        <p14:creationId xmlns:p14="http://schemas.microsoft.com/office/powerpoint/2010/main" val="35124485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395536" y="15823"/>
            <a:ext cx="7886700" cy="1325563"/>
          </a:xfrm>
        </p:spPr>
        <p:txBody>
          <a:bodyPr/>
          <a:lstStyle/>
          <a:p>
            <a:r>
              <a:rPr lang="nb-NO"/>
              <a:t>SpO</a:t>
            </a:r>
            <a:r>
              <a:rPr lang="nb-NO" sz="2400"/>
              <a:t>2</a:t>
            </a:r>
            <a:endParaRPr lang="nb-NO"/>
          </a:p>
        </p:txBody>
      </p:sp>
      <p:sp>
        <p:nvSpPr>
          <p:cNvPr id="3" name="Plassholder for innhold 2"/>
          <p:cNvSpPr>
            <a:spLocks noGrp="1"/>
          </p:cNvSpPr>
          <p:nvPr>
            <p:ph idx="1"/>
          </p:nvPr>
        </p:nvSpPr>
        <p:spPr>
          <a:xfrm>
            <a:off x="179490" y="1174502"/>
            <a:ext cx="7886700" cy="4351338"/>
          </a:xfrm>
        </p:spPr>
        <p:txBody>
          <a:bodyPr/>
          <a:lstStyle/>
          <a:p>
            <a:r>
              <a:rPr lang="nb-NO" sz="2000"/>
              <a:t>Legen bestemmer hvilken skala pasienten skal vurderes etter</a:t>
            </a:r>
          </a:p>
          <a:p>
            <a:pPr lvl="1">
              <a:buFont typeface="Wingdings" panose="05000000000000000000" pitchFamily="2" charset="2"/>
              <a:buChar char="Ø"/>
            </a:pPr>
            <a:r>
              <a:rPr lang="nb-NO" sz="1600"/>
              <a:t> Gjøres i spesialisthelsetjenesten og med blodgass </a:t>
            </a:r>
          </a:p>
          <a:p>
            <a:r>
              <a:rPr lang="nb-NO" sz="2000"/>
              <a:t>SpO</a:t>
            </a:r>
            <a:r>
              <a:rPr lang="nb-NO" sz="1600"/>
              <a:t>2</a:t>
            </a:r>
            <a:r>
              <a:rPr lang="nb-NO" sz="2000"/>
              <a:t> Skala 1 </a:t>
            </a:r>
          </a:p>
          <a:p>
            <a:pPr lvl="1">
              <a:buFont typeface="Wingdings" panose="05000000000000000000" pitchFamily="2" charset="2"/>
              <a:buChar char="Ø"/>
            </a:pPr>
            <a:r>
              <a:rPr lang="nb-NO" sz="1600"/>
              <a:t> Alle pasienter vurderes på denne om ikke annet er bestemt av lege </a:t>
            </a:r>
          </a:p>
          <a:p>
            <a:r>
              <a:rPr lang="nb-NO" sz="2000"/>
              <a:t>SpO</a:t>
            </a:r>
            <a:r>
              <a:rPr lang="nb-NO" sz="1800"/>
              <a:t>2 </a:t>
            </a:r>
            <a:r>
              <a:rPr lang="nb-NO" sz="2000"/>
              <a:t>Skala 2 </a:t>
            </a:r>
          </a:p>
          <a:p>
            <a:pPr lvl="1">
              <a:buFont typeface="Wingdings" panose="05000000000000000000" pitchFamily="2" charset="2"/>
              <a:buChar char="Ø"/>
            </a:pPr>
            <a:r>
              <a:rPr lang="nb-NO" sz="1600"/>
              <a:t> Respirasjonssvikt type 2: Eksempel KOLS pasienter, men </a:t>
            </a:r>
            <a:r>
              <a:rPr lang="nb-NO" sz="1600" u="sng"/>
              <a:t>ikke</a:t>
            </a:r>
            <a:r>
              <a:rPr lang="nb-NO" sz="1600"/>
              <a:t> alle KOLS pasienter </a:t>
            </a:r>
          </a:p>
          <a:p>
            <a:r>
              <a:rPr lang="nb-NO" sz="2000"/>
              <a:t>2 poeng ved bruk av oksygen </a:t>
            </a:r>
          </a:p>
          <a:p>
            <a:r>
              <a:rPr lang="nb-NO" sz="2000"/>
              <a:t>Primærkontakt sender en PLO til fastlege dersom pasient har lungesykdom, for å avklare type respirasjonssvikt</a:t>
            </a:r>
            <a:endParaRPr lang="nb-NO"/>
          </a:p>
          <a:p>
            <a:endParaRPr lang="nb-NO"/>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E09305BD-5F70-424C-81AC-F5FFE723C7D3}" type="slidenum">
              <a:rPr lang="nb-NO" smtClean="0"/>
              <a:pPr/>
              <a:t>36</a:t>
            </a:fld>
            <a:endParaRPr lang="nb-NO"/>
          </a:p>
        </p:txBody>
      </p:sp>
      <p:sp>
        <p:nvSpPr>
          <p:cNvPr id="7" name="Rektangel 6"/>
          <p:cNvSpPr/>
          <p:nvPr/>
        </p:nvSpPr>
        <p:spPr>
          <a:xfrm>
            <a:off x="251520" y="5858350"/>
            <a:ext cx="7662564" cy="646331"/>
          </a:xfrm>
          <a:prstGeom prst="rect">
            <a:avLst/>
          </a:prstGeom>
        </p:spPr>
        <p:txBody>
          <a:bodyPr wrap="square">
            <a:spAutoFit/>
          </a:bodyPr>
          <a:lstStyle/>
          <a:p>
            <a:r>
              <a:rPr lang="nb-NO">
                <a:solidFill>
                  <a:srgbClr val="C00000"/>
                </a:solidFill>
              </a:rPr>
              <a:t>Hvorfor får pasienter som er på skala 2 og bruker oksygen, poeng med en SpO2 på over 93 posent?</a:t>
            </a:r>
          </a:p>
        </p:txBody>
      </p:sp>
      <p:grpSp>
        <p:nvGrpSpPr>
          <p:cNvPr id="12" name="Gruppe 11">
            <a:extLst>
              <a:ext uri="{FF2B5EF4-FFF2-40B4-BE49-F238E27FC236}">
                <a16:creationId xmlns:a16="http://schemas.microsoft.com/office/drawing/2014/main" id="{2CE42A28-D4BE-C95F-506A-4AB97E3B7307}"/>
              </a:ext>
            </a:extLst>
          </p:cNvPr>
          <p:cNvGrpSpPr/>
          <p:nvPr/>
        </p:nvGrpSpPr>
        <p:grpSpPr>
          <a:xfrm>
            <a:off x="1853585" y="4257218"/>
            <a:ext cx="7038895" cy="1444706"/>
            <a:chOff x="1855304" y="3847025"/>
            <a:chExt cx="7164289" cy="1523535"/>
          </a:xfrm>
        </p:grpSpPr>
        <p:pic>
          <p:nvPicPr>
            <p:cNvPr id="9" name="Bilde 8">
              <a:extLst>
                <a:ext uri="{FF2B5EF4-FFF2-40B4-BE49-F238E27FC236}">
                  <a16:creationId xmlns:a16="http://schemas.microsoft.com/office/drawing/2014/main" id="{E0CEB588-DFCA-3CB5-7A0F-9F0D3F271540}"/>
                </a:ext>
              </a:extLst>
            </p:cNvPr>
            <p:cNvPicPr>
              <a:picLocks noChangeAspect="1"/>
            </p:cNvPicPr>
            <p:nvPr/>
          </p:nvPicPr>
          <p:blipFill>
            <a:blip r:embed="rId3"/>
            <a:stretch>
              <a:fillRect/>
            </a:stretch>
          </p:blipFill>
          <p:spPr>
            <a:xfrm>
              <a:off x="1855305" y="4177755"/>
              <a:ext cx="7164288" cy="1192805"/>
            </a:xfrm>
            <a:prstGeom prst="rect">
              <a:avLst/>
            </a:prstGeom>
          </p:spPr>
        </p:pic>
        <p:pic>
          <p:nvPicPr>
            <p:cNvPr id="11" name="Bilde 10">
              <a:extLst>
                <a:ext uri="{FF2B5EF4-FFF2-40B4-BE49-F238E27FC236}">
                  <a16:creationId xmlns:a16="http://schemas.microsoft.com/office/drawing/2014/main" id="{75CF0DA9-3DA8-0C9D-BE73-7A5F68DD4E4A}"/>
                </a:ext>
              </a:extLst>
            </p:cNvPr>
            <p:cNvPicPr>
              <a:picLocks noChangeAspect="1"/>
            </p:cNvPicPr>
            <p:nvPr/>
          </p:nvPicPr>
          <p:blipFill>
            <a:blip r:embed="rId4"/>
            <a:stretch>
              <a:fillRect/>
            </a:stretch>
          </p:blipFill>
          <p:spPr>
            <a:xfrm>
              <a:off x="1855304" y="3847025"/>
              <a:ext cx="7164289" cy="357100"/>
            </a:xfrm>
            <a:prstGeom prst="rect">
              <a:avLst/>
            </a:prstGeom>
          </p:spPr>
        </p:pic>
      </p:grpSp>
    </p:spTree>
    <p:extLst>
      <p:ext uri="{BB962C8B-B14F-4D97-AF65-F5344CB8AC3E}">
        <p14:creationId xmlns:p14="http://schemas.microsoft.com/office/powerpoint/2010/main" val="14272830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Mistanke om Sepsis?</a:t>
            </a:r>
          </a:p>
        </p:txBody>
      </p:sp>
      <p:sp>
        <p:nvSpPr>
          <p:cNvPr id="3" name="Plassholder for innhold 2"/>
          <p:cNvSpPr>
            <a:spLocks noGrp="1"/>
          </p:cNvSpPr>
          <p:nvPr>
            <p:ph idx="1"/>
          </p:nvPr>
        </p:nvSpPr>
        <p:spPr>
          <a:xfrm>
            <a:off x="251520" y="1690689"/>
            <a:ext cx="7886700" cy="4351338"/>
          </a:xfrm>
        </p:spPr>
        <p:txBody>
          <a:bodyPr>
            <a:normAutofit fontScale="85000" lnSpcReduction="20000"/>
          </a:bodyPr>
          <a:lstStyle/>
          <a:p>
            <a:pPr marL="0" indent="0">
              <a:buNone/>
            </a:pPr>
            <a:endParaRPr lang="nb-NO"/>
          </a:p>
          <a:p>
            <a:pPr marL="0" indent="0">
              <a:buNone/>
            </a:pPr>
            <a:r>
              <a:rPr lang="nb-NO" sz="2400" b="1"/>
              <a:t>HVA ER SEPSIS:</a:t>
            </a:r>
          </a:p>
          <a:p>
            <a:pPr>
              <a:buFontTx/>
              <a:buChar char="-"/>
            </a:pPr>
            <a:r>
              <a:rPr lang="nb-NO" sz="2400"/>
              <a:t>Blodforgiftning </a:t>
            </a:r>
          </a:p>
          <a:p>
            <a:pPr>
              <a:buFontTx/>
              <a:buChar char="-"/>
            </a:pPr>
            <a:r>
              <a:rPr lang="nb-NO" sz="2400"/>
              <a:t>Ubehandlet sepsis kan gi alvorlige komplikasjoner, i verstefall død.</a:t>
            </a:r>
          </a:p>
          <a:p>
            <a:pPr>
              <a:buFontTx/>
              <a:buChar char="-"/>
            </a:pPr>
            <a:r>
              <a:rPr lang="nb-NO" sz="2400" b="1"/>
              <a:t>Skår 5 eller mer i NEWS</a:t>
            </a:r>
            <a:r>
              <a:rPr lang="nb-NO" sz="2400"/>
              <a:t> skal sepsis vurderes</a:t>
            </a:r>
          </a:p>
          <a:p>
            <a:pPr marL="0" indent="0">
              <a:buNone/>
            </a:pPr>
            <a:endParaRPr lang="nb-NO" sz="2400" b="1"/>
          </a:p>
          <a:p>
            <a:pPr marL="0" indent="0">
              <a:buNone/>
            </a:pPr>
            <a:r>
              <a:rPr lang="nb-NO" sz="2400" b="1"/>
              <a:t>Q – SOFA KRITERIER:</a:t>
            </a:r>
          </a:p>
          <a:p>
            <a:r>
              <a:rPr lang="nb-NO" sz="2400"/>
              <a:t>Systolisk blodtrykk </a:t>
            </a:r>
            <a:r>
              <a:rPr lang="nb-NO" sz="2400" b="1"/>
              <a:t>under 100</a:t>
            </a:r>
            <a:r>
              <a:rPr lang="nb-NO" sz="2400"/>
              <a:t>. </a:t>
            </a:r>
          </a:p>
          <a:p>
            <a:r>
              <a:rPr lang="nb-NO" sz="2400"/>
              <a:t>Respirasjonsfrekvens </a:t>
            </a:r>
            <a:r>
              <a:rPr lang="nb-NO" sz="2400" b="1"/>
              <a:t>over 22</a:t>
            </a:r>
            <a:r>
              <a:rPr lang="nb-NO" sz="2400"/>
              <a:t>.</a:t>
            </a:r>
          </a:p>
          <a:p>
            <a:r>
              <a:rPr lang="nb-NO" sz="2400" b="1"/>
              <a:t>Endret </a:t>
            </a:r>
            <a:r>
              <a:rPr lang="nb-NO" sz="2400"/>
              <a:t>mental status</a:t>
            </a:r>
          </a:p>
          <a:p>
            <a:pPr marL="0" indent="0">
              <a:buNone/>
            </a:pPr>
            <a:endParaRPr lang="nb-NO" sz="900" b="1">
              <a:solidFill>
                <a:srgbClr val="FF0000"/>
              </a:solidFill>
            </a:endParaRPr>
          </a:p>
          <a:p>
            <a:pPr marL="0" indent="0">
              <a:buNone/>
            </a:pPr>
            <a:r>
              <a:rPr lang="nb-NO" sz="3200" b="1">
                <a:solidFill>
                  <a:srgbClr val="FF0000"/>
                </a:solidFill>
              </a:rPr>
              <a:t>Vurder sepsis ved 2 eller flere Q-sofa kriterier og nyoppstått NEWS score over 5- kontakt lege for igangsetting av riktig behandling</a:t>
            </a:r>
            <a:endParaRPr lang="nb-NO" sz="3200">
              <a:solidFill>
                <a:srgbClr val="FF0000"/>
              </a:solidFill>
            </a:endParaRPr>
          </a:p>
          <a:p>
            <a:endParaRPr lang="nb-NO"/>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E09305BD-5F70-424C-81AC-F5FFE723C7D3}" type="slidenum">
              <a:rPr lang="nb-NO" smtClean="0"/>
              <a:pPr/>
              <a:t>37</a:t>
            </a:fld>
            <a:endParaRPr lang="nb-NO"/>
          </a:p>
        </p:txBody>
      </p:sp>
      <p:pic>
        <p:nvPicPr>
          <p:cNvPr id="7" name="Bilde 6"/>
          <p:cNvPicPr>
            <a:picLocks noChangeAspect="1"/>
          </p:cNvPicPr>
          <p:nvPr/>
        </p:nvPicPr>
        <p:blipFill>
          <a:blip r:embed="rId3"/>
          <a:stretch>
            <a:fillRect/>
          </a:stretch>
        </p:blipFill>
        <p:spPr>
          <a:xfrm>
            <a:off x="4894873" y="271671"/>
            <a:ext cx="3431912" cy="1765297"/>
          </a:xfrm>
          <a:prstGeom prst="rect">
            <a:avLst/>
          </a:prstGeom>
        </p:spPr>
      </p:pic>
      <p:sp>
        <p:nvSpPr>
          <p:cNvPr id="8" name="TekstSylinder 7"/>
          <p:cNvSpPr txBox="1"/>
          <p:nvPr/>
        </p:nvSpPr>
        <p:spPr>
          <a:xfrm>
            <a:off x="5508104" y="1840776"/>
            <a:ext cx="3007246" cy="246221"/>
          </a:xfrm>
          <a:prstGeom prst="rect">
            <a:avLst/>
          </a:prstGeom>
          <a:noFill/>
        </p:spPr>
        <p:txBody>
          <a:bodyPr wrap="square" rtlCol="0">
            <a:spAutoFit/>
          </a:bodyPr>
          <a:lstStyle/>
          <a:p>
            <a:r>
              <a:rPr lang="nb-NO" sz="1000"/>
              <a:t>Bilde lånt fra pasientsikkerhetsprogrammet</a:t>
            </a:r>
          </a:p>
        </p:txBody>
      </p:sp>
    </p:spTree>
    <p:extLst>
      <p:ext uri="{BB962C8B-B14F-4D97-AF65-F5344CB8AC3E}">
        <p14:creationId xmlns:p14="http://schemas.microsoft.com/office/powerpoint/2010/main" val="16579434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137815" y="201619"/>
            <a:ext cx="7886700" cy="1325563"/>
          </a:xfrm>
        </p:spPr>
        <p:txBody>
          <a:bodyPr/>
          <a:lstStyle/>
          <a:p>
            <a:r>
              <a:rPr lang="nb-NO"/>
              <a:t>Spørsmål om hjerneslag?</a:t>
            </a:r>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E09305BD-5F70-424C-81AC-F5FFE723C7D3}" type="slidenum">
              <a:rPr lang="nb-NO" smtClean="0"/>
              <a:pPr/>
              <a:t>38</a:t>
            </a:fld>
            <a:endParaRPr lang="nb-NO"/>
          </a:p>
        </p:txBody>
      </p:sp>
      <p:pic>
        <p:nvPicPr>
          <p:cNvPr id="1026" name="Picture 2" descr="NEWS Case"/>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076056" y="2709070"/>
            <a:ext cx="3701510" cy="1403320"/>
          </a:xfrm>
          <a:prstGeom prst="rect">
            <a:avLst/>
          </a:prstGeom>
          <a:noFill/>
          <a:extLst>
            <a:ext uri="{909E8E84-426E-40DD-AFC4-6F175D3DCCD1}">
              <a14:hiddenFill xmlns:a14="http://schemas.microsoft.com/office/drawing/2010/main">
                <a:solidFill>
                  <a:srgbClr val="FFFFFF"/>
                </a:solidFill>
              </a14:hiddenFill>
            </a:ext>
          </a:extLst>
        </p:spPr>
      </p:pic>
      <p:sp>
        <p:nvSpPr>
          <p:cNvPr id="6" name="Rektangel 5"/>
          <p:cNvSpPr/>
          <p:nvPr/>
        </p:nvSpPr>
        <p:spPr>
          <a:xfrm>
            <a:off x="137815" y="1200850"/>
            <a:ext cx="5370289" cy="4401205"/>
          </a:xfrm>
          <a:prstGeom prst="rect">
            <a:avLst/>
          </a:prstGeom>
        </p:spPr>
        <p:txBody>
          <a:bodyPr wrap="square">
            <a:spAutoFit/>
          </a:bodyPr>
          <a:lstStyle/>
          <a:p>
            <a:r>
              <a:rPr lang="nb-NO" sz="2000">
                <a:solidFill>
                  <a:srgbClr val="000000"/>
                </a:solidFill>
              </a:rPr>
              <a:t>Symptomene oppstår plutselig. </a:t>
            </a:r>
          </a:p>
          <a:p>
            <a:r>
              <a:rPr lang="nb-NO" sz="2000">
                <a:solidFill>
                  <a:srgbClr val="000000"/>
                </a:solidFill>
              </a:rPr>
              <a:t>En enkelt test kan redde liv. </a:t>
            </a:r>
          </a:p>
          <a:p>
            <a:r>
              <a:rPr lang="nb-NO" sz="2000">
                <a:solidFill>
                  <a:srgbClr val="000000"/>
                </a:solidFill>
              </a:rPr>
              <a:t>Mistenker du hjerneslag, spør den det gjelder om å gjøre følgende:</a:t>
            </a:r>
          </a:p>
          <a:p>
            <a:endParaRPr lang="nb-NO" sz="2000">
              <a:solidFill>
                <a:srgbClr val="000000"/>
              </a:solidFill>
            </a:endParaRPr>
          </a:p>
          <a:p>
            <a:pPr>
              <a:buFont typeface="Arial" panose="020B0604020202020204" pitchFamily="34" charset="0"/>
              <a:buChar char="•"/>
            </a:pPr>
            <a:r>
              <a:rPr lang="nb-NO" sz="2000">
                <a:solidFill>
                  <a:srgbClr val="000000"/>
                </a:solidFill>
              </a:rPr>
              <a:t>PRATE – prøv å si en enkel sammenhengende setning.</a:t>
            </a:r>
          </a:p>
          <a:p>
            <a:pPr>
              <a:buFont typeface="Arial" panose="020B0604020202020204" pitchFamily="34" charset="0"/>
              <a:buChar char="•"/>
            </a:pPr>
            <a:r>
              <a:rPr lang="nb-NO" sz="2000">
                <a:solidFill>
                  <a:srgbClr val="000000"/>
                </a:solidFill>
              </a:rPr>
              <a:t>SMILE – prøv å smile, le eller vise tennene.</a:t>
            </a:r>
          </a:p>
          <a:p>
            <a:pPr>
              <a:buFont typeface="Arial" panose="020B0604020202020204" pitchFamily="34" charset="0"/>
              <a:buChar char="•"/>
            </a:pPr>
            <a:r>
              <a:rPr lang="nb-NO" sz="2000">
                <a:solidFill>
                  <a:srgbClr val="000000"/>
                </a:solidFill>
              </a:rPr>
              <a:t>LØFTE – prøv å løfte begge armene.</a:t>
            </a:r>
          </a:p>
          <a:p>
            <a:endParaRPr lang="nb-NO" sz="2000">
              <a:solidFill>
                <a:srgbClr val="000000"/>
              </a:solidFill>
            </a:endParaRPr>
          </a:p>
          <a:p>
            <a:r>
              <a:rPr lang="nb-NO" sz="2000">
                <a:solidFill>
                  <a:srgbClr val="000000"/>
                </a:solidFill>
              </a:rPr>
              <a:t>Ring 113 ved problemer med å gjennomføre noen av disse oppgavene. </a:t>
            </a:r>
          </a:p>
          <a:p>
            <a:r>
              <a:rPr lang="nb-NO" sz="2000">
                <a:solidFill>
                  <a:srgbClr val="000000"/>
                </a:solidFill>
              </a:rPr>
              <a:t>Viktig å komme raskt til sykehuset for å unngå skader. Hvert minutt teller</a:t>
            </a:r>
            <a:r>
              <a:rPr lang="nb-NO" sz="2000">
                <a:solidFill>
                  <a:srgbClr val="000000"/>
                </a:solidFill>
                <a:latin typeface="Source Sans Pro"/>
              </a:rPr>
              <a:t>!</a:t>
            </a:r>
            <a:endParaRPr lang="nb-NO" b="0" i="0">
              <a:solidFill>
                <a:srgbClr val="000000"/>
              </a:solidFill>
              <a:effectLst/>
              <a:latin typeface="Source Sans Pro"/>
            </a:endParaRPr>
          </a:p>
        </p:txBody>
      </p:sp>
      <p:sp>
        <p:nvSpPr>
          <p:cNvPr id="7" name="TekstSylinder 6"/>
          <p:cNvSpPr txBox="1"/>
          <p:nvPr/>
        </p:nvSpPr>
        <p:spPr>
          <a:xfrm>
            <a:off x="1274059" y="5769927"/>
            <a:ext cx="6041141" cy="646331"/>
          </a:xfrm>
          <a:prstGeom prst="rect">
            <a:avLst/>
          </a:prstGeom>
          <a:noFill/>
        </p:spPr>
        <p:txBody>
          <a:bodyPr wrap="none" rtlCol="0">
            <a:spAutoFit/>
          </a:bodyPr>
          <a:lstStyle/>
          <a:p>
            <a:r>
              <a:rPr lang="nb-NO" b="1"/>
              <a:t>Lav NEWS2 score utelukker ikke alvorlig sykdom!</a:t>
            </a:r>
          </a:p>
          <a:p>
            <a:r>
              <a:rPr lang="nb-NO"/>
              <a:t>-Symptomer på hjerneslag gir ikke alltid forhøyet NEWS2 score</a:t>
            </a:r>
          </a:p>
        </p:txBody>
      </p:sp>
    </p:spTree>
    <p:extLst>
      <p:ext uri="{BB962C8B-B14F-4D97-AF65-F5344CB8AC3E}">
        <p14:creationId xmlns:p14="http://schemas.microsoft.com/office/powerpoint/2010/main" val="351706912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9" name="Title 1">
            <a:extLst>
              <a:ext uri="{FF2B5EF4-FFF2-40B4-BE49-F238E27FC236}">
                <a16:creationId xmlns:a16="http://schemas.microsoft.com/office/drawing/2014/main" id="{3BABFAB2-488E-6211-8684-993520584A86}"/>
              </a:ext>
            </a:extLst>
          </p:cNvPr>
          <p:cNvSpPr>
            <a:spLocks noGrp="1"/>
          </p:cNvSpPr>
          <p:nvPr>
            <p:ph type="title"/>
          </p:nvPr>
        </p:nvSpPr>
        <p:spPr>
          <a:xfrm>
            <a:off x="628650" y="365126"/>
            <a:ext cx="7886700" cy="1325563"/>
          </a:xfrm>
        </p:spPr>
        <p:txBody>
          <a:bodyPr/>
          <a:lstStyle/>
          <a:p>
            <a:r>
              <a:rPr lang="en-US"/>
              <a:t>			</a:t>
            </a:r>
          </a:p>
        </p:txBody>
      </p:sp>
      <p:pic>
        <p:nvPicPr>
          <p:cNvPr id="1026" name="Picture 2" descr="Ambulanse – Wikipedia">
            <a:extLst>
              <a:ext uri="{FF2B5EF4-FFF2-40B4-BE49-F238E27FC236}">
                <a16:creationId xmlns:a16="http://schemas.microsoft.com/office/drawing/2014/main" id="{92B4DB44-DC49-C7B2-612E-31B5AAA61E22}"/>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373179" y="1825625"/>
            <a:ext cx="6397642" cy="4351338"/>
          </a:xfrm>
          <a:prstGeom prst="rect">
            <a:avLst/>
          </a:prstGeom>
          <a:solidFill>
            <a:srgbClr val="FFFFFF"/>
          </a:solidFill>
        </p:spPr>
      </p:pic>
      <p:sp>
        <p:nvSpPr>
          <p:cNvPr id="1040" name="Footer Placeholder 3">
            <a:extLst>
              <a:ext uri="{FF2B5EF4-FFF2-40B4-BE49-F238E27FC236}">
                <a16:creationId xmlns:a16="http://schemas.microsoft.com/office/drawing/2014/main" id="{31D6AEC3-6FF0-3A00-77C7-C697AA1CEFF5}"/>
              </a:ext>
            </a:extLst>
          </p:cNvPr>
          <p:cNvSpPr>
            <a:spLocks noGrp="1"/>
          </p:cNvSpPr>
          <p:nvPr>
            <p:ph type="ftr" sz="quarter" idx="11"/>
          </p:nvPr>
        </p:nvSpPr>
        <p:spPr>
          <a:xfrm>
            <a:off x="3028950" y="6356351"/>
            <a:ext cx="3086100" cy="365125"/>
          </a:xfrm>
        </p:spPr>
        <p:txBody>
          <a:bodyPr/>
          <a:lstStyle/>
          <a:p>
            <a:endParaRPr lang="nb-NO"/>
          </a:p>
        </p:txBody>
      </p:sp>
      <p:sp>
        <p:nvSpPr>
          <p:cNvPr id="5" name="Plassholder for lysbildenummer 4">
            <a:extLst>
              <a:ext uri="{FF2B5EF4-FFF2-40B4-BE49-F238E27FC236}">
                <a16:creationId xmlns:a16="http://schemas.microsoft.com/office/drawing/2014/main" id="{49493FD8-2EBC-EF8D-A8B5-85A522CFA1C9}"/>
              </a:ext>
            </a:extLst>
          </p:cNvPr>
          <p:cNvSpPr>
            <a:spLocks noGrp="1"/>
          </p:cNvSpPr>
          <p:nvPr>
            <p:ph type="sldNum" sz="quarter" idx="12"/>
          </p:nvPr>
        </p:nvSpPr>
        <p:spPr>
          <a:xfrm>
            <a:off x="8515350" y="6356351"/>
            <a:ext cx="377130" cy="365125"/>
          </a:xfrm>
        </p:spPr>
        <p:txBody>
          <a:bodyPr anchor="ctr">
            <a:normAutofit/>
          </a:bodyPr>
          <a:lstStyle/>
          <a:p>
            <a:pPr>
              <a:spcAft>
                <a:spcPts val="600"/>
              </a:spcAft>
            </a:pPr>
            <a:fld id="{E09305BD-5F70-424C-81AC-F5FFE723C7D3}" type="slidenum">
              <a:rPr lang="nb-NO" smtClean="0"/>
              <a:pPr>
                <a:spcAft>
                  <a:spcPts val="600"/>
                </a:spcAft>
              </a:pPr>
              <a:t>39</a:t>
            </a:fld>
            <a:endParaRPr lang="nb-NO"/>
          </a:p>
        </p:txBody>
      </p:sp>
      <p:pic>
        <p:nvPicPr>
          <p:cNvPr id="1028" name="Picture 4" descr="Rolly Toys Blålys">
            <a:extLst>
              <a:ext uri="{FF2B5EF4-FFF2-40B4-BE49-F238E27FC236}">
                <a16:creationId xmlns:a16="http://schemas.microsoft.com/office/drawing/2014/main" id="{58C31D54-C093-A0E8-557B-89DA6379B71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0"/>
            <a:ext cx="2170196" cy="2610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38348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15BB7F5-324C-3DFF-7862-BAAFBD32EAE5}"/>
              </a:ext>
            </a:extLst>
          </p:cNvPr>
          <p:cNvSpPr>
            <a:spLocks noGrp="1"/>
          </p:cNvSpPr>
          <p:nvPr>
            <p:ph type="title"/>
          </p:nvPr>
        </p:nvSpPr>
        <p:spPr/>
        <p:txBody>
          <a:bodyPr/>
          <a:lstStyle/>
          <a:p>
            <a:r>
              <a:rPr lang="nb-NO"/>
              <a:t>Hvorfor observasjonskompetanse?</a:t>
            </a:r>
          </a:p>
        </p:txBody>
      </p:sp>
      <p:sp>
        <p:nvSpPr>
          <p:cNvPr id="3" name="Plassholder for innhold 2">
            <a:extLst>
              <a:ext uri="{FF2B5EF4-FFF2-40B4-BE49-F238E27FC236}">
                <a16:creationId xmlns:a16="http://schemas.microsoft.com/office/drawing/2014/main" id="{5A0F1B8F-2F57-4E4F-E1FC-E1DA2E1028A4}"/>
              </a:ext>
            </a:extLst>
          </p:cNvPr>
          <p:cNvSpPr>
            <a:spLocks noGrp="1"/>
          </p:cNvSpPr>
          <p:nvPr>
            <p:ph sz="half" idx="1"/>
          </p:nvPr>
        </p:nvSpPr>
        <p:spPr>
          <a:xfrm>
            <a:off x="628650" y="1690689"/>
            <a:ext cx="3886200" cy="4832467"/>
          </a:xfrm>
        </p:spPr>
        <p:txBody>
          <a:bodyPr vert="horz" lIns="91440" tIns="45720" rIns="91440" bIns="45720" rtlCol="0" anchor="t">
            <a:noAutofit/>
          </a:bodyPr>
          <a:lstStyle/>
          <a:p>
            <a:r>
              <a:rPr lang="nb-NO" sz="2200"/>
              <a:t>Oppdage endringer i helsetilstand tidlig, for å unngå sykehusinnleggelse</a:t>
            </a:r>
            <a:endParaRPr lang="nb-NO" sz="2200">
              <a:ea typeface="Calibri"/>
              <a:cs typeface="Calibri"/>
            </a:endParaRPr>
          </a:p>
          <a:p>
            <a:r>
              <a:rPr lang="nb-NO" sz="2200"/>
              <a:t>Vitale målinger gir faglig </a:t>
            </a:r>
            <a:r>
              <a:rPr lang="nb-NO" sz="2200" b="1"/>
              <a:t>beslutningstøtte</a:t>
            </a:r>
            <a:r>
              <a:rPr lang="nb-NO" sz="2200"/>
              <a:t> i møte med annet helsepersonell</a:t>
            </a:r>
            <a:endParaRPr lang="nb-NO" sz="2200">
              <a:ea typeface="Calibri"/>
              <a:cs typeface="Calibri"/>
            </a:endParaRPr>
          </a:p>
          <a:p>
            <a:r>
              <a:rPr lang="nb-NO" sz="2200"/>
              <a:t>Vitale målinger er objektive målinger som kan sammenlignes med en referanseverdi, samt at pasientens tidligere målinger i normaltilstand kan sammenlignes med målinger ved en forverrelse av helsetilstand</a:t>
            </a:r>
            <a:endParaRPr lang="nb-NO" sz="2200">
              <a:ea typeface="Calibri"/>
              <a:cs typeface="Calibri"/>
            </a:endParaRPr>
          </a:p>
        </p:txBody>
      </p:sp>
      <p:pic>
        <p:nvPicPr>
          <p:cNvPr id="8" name="Plassholder for innhold 7">
            <a:extLst>
              <a:ext uri="{FF2B5EF4-FFF2-40B4-BE49-F238E27FC236}">
                <a16:creationId xmlns:a16="http://schemas.microsoft.com/office/drawing/2014/main" id="{639545EE-73F9-5DB9-BD52-5F5720AE40D4}"/>
              </a:ext>
            </a:extLst>
          </p:cNvPr>
          <p:cNvPicPr>
            <a:picLocks noGrp="1" noChangeAspect="1"/>
          </p:cNvPicPr>
          <p:nvPr>
            <p:ph sz="half" idx="2"/>
          </p:nvPr>
        </p:nvPicPr>
        <p:blipFill>
          <a:blip r:embed="rId3"/>
          <a:stretch>
            <a:fillRect/>
          </a:stretch>
        </p:blipFill>
        <p:spPr>
          <a:xfrm>
            <a:off x="4629150" y="2127366"/>
            <a:ext cx="3886200" cy="3747856"/>
          </a:xfrm>
        </p:spPr>
      </p:pic>
      <p:sp>
        <p:nvSpPr>
          <p:cNvPr id="4" name="Plassholder for bunntekst 3">
            <a:extLst>
              <a:ext uri="{FF2B5EF4-FFF2-40B4-BE49-F238E27FC236}">
                <a16:creationId xmlns:a16="http://schemas.microsoft.com/office/drawing/2014/main" id="{812B5131-35F3-0A08-5B9A-B704CB323E42}"/>
              </a:ext>
            </a:extLst>
          </p:cNvPr>
          <p:cNvSpPr>
            <a:spLocks noGrp="1"/>
          </p:cNvSpPr>
          <p:nvPr>
            <p:ph type="ftr" sz="quarter" idx="11"/>
          </p:nvPr>
        </p:nvSpPr>
        <p:spPr/>
        <p:txBody>
          <a:bodyPr/>
          <a:lstStyle/>
          <a:p>
            <a:endParaRPr lang="nb-NO"/>
          </a:p>
        </p:txBody>
      </p:sp>
      <p:sp>
        <p:nvSpPr>
          <p:cNvPr id="5" name="Plassholder for lysbildenummer 4">
            <a:extLst>
              <a:ext uri="{FF2B5EF4-FFF2-40B4-BE49-F238E27FC236}">
                <a16:creationId xmlns:a16="http://schemas.microsoft.com/office/drawing/2014/main" id="{F52C44E9-42B9-C795-04B9-1C5095BE36BF}"/>
              </a:ext>
            </a:extLst>
          </p:cNvPr>
          <p:cNvSpPr>
            <a:spLocks noGrp="1"/>
          </p:cNvSpPr>
          <p:nvPr>
            <p:ph type="sldNum" sz="quarter" idx="12"/>
          </p:nvPr>
        </p:nvSpPr>
        <p:spPr/>
        <p:txBody>
          <a:bodyPr/>
          <a:lstStyle/>
          <a:p>
            <a:fld id="{E09305BD-5F70-424C-81AC-F5FFE723C7D3}" type="slidenum">
              <a:rPr lang="nb-NO" smtClean="0"/>
              <a:pPr/>
              <a:t>4</a:t>
            </a:fld>
            <a:endParaRPr lang="nb-NO"/>
          </a:p>
        </p:txBody>
      </p:sp>
    </p:spTree>
    <p:extLst>
      <p:ext uri="{BB962C8B-B14F-4D97-AF65-F5344CB8AC3E}">
        <p14:creationId xmlns:p14="http://schemas.microsoft.com/office/powerpoint/2010/main" val="23433407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08E9009-0498-081D-7E4F-6A04B042FFB6}"/>
              </a:ext>
            </a:extLst>
          </p:cNvPr>
          <p:cNvSpPr>
            <a:spLocks noGrp="1"/>
          </p:cNvSpPr>
          <p:nvPr>
            <p:ph type="title"/>
          </p:nvPr>
        </p:nvSpPr>
        <p:spPr/>
        <p:txBody>
          <a:bodyPr/>
          <a:lstStyle/>
          <a:p>
            <a:r>
              <a:rPr lang="nb-NO"/>
              <a:t>Behandlingsavklaring</a:t>
            </a:r>
          </a:p>
        </p:txBody>
      </p:sp>
      <p:sp>
        <p:nvSpPr>
          <p:cNvPr id="3" name="Plassholder for innhold 2">
            <a:extLst>
              <a:ext uri="{FF2B5EF4-FFF2-40B4-BE49-F238E27FC236}">
                <a16:creationId xmlns:a16="http://schemas.microsoft.com/office/drawing/2014/main" id="{64448F61-2927-261D-5D08-937AB907CDE4}"/>
              </a:ext>
            </a:extLst>
          </p:cNvPr>
          <p:cNvSpPr>
            <a:spLocks noGrp="1"/>
          </p:cNvSpPr>
          <p:nvPr>
            <p:ph idx="1"/>
          </p:nvPr>
        </p:nvSpPr>
        <p:spPr>
          <a:xfrm>
            <a:off x="628650" y="1490133"/>
            <a:ext cx="7886700" cy="4686830"/>
          </a:xfrm>
        </p:spPr>
        <p:txBody>
          <a:bodyPr vert="horz" lIns="91440" tIns="45720" rIns="91440" bIns="45720" rtlCol="0" anchor="t">
            <a:normAutofit/>
          </a:bodyPr>
          <a:lstStyle/>
          <a:p>
            <a:r>
              <a:rPr lang="nb-NO" sz="2400"/>
              <a:t>Avklaringer bestemt av lege/behandlerteam i forhold til helsehjelp/behandling for den enkelte pasient. Det være seg HLR status og/eller sykehusinnleggelse ved akutt forverring.</a:t>
            </a:r>
          </a:p>
          <a:p>
            <a:endParaRPr lang="nb-NO" sz="2400">
              <a:cs typeface="Calibri"/>
            </a:endParaRPr>
          </a:p>
          <a:p>
            <a:r>
              <a:rPr lang="nb-NO" sz="2400"/>
              <a:t>En behandlingsavklaring er rådende over en eventuell NEWS score. Med det menes at behandlingsavklaringen skal følges selv om respons etter NEWS score gir andre anbefalinger.</a:t>
            </a:r>
            <a:endParaRPr lang="nb-NO" sz="2400">
              <a:cs typeface="Calibri"/>
            </a:endParaRPr>
          </a:p>
          <a:p>
            <a:pPr marL="0" indent="0">
              <a:buNone/>
            </a:pPr>
            <a:endParaRPr lang="nb-NO" sz="2400">
              <a:cs typeface="Calibri"/>
            </a:endParaRPr>
          </a:p>
          <a:p>
            <a:r>
              <a:rPr lang="nb-NO" sz="2400" b="1"/>
              <a:t>Lindrende behandling skal alltid gis og være i fokus</a:t>
            </a:r>
            <a:r>
              <a:rPr lang="nb-NO" sz="2400"/>
              <a:t>. Hva som er lindrende behandling vurderes ut ifra den enkelte pasients behov.</a:t>
            </a:r>
            <a:endParaRPr lang="nb-NO" sz="2400">
              <a:cs typeface="Calibri"/>
            </a:endParaRPr>
          </a:p>
          <a:p>
            <a:endParaRPr lang="nb-NO"/>
          </a:p>
          <a:p>
            <a:endParaRPr lang="nb-NO"/>
          </a:p>
        </p:txBody>
      </p:sp>
      <p:sp>
        <p:nvSpPr>
          <p:cNvPr id="4" name="Plassholder for bunntekst 3">
            <a:extLst>
              <a:ext uri="{FF2B5EF4-FFF2-40B4-BE49-F238E27FC236}">
                <a16:creationId xmlns:a16="http://schemas.microsoft.com/office/drawing/2014/main" id="{9013A0EA-76E6-FB0F-F928-44B960928BA2}"/>
              </a:ext>
            </a:extLst>
          </p:cNvPr>
          <p:cNvSpPr>
            <a:spLocks noGrp="1"/>
          </p:cNvSpPr>
          <p:nvPr>
            <p:ph type="ftr" sz="quarter" idx="11"/>
          </p:nvPr>
        </p:nvSpPr>
        <p:spPr/>
        <p:txBody>
          <a:bodyPr/>
          <a:lstStyle/>
          <a:p>
            <a:endParaRPr lang="nb-NO"/>
          </a:p>
        </p:txBody>
      </p:sp>
      <p:sp>
        <p:nvSpPr>
          <p:cNvPr id="5" name="Plassholder for lysbildenummer 4">
            <a:extLst>
              <a:ext uri="{FF2B5EF4-FFF2-40B4-BE49-F238E27FC236}">
                <a16:creationId xmlns:a16="http://schemas.microsoft.com/office/drawing/2014/main" id="{26EC3BFC-BC56-AF9B-63BA-08B19B9F254E}"/>
              </a:ext>
            </a:extLst>
          </p:cNvPr>
          <p:cNvSpPr>
            <a:spLocks noGrp="1"/>
          </p:cNvSpPr>
          <p:nvPr>
            <p:ph type="sldNum" sz="quarter" idx="12"/>
          </p:nvPr>
        </p:nvSpPr>
        <p:spPr/>
        <p:txBody>
          <a:bodyPr/>
          <a:lstStyle/>
          <a:p>
            <a:fld id="{E09305BD-5F70-424C-81AC-F5FFE723C7D3}" type="slidenum">
              <a:rPr lang="nb-NO" smtClean="0"/>
              <a:pPr/>
              <a:t>40</a:t>
            </a:fld>
            <a:endParaRPr lang="nb-NO"/>
          </a:p>
        </p:txBody>
      </p:sp>
    </p:spTree>
    <p:extLst>
      <p:ext uri="{BB962C8B-B14F-4D97-AF65-F5344CB8AC3E}">
        <p14:creationId xmlns:p14="http://schemas.microsoft.com/office/powerpoint/2010/main" val="105998283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ISBAR- kommunikasjon om pasientbehandling</a:t>
            </a:r>
          </a:p>
        </p:txBody>
      </p:sp>
      <p:sp>
        <p:nvSpPr>
          <p:cNvPr id="3" name="Plassholder for innhold 2"/>
          <p:cNvSpPr>
            <a:spLocks noGrp="1"/>
          </p:cNvSpPr>
          <p:nvPr>
            <p:ph idx="1"/>
          </p:nvPr>
        </p:nvSpPr>
        <p:spPr/>
        <p:txBody>
          <a:bodyPr/>
          <a:lstStyle/>
          <a:p>
            <a:pPr marL="0" indent="0">
              <a:buNone/>
            </a:pPr>
            <a:endParaRPr lang="nb-NO"/>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E09305BD-5F70-424C-81AC-F5FFE723C7D3}" type="slidenum">
              <a:rPr lang="nb-NO" smtClean="0"/>
              <a:pPr/>
              <a:t>41</a:t>
            </a:fld>
            <a:endParaRPr lang="nb-NO"/>
          </a:p>
        </p:txBody>
      </p:sp>
      <p:pic>
        <p:nvPicPr>
          <p:cNvPr id="6" name="Plassholder for innhold 4">
            <a:extLst>
              <a:ext uri="{FF2B5EF4-FFF2-40B4-BE49-F238E27FC236}">
                <a16:creationId xmlns:a16="http://schemas.microsoft.com/office/drawing/2014/main" id="{FE5D753E-F6E9-431E-8FB2-C7B7AE9166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04" y="1293777"/>
            <a:ext cx="4141646" cy="4972880"/>
          </a:xfrm>
          <a:prstGeom prst="rect">
            <a:avLst/>
          </a:prstGeom>
        </p:spPr>
      </p:pic>
      <p:pic>
        <p:nvPicPr>
          <p:cNvPr id="7" name="Bilde 6">
            <a:extLst>
              <a:ext uri="{FF2B5EF4-FFF2-40B4-BE49-F238E27FC236}">
                <a16:creationId xmlns:a16="http://schemas.microsoft.com/office/drawing/2014/main" id="{3FDC13F7-E156-4A62-AF12-BD34075CA67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17108" y="1214023"/>
            <a:ext cx="4272873" cy="4962940"/>
          </a:xfrm>
          <a:prstGeom prst="rect">
            <a:avLst/>
          </a:prstGeom>
        </p:spPr>
      </p:pic>
    </p:spTree>
    <p:extLst>
      <p:ext uri="{BB962C8B-B14F-4D97-AF65-F5344CB8AC3E}">
        <p14:creationId xmlns:p14="http://schemas.microsoft.com/office/powerpoint/2010/main" val="24439725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Eksempel på bruk av ISBAR</a:t>
            </a:r>
          </a:p>
        </p:txBody>
      </p:sp>
      <p:sp>
        <p:nvSpPr>
          <p:cNvPr id="3" name="Plassholder for innhold 2"/>
          <p:cNvSpPr>
            <a:spLocks noGrp="1"/>
          </p:cNvSpPr>
          <p:nvPr>
            <p:ph idx="1"/>
          </p:nvPr>
        </p:nvSpPr>
        <p:spPr/>
        <p:txBody>
          <a:bodyPr/>
          <a:lstStyle/>
          <a:p>
            <a:r>
              <a:rPr lang="nb-NO">
                <a:hlinkClick r:id="rId3"/>
              </a:rPr>
              <a:t>ISBAR-kommunikasjon - </a:t>
            </a:r>
            <a:r>
              <a:rPr lang="nb-NO" err="1">
                <a:hlinkClick r:id="rId3"/>
              </a:rPr>
              <a:t>YouTube</a:t>
            </a:r>
            <a:endParaRPr lang="nb-NO"/>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E09305BD-5F70-424C-81AC-F5FFE723C7D3}" type="slidenum">
              <a:rPr lang="nb-NO" smtClean="0"/>
              <a:pPr/>
              <a:t>42</a:t>
            </a:fld>
            <a:endParaRPr lang="nb-NO"/>
          </a:p>
        </p:txBody>
      </p:sp>
      <p:pic>
        <p:nvPicPr>
          <p:cNvPr id="7" name="Bilde 6">
            <a:extLst>
              <a:ext uri="{FF2B5EF4-FFF2-40B4-BE49-F238E27FC236}">
                <a16:creationId xmlns:a16="http://schemas.microsoft.com/office/drawing/2014/main" id="{CDCBDA3F-A599-BD01-9371-410EF162F7F9}"/>
              </a:ext>
            </a:extLst>
          </p:cNvPr>
          <p:cNvPicPr>
            <a:picLocks noChangeAspect="1"/>
          </p:cNvPicPr>
          <p:nvPr/>
        </p:nvPicPr>
        <p:blipFill>
          <a:blip r:embed="rId4"/>
          <a:stretch>
            <a:fillRect/>
          </a:stretch>
        </p:blipFill>
        <p:spPr>
          <a:xfrm>
            <a:off x="377788" y="2246263"/>
            <a:ext cx="8388424" cy="3947880"/>
          </a:xfrm>
          <a:prstGeom prst="rect">
            <a:avLst/>
          </a:prstGeom>
        </p:spPr>
      </p:pic>
    </p:spTree>
    <p:extLst>
      <p:ext uri="{BB962C8B-B14F-4D97-AF65-F5344CB8AC3E}">
        <p14:creationId xmlns:p14="http://schemas.microsoft.com/office/powerpoint/2010/main" val="209439781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1499154-1C4B-23AE-0842-0993D53281A4}"/>
              </a:ext>
            </a:extLst>
          </p:cNvPr>
          <p:cNvSpPr>
            <a:spLocks noGrp="1"/>
          </p:cNvSpPr>
          <p:nvPr>
            <p:ph type="title"/>
          </p:nvPr>
        </p:nvSpPr>
        <p:spPr/>
        <p:txBody>
          <a:bodyPr/>
          <a:lstStyle/>
          <a:p>
            <a:r>
              <a:rPr lang="nb-NO"/>
              <a:t>Gruppeoppgave- ISBAR</a:t>
            </a:r>
          </a:p>
        </p:txBody>
      </p:sp>
      <p:sp>
        <p:nvSpPr>
          <p:cNvPr id="3" name="Plassholder for innhold 2">
            <a:extLst>
              <a:ext uri="{FF2B5EF4-FFF2-40B4-BE49-F238E27FC236}">
                <a16:creationId xmlns:a16="http://schemas.microsoft.com/office/drawing/2014/main" id="{A5CA5D92-8CBB-0838-6A0F-1231DBC04398}"/>
              </a:ext>
            </a:extLst>
          </p:cNvPr>
          <p:cNvSpPr>
            <a:spLocks noGrp="1"/>
          </p:cNvSpPr>
          <p:nvPr>
            <p:ph idx="1"/>
          </p:nvPr>
        </p:nvSpPr>
        <p:spPr/>
        <p:txBody>
          <a:bodyPr/>
          <a:lstStyle/>
          <a:p>
            <a:r>
              <a:rPr lang="nb-NO"/>
              <a:t>Bruk opplysninger du har fra </a:t>
            </a:r>
            <a:r>
              <a:rPr lang="nb-NO" err="1"/>
              <a:t>caset</a:t>
            </a:r>
            <a:endParaRPr lang="nb-NO"/>
          </a:p>
          <a:p>
            <a:r>
              <a:rPr lang="nb-NO"/>
              <a:t>Fyll ut ISBAR skjema</a:t>
            </a:r>
          </a:p>
          <a:p>
            <a:endParaRPr lang="nb-NO"/>
          </a:p>
          <a:p>
            <a:r>
              <a:rPr lang="nb-NO"/>
              <a:t>Gå sammen to og to</a:t>
            </a:r>
          </a:p>
          <a:p>
            <a:r>
              <a:rPr lang="nb-NO"/>
              <a:t>Bruk ISBAR skjemaet for å gi opplysninger til annet helsepersonell</a:t>
            </a:r>
          </a:p>
        </p:txBody>
      </p:sp>
      <p:sp>
        <p:nvSpPr>
          <p:cNvPr id="4" name="Plassholder for bunntekst 3">
            <a:extLst>
              <a:ext uri="{FF2B5EF4-FFF2-40B4-BE49-F238E27FC236}">
                <a16:creationId xmlns:a16="http://schemas.microsoft.com/office/drawing/2014/main" id="{35BDA031-27C3-5D3B-C0AE-ECA50DEE1225}"/>
              </a:ext>
            </a:extLst>
          </p:cNvPr>
          <p:cNvSpPr>
            <a:spLocks noGrp="1"/>
          </p:cNvSpPr>
          <p:nvPr>
            <p:ph type="ftr" sz="quarter" idx="11"/>
          </p:nvPr>
        </p:nvSpPr>
        <p:spPr/>
        <p:txBody>
          <a:bodyPr/>
          <a:lstStyle/>
          <a:p>
            <a:endParaRPr lang="nb-NO"/>
          </a:p>
        </p:txBody>
      </p:sp>
      <p:sp>
        <p:nvSpPr>
          <p:cNvPr id="5" name="Plassholder for lysbildenummer 4">
            <a:extLst>
              <a:ext uri="{FF2B5EF4-FFF2-40B4-BE49-F238E27FC236}">
                <a16:creationId xmlns:a16="http://schemas.microsoft.com/office/drawing/2014/main" id="{B56B43F2-F73E-433B-1EE5-BFB055D5BCEE}"/>
              </a:ext>
            </a:extLst>
          </p:cNvPr>
          <p:cNvSpPr>
            <a:spLocks noGrp="1"/>
          </p:cNvSpPr>
          <p:nvPr>
            <p:ph type="sldNum" sz="quarter" idx="12"/>
          </p:nvPr>
        </p:nvSpPr>
        <p:spPr/>
        <p:txBody>
          <a:bodyPr/>
          <a:lstStyle/>
          <a:p>
            <a:fld id="{E09305BD-5F70-424C-81AC-F5FFE723C7D3}" type="slidenum">
              <a:rPr lang="nb-NO" smtClean="0"/>
              <a:pPr/>
              <a:t>43</a:t>
            </a:fld>
            <a:endParaRPr lang="nb-NO"/>
          </a:p>
        </p:txBody>
      </p:sp>
    </p:spTree>
    <p:extLst>
      <p:ext uri="{BB962C8B-B14F-4D97-AF65-F5344CB8AC3E}">
        <p14:creationId xmlns:p14="http://schemas.microsoft.com/office/powerpoint/2010/main" val="336676180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090A0DD-DAE2-415C-9043-78DB954B2ED7}"/>
              </a:ext>
            </a:extLst>
          </p:cNvPr>
          <p:cNvSpPr>
            <a:spLocks noGrp="1"/>
          </p:cNvSpPr>
          <p:nvPr>
            <p:ph type="title"/>
          </p:nvPr>
        </p:nvSpPr>
        <p:spPr>
          <a:xfrm>
            <a:off x="323528" y="332656"/>
            <a:ext cx="2866642" cy="1424934"/>
          </a:xfrm>
        </p:spPr>
        <p:txBody>
          <a:bodyPr vert="horz" lIns="68580" tIns="34290" rIns="68580" bIns="34290" rtlCol="0" anchor="ctr">
            <a:normAutofit/>
          </a:bodyPr>
          <a:lstStyle/>
          <a:p>
            <a:br>
              <a:rPr lang="en-US" sz="3000" dirty="0"/>
            </a:br>
            <a:br>
              <a:rPr lang="en-US" sz="3000" dirty="0"/>
            </a:br>
            <a:r>
              <a:rPr lang="en-US" sz="3000" dirty="0"/>
              <a:t>Pause </a:t>
            </a:r>
            <a:r>
              <a:rPr lang="en-US" sz="3000" dirty="0" err="1"/>
              <a:t>til</a:t>
            </a:r>
            <a:r>
              <a:rPr lang="en-US" sz="3000" dirty="0"/>
              <a:t> kl. 13.17</a:t>
            </a:r>
            <a:endParaRPr lang="en-US" dirty="0"/>
          </a:p>
        </p:txBody>
      </p:sp>
      <p:pic>
        <p:nvPicPr>
          <p:cNvPr id="2052" name="Picture 4">
            <a:extLst>
              <a:ext uri="{FF2B5EF4-FFF2-40B4-BE49-F238E27FC236}">
                <a16:creationId xmlns:a16="http://schemas.microsoft.com/office/drawing/2014/main" id="{DEEE3781-0BDE-8802-7FB7-B63FA167BAB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011"/>
          <a:stretch/>
        </p:blipFill>
        <p:spPr bwMode="auto">
          <a:xfrm>
            <a:off x="115380" y="2659475"/>
            <a:ext cx="5752764" cy="3442883"/>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Te - helsefremmende effekt - Drop-In legene">
            <a:extLst>
              <a:ext uri="{FF2B5EF4-FFF2-40B4-BE49-F238E27FC236}">
                <a16:creationId xmlns:a16="http://schemas.microsoft.com/office/drawing/2014/main" id="{AC1BED7C-C7B4-73A8-3D44-221BE271AEA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60032" y="2659474"/>
            <a:ext cx="4168588" cy="3442883"/>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a:extLst>
              <a:ext uri="{FF2B5EF4-FFF2-40B4-BE49-F238E27FC236}">
                <a16:creationId xmlns:a16="http://schemas.microsoft.com/office/drawing/2014/main" id="{F79BC95F-7B15-C1F5-4064-2A3D38816AD9}"/>
              </a:ext>
            </a:extLst>
          </p:cNvPr>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rot="20677882">
            <a:off x="3699685" y="122855"/>
            <a:ext cx="1278995" cy="26079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952292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6D6DCC6-7C51-5637-43C7-E6C6E11E3A87}"/>
              </a:ext>
            </a:extLst>
          </p:cNvPr>
          <p:cNvSpPr>
            <a:spLocks noGrp="1"/>
          </p:cNvSpPr>
          <p:nvPr>
            <p:ph type="title"/>
          </p:nvPr>
        </p:nvSpPr>
        <p:spPr>
          <a:xfrm>
            <a:off x="628650" y="365126"/>
            <a:ext cx="7886700" cy="1325563"/>
          </a:xfrm>
        </p:spPr>
        <p:txBody>
          <a:bodyPr anchor="ctr">
            <a:normAutofit/>
          </a:bodyPr>
          <a:lstStyle/>
          <a:p>
            <a:r>
              <a:rPr lang="nb-NO"/>
              <a:t>Kasuistikk</a:t>
            </a:r>
          </a:p>
        </p:txBody>
      </p:sp>
      <p:pic>
        <p:nvPicPr>
          <p:cNvPr id="1026" name="Picture 2" descr="Fra navigasjonshjelp til store landmasser – Gruble.net">
            <a:extLst>
              <a:ext uri="{FF2B5EF4-FFF2-40B4-BE49-F238E27FC236}">
                <a16:creationId xmlns:a16="http://schemas.microsoft.com/office/drawing/2014/main" id="{39AC7C68-EB4C-A5D7-14FC-F3DF52394082}"/>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tretch>
            <a:fillRect/>
          </a:stretch>
        </p:blipFill>
        <p:spPr bwMode="auto">
          <a:xfrm>
            <a:off x="2949437" y="1870077"/>
            <a:ext cx="3886200" cy="3886200"/>
          </a:xfrm>
          <a:prstGeom prst="rect">
            <a:avLst/>
          </a:prstGeom>
          <a:solidFill>
            <a:srgbClr val="FFFFFF"/>
          </a:solidFill>
        </p:spPr>
      </p:pic>
      <p:sp>
        <p:nvSpPr>
          <p:cNvPr id="1036" name="Footer Placeholder 4">
            <a:extLst>
              <a:ext uri="{FF2B5EF4-FFF2-40B4-BE49-F238E27FC236}">
                <a16:creationId xmlns:a16="http://schemas.microsoft.com/office/drawing/2014/main" id="{FF4FA3F5-442A-1CCA-3709-8AAD55A31ADF}"/>
              </a:ext>
            </a:extLst>
          </p:cNvPr>
          <p:cNvSpPr>
            <a:spLocks noGrp="1"/>
          </p:cNvSpPr>
          <p:nvPr>
            <p:ph type="ftr" sz="quarter" idx="11"/>
          </p:nvPr>
        </p:nvSpPr>
        <p:spPr>
          <a:xfrm>
            <a:off x="3028950" y="6356351"/>
            <a:ext cx="3086100" cy="365125"/>
          </a:xfrm>
        </p:spPr>
        <p:txBody>
          <a:bodyPr/>
          <a:lstStyle/>
          <a:p>
            <a:pPr>
              <a:defRPr/>
            </a:pPr>
            <a:endParaRPr lang="nb-NO"/>
          </a:p>
        </p:txBody>
      </p:sp>
      <p:sp>
        <p:nvSpPr>
          <p:cNvPr id="5" name="Plassholder for lysbildenummer 4">
            <a:extLst>
              <a:ext uri="{FF2B5EF4-FFF2-40B4-BE49-F238E27FC236}">
                <a16:creationId xmlns:a16="http://schemas.microsoft.com/office/drawing/2014/main" id="{FA841B45-19BC-37A0-95B9-DA69C00E4069}"/>
              </a:ext>
            </a:extLst>
          </p:cNvPr>
          <p:cNvSpPr>
            <a:spLocks noGrp="1"/>
          </p:cNvSpPr>
          <p:nvPr>
            <p:ph type="sldNum" sz="quarter" idx="12"/>
          </p:nvPr>
        </p:nvSpPr>
        <p:spPr>
          <a:xfrm>
            <a:off x="8515350" y="6356351"/>
            <a:ext cx="377130" cy="365125"/>
          </a:xfrm>
        </p:spPr>
        <p:txBody>
          <a:bodyPr anchor="ctr">
            <a:normAutofit/>
          </a:bodyPr>
          <a:lstStyle/>
          <a:p>
            <a:pPr>
              <a:spcAft>
                <a:spcPts val="600"/>
              </a:spcAft>
            </a:pPr>
            <a:fld id="{E09305BD-5F70-424C-81AC-F5FFE723C7D3}" type="slidenum">
              <a:rPr lang="nb-NO" smtClean="0"/>
              <a:pPr>
                <a:spcAft>
                  <a:spcPts val="600"/>
                </a:spcAft>
              </a:pPr>
              <a:t>45</a:t>
            </a:fld>
            <a:endParaRPr lang="nb-NO"/>
          </a:p>
        </p:txBody>
      </p:sp>
    </p:spTree>
    <p:extLst>
      <p:ext uri="{BB962C8B-B14F-4D97-AF65-F5344CB8AC3E}">
        <p14:creationId xmlns:p14="http://schemas.microsoft.com/office/powerpoint/2010/main" val="260398225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Case 3 institusjon</a:t>
            </a:r>
          </a:p>
        </p:txBody>
      </p:sp>
      <p:sp>
        <p:nvSpPr>
          <p:cNvPr id="3" name="Plassholder for innhold 2"/>
          <p:cNvSpPr>
            <a:spLocks noGrp="1"/>
          </p:cNvSpPr>
          <p:nvPr>
            <p:ph idx="1"/>
          </p:nvPr>
        </p:nvSpPr>
        <p:spPr/>
        <p:txBody>
          <a:bodyPr>
            <a:normAutofit fontScale="92500" lnSpcReduction="10000"/>
          </a:bodyPr>
          <a:lstStyle/>
          <a:p>
            <a:pPr marL="0" indent="0">
              <a:buNone/>
            </a:pPr>
            <a:r>
              <a:rPr lang="nb-NO"/>
              <a:t>Olga Hansen er 88 år og  bor på et sykehjem på grunn av sine mange somatiske sykdommer</a:t>
            </a:r>
          </a:p>
          <a:p>
            <a:pPr marL="0" indent="0">
              <a:buNone/>
            </a:pPr>
            <a:r>
              <a:rPr lang="nb-NO"/>
              <a:t> Det ble sist tatt rutinemessige målinger av vitale parametere for 3 måneder siden i forbindelse med årskontroll med sykehjemslege  NEWS2 score på 0(habituell/normal tilstand). </a:t>
            </a:r>
          </a:p>
          <a:p>
            <a:pPr marL="0" indent="0">
              <a:buNone/>
            </a:pPr>
            <a:r>
              <a:rPr lang="nb-NO"/>
              <a:t>Det siste døgnet har hun hatt lette ryggsmerter og vært tiltagende ustø. Dette har igjen ført til økt hjelpebehov. Nattevaktene rapporterer om konsentrert og illeluktende urin. Dagvaktene går inn til henne om morgenen. De registrerer at hun virker forvirret, noe hun ikke har vært tidligere. </a:t>
            </a:r>
          </a:p>
          <a:p>
            <a:pPr marL="0" indent="0">
              <a:buNone/>
            </a:pPr>
            <a:r>
              <a:rPr lang="nb-NO"/>
              <a:t>Det blir tatt NEWS-målinger: Frie luftveier RF: 26, Spo2: 93%, anstrengt respirasjon, BT :95/45, Puls:125 uregelmessig (Kjent Atrieflimmer), klam og blek hud, kald perifert.  Bevissthetsnivå = C (forvirret), Blodsukker. 5,0. </a:t>
            </a:r>
            <a:br>
              <a:rPr lang="nb-NO"/>
            </a:br>
            <a:r>
              <a:rPr lang="nb-NO"/>
              <a:t>Temp: 36,2. </a:t>
            </a:r>
          </a:p>
          <a:p>
            <a:r>
              <a:rPr lang="nb-NO"/>
              <a:t> Regn ut NEWS2 score. </a:t>
            </a:r>
          </a:p>
          <a:p>
            <a:r>
              <a:rPr lang="nb-NO"/>
              <a:t>Hvilke tiltak setter du inn hos Olga?</a:t>
            </a:r>
          </a:p>
          <a:p>
            <a:endParaRPr lang="nb-NO"/>
          </a:p>
          <a:p>
            <a:endParaRPr lang="nb-NO"/>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E09305BD-5F70-424C-81AC-F5FFE723C7D3}" type="slidenum">
              <a:rPr lang="nb-NO" smtClean="0"/>
              <a:pPr/>
              <a:t>46</a:t>
            </a:fld>
            <a:endParaRPr lang="nb-NO"/>
          </a:p>
        </p:txBody>
      </p:sp>
    </p:spTree>
    <p:extLst>
      <p:ext uri="{BB962C8B-B14F-4D97-AF65-F5344CB8AC3E}">
        <p14:creationId xmlns:p14="http://schemas.microsoft.com/office/powerpoint/2010/main" val="224630206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Case 3; Institusjon</a:t>
            </a:r>
          </a:p>
        </p:txBody>
      </p:sp>
      <p:sp>
        <p:nvSpPr>
          <p:cNvPr id="3" name="Plassholder for innhold 2"/>
          <p:cNvSpPr>
            <a:spLocks noGrp="1"/>
          </p:cNvSpPr>
          <p:nvPr>
            <p:ph idx="1"/>
          </p:nvPr>
        </p:nvSpPr>
        <p:spPr/>
        <p:txBody>
          <a:bodyPr>
            <a:normAutofit/>
          </a:bodyPr>
          <a:lstStyle/>
          <a:p>
            <a:pPr marL="0" indent="0">
              <a:buNone/>
            </a:pPr>
            <a:r>
              <a:rPr lang="nb-NO"/>
              <a:t>NEWS-målinger: Frie luftveier, RF: 26, SpO2: 93%, anstrengt respirasjon, BT: 95/45, Puls: 125 uregelmessig (kjent Atrieflimmer), klam og blek hud, kald perifert.  Bevissthetsnivå = C (forvirret), blodsukker 5,0. Temp: 36,2. </a:t>
            </a:r>
          </a:p>
          <a:p>
            <a:pPr marL="0" indent="0">
              <a:buNone/>
            </a:pPr>
            <a:endParaRPr lang="nb-NO"/>
          </a:p>
          <a:p>
            <a:pPr marL="0" indent="0">
              <a:buNone/>
            </a:pPr>
            <a:endParaRPr lang="nb-NO"/>
          </a:p>
          <a:p>
            <a:pPr marL="0" indent="0">
              <a:buNone/>
            </a:pPr>
            <a:r>
              <a:rPr lang="nb-NO" sz="3200">
                <a:solidFill>
                  <a:schemeClr val="accent1">
                    <a:lumMod val="75000"/>
                  </a:schemeClr>
                </a:solidFill>
              </a:rPr>
              <a:t>Regn ut </a:t>
            </a:r>
            <a:br>
              <a:rPr lang="nb-NO" sz="3200">
                <a:solidFill>
                  <a:schemeClr val="accent1">
                    <a:lumMod val="75000"/>
                  </a:schemeClr>
                </a:solidFill>
              </a:rPr>
            </a:br>
            <a:r>
              <a:rPr lang="nb-NO" sz="3200">
                <a:solidFill>
                  <a:schemeClr val="accent1">
                    <a:lumMod val="75000"/>
                  </a:schemeClr>
                </a:solidFill>
              </a:rPr>
              <a:t>NEWS2 </a:t>
            </a:r>
            <a:br>
              <a:rPr lang="nb-NO" sz="3200">
                <a:solidFill>
                  <a:schemeClr val="accent1">
                    <a:lumMod val="75000"/>
                  </a:schemeClr>
                </a:solidFill>
              </a:rPr>
            </a:br>
            <a:r>
              <a:rPr lang="nb-NO" sz="3200">
                <a:solidFill>
                  <a:schemeClr val="accent1">
                    <a:lumMod val="75000"/>
                  </a:schemeClr>
                </a:solidFill>
              </a:rPr>
              <a:t>score</a:t>
            </a:r>
          </a:p>
          <a:p>
            <a:pPr marL="0" indent="0">
              <a:buNone/>
            </a:pPr>
            <a:endParaRPr lang="nb-NO"/>
          </a:p>
          <a:p>
            <a:endParaRPr lang="nb-NO"/>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E09305BD-5F70-424C-81AC-F5FFE723C7D3}" type="slidenum">
              <a:rPr lang="nb-NO" smtClean="0"/>
              <a:pPr/>
              <a:t>47</a:t>
            </a:fld>
            <a:endParaRPr lang="nb-NO"/>
          </a:p>
        </p:txBody>
      </p:sp>
      <p:pic>
        <p:nvPicPr>
          <p:cNvPr id="7" name="Plassholder for innhold 6">
            <a:extLst>
              <a:ext uri="{FF2B5EF4-FFF2-40B4-BE49-F238E27FC236}">
                <a16:creationId xmlns:a16="http://schemas.microsoft.com/office/drawing/2014/main" id="{E2FFE0F7-ECFA-A768-C1AD-242F34960F4A}"/>
              </a:ext>
            </a:extLst>
          </p:cNvPr>
          <p:cNvPicPr>
            <a:picLocks noGrp="1" noChangeAspect="1"/>
          </p:cNvPicPr>
          <p:nvPr>
            <p:ph sz="half" idx="4294967295"/>
          </p:nvPr>
        </p:nvPicPr>
        <p:blipFill>
          <a:blip r:embed="rId3"/>
          <a:stretch>
            <a:fillRect/>
          </a:stretch>
        </p:blipFill>
        <p:spPr>
          <a:xfrm>
            <a:off x="3275856" y="3029615"/>
            <a:ext cx="5616624" cy="3733656"/>
          </a:xfrm>
          <a:prstGeom prst="rect">
            <a:avLst/>
          </a:prstGeom>
          <a:noFill/>
        </p:spPr>
      </p:pic>
    </p:spTree>
    <p:extLst>
      <p:ext uri="{BB962C8B-B14F-4D97-AF65-F5344CB8AC3E}">
        <p14:creationId xmlns:p14="http://schemas.microsoft.com/office/powerpoint/2010/main" val="32834274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Case 3; Institusjon</a:t>
            </a:r>
          </a:p>
        </p:txBody>
      </p:sp>
      <p:sp>
        <p:nvSpPr>
          <p:cNvPr id="3" name="Plassholder for innhold 2"/>
          <p:cNvSpPr>
            <a:spLocks noGrp="1"/>
          </p:cNvSpPr>
          <p:nvPr>
            <p:ph idx="1"/>
          </p:nvPr>
        </p:nvSpPr>
        <p:spPr>
          <a:xfrm>
            <a:off x="573732" y="1541363"/>
            <a:ext cx="7886700" cy="4351338"/>
          </a:xfrm>
        </p:spPr>
        <p:txBody>
          <a:bodyPr>
            <a:normAutofit/>
          </a:bodyPr>
          <a:lstStyle/>
          <a:p>
            <a:pPr marL="0" indent="0">
              <a:buNone/>
            </a:pPr>
            <a:r>
              <a:rPr lang="nb-NO"/>
              <a:t>NEWS-målinger: Frie luftveier, RF: 26, SpO2: 93%, anstrengt respirasjon, BT: 95/45, Puls: 125 uregelmessig (kjent Atrieflimmer), klam og blek hud, kald perifert.  Bevissthetsnivå = C (forvirret), Blodsukker 5,0. Temp: 36,2. </a:t>
            </a:r>
          </a:p>
          <a:p>
            <a:pPr marL="0" indent="0">
              <a:buNone/>
            </a:pPr>
            <a:endParaRPr lang="nb-NO"/>
          </a:p>
          <a:p>
            <a:pPr marL="0" indent="0">
              <a:buNone/>
            </a:pPr>
            <a:endParaRPr lang="nb-NO"/>
          </a:p>
          <a:p>
            <a:pPr marL="0" indent="0">
              <a:buNone/>
            </a:pPr>
            <a:r>
              <a:rPr lang="nb-NO"/>
              <a:t>Regn ut </a:t>
            </a:r>
            <a:br>
              <a:rPr lang="nb-NO"/>
            </a:br>
            <a:r>
              <a:rPr lang="nb-NO"/>
              <a:t>NEWS2 score</a:t>
            </a:r>
          </a:p>
          <a:p>
            <a:pPr marL="0" indent="0">
              <a:buNone/>
            </a:pPr>
            <a:endParaRPr lang="nb-NO"/>
          </a:p>
          <a:p>
            <a:pPr marL="0" indent="0">
              <a:buNone/>
            </a:pPr>
            <a:r>
              <a:rPr lang="nb-NO">
                <a:solidFill>
                  <a:srgbClr val="FF0000"/>
                </a:solidFill>
              </a:rPr>
              <a:t>NEWS = 12</a:t>
            </a:r>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E09305BD-5F70-424C-81AC-F5FFE723C7D3}" type="slidenum">
              <a:rPr lang="nb-NO" smtClean="0"/>
              <a:pPr/>
              <a:t>48</a:t>
            </a:fld>
            <a:endParaRPr lang="nb-NO"/>
          </a:p>
        </p:txBody>
      </p:sp>
      <p:pic>
        <p:nvPicPr>
          <p:cNvPr id="7" name="Plassholder for innhold 6">
            <a:extLst>
              <a:ext uri="{FF2B5EF4-FFF2-40B4-BE49-F238E27FC236}">
                <a16:creationId xmlns:a16="http://schemas.microsoft.com/office/drawing/2014/main" id="{E2FFE0F7-ECFA-A768-C1AD-242F34960F4A}"/>
              </a:ext>
            </a:extLst>
          </p:cNvPr>
          <p:cNvPicPr>
            <a:picLocks noGrp="1" noChangeAspect="1"/>
          </p:cNvPicPr>
          <p:nvPr>
            <p:ph sz="half" idx="4294967295"/>
          </p:nvPr>
        </p:nvPicPr>
        <p:blipFill>
          <a:blip r:embed="rId3"/>
          <a:stretch>
            <a:fillRect/>
          </a:stretch>
        </p:blipFill>
        <p:spPr>
          <a:xfrm>
            <a:off x="3010075" y="2852936"/>
            <a:ext cx="6020879" cy="4002385"/>
          </a:xfrm>
          <a:prstGeom prst="rect">
            <a:avLst/>
          </a:prstGeom>
          <a:noFill/>
        </p:spPr>
      </p:pic>
      <p:sp>
        <p:nvSpPr>
          <p:cNvPr id="6" name="Ellipse 5">
            <a:extLst>
              <a:ext uri="{FF2B5EF4-FFF2-40B4-BE49-F238E27FC236}">
                <a16:creationId xmlns:a16="http://schemas.microsoft.com/office/drawing/2014/main" id="{C1126A12-3FB5-CCFC-0C2A-D9EF24C8C677}"/>
              </a:ext>
            </a:extLst>
          </p:cNvPr>
          <p:cNvSpPr/>
          <p:nvPr/>
        </p:nvSpPr>
        <p:spPr>
          <a:xfrm>
            <a:off x="8460432" y="3429000"/>
            <a:ext cx="288032" cy="288032"/>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 name="Ellipse 7">
            <a:extLst>
              <a:ext uri="{FF2B5EF4-FFF2-40B4-BE49-F238E27FC236}">
                <a16:creationId xmlns:a16="http://schemas.microsoft.com/office/drawing/2014/main" id="{EDE7B576-C050-D154-40AC-97E93FAA8F1A}"/>
              </a:ext>
            </a:extLst>
          </p:cNvPr>
          <p:cNvSpPr/>
          <p:nvPr/>
        </p:nvSpPr>
        <p:spPr>
          <a:xfrm>
            <a:off x="5303206" y="3695353"/>
            <a:ext cx="420922" cy="288032"/>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 name="Ellipse 8">
            <a:extLst>
              <a:ext uri="{FF2B5EF4-FFF2-40B4-BE49-F238E27FC236}">
                <a16:creationId xmlns:a16="http://schemas.microsoft.com/office/drawing/2014/main" id="{BA1C0E11-4AC2-8E9E-5F2E-EC9DFC3B5791}"/>
              </a:ext>
            </a:extLst>
          </p:cNvPr>
          <p:cNvSpPr/>
          <p:nvPr/>
        </p:nvSpPr>
        <p:spPr>
          <a:xfrm>
            <a:off x="5225634" y="4566096"/>
            <a:ext cx="498493" cy="288032"/>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 name="Ellipse 9">
            <a:extLst>
              <a:ext uri="{FF2B5EF4-FFF2-40B4-BE49-F238E27FC236}">
                <a16:creationId xmlns:a16="http://schemas.microsoft.com/office/drawing/2014/main" id="{2FB5816C-E130-19D3-EF59-F20F722435DB}"/>
              </a:ext>
            </a:extLst>
          </p:cNvPr>
          <p:cNvSpPr/>
          <p:nvPr/>
        </p:nvSpPr>
        <p:spPr>
          <a:xfrm>
            <a:off x="7676358" y="4845992"/>
            <a:ext cx="568049" cy="288032"/>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 name="Ellipse 10">
            <a:extLst>
              <a:ext uri="{FF2B5EF4-FFF2-40B4-BE49-F238E27FC236}">
                <a16:creationId xmlns:a16="http://schemas.microsoft.com/office/drawing/2014/main" id="{826FC366-662E-81C4-7712-156763241FC4}"/>
              </a:ext>
            </a:extLst>
          </p:cNvPr>
          <p:cNvSpPr/>
          <p:nvPr/>
        </p:nvSpPr>
        <p:spPr>
          <a:xfrm>
            <a:off x="8316416" y="5132114"/>
            <a:ext cx="568048" cy="288032"/>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 name="Ellipse 11">
            <a:extLst>
              <a:ext uri="{FF2B5EF4-FFF2-40B4-BE49-F238E27FC236}">
                <a16:creationId xmlns:a16="http://schemas.microsoft.com/office/drawing/2014/main" id="{09B282D8-E875-498C-978D-1E569D60326D}"/>
              </a:ext>
            </a:extLst>
          </p:cNvPr>
          <p:cNvSpPr/>
          <p:nvPr/>
        </p:nvSpPr>
        <p:spPr>
          <a:xfrm>
            <a:off x="6372200" y="5420146"/>
            <a:ext cx="648072" cy="288032"/>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 name="Ellipse 12">
            <a:extLst>
              <a:ext uri="{FF2B5EF4-FFF2-40B4-BE49-F238E27FC236}">
                <a16:creationId xmlns:a16="http://schemas.microsoft.com/office/drawing/2014/main" id="{31D57482-D095-C0AF-F48A-DC18DF9D2C21}"/>
              </a:ext>
            </a:extLst>
          </p:cNvPr>
          <p:cNvSpPr/>
          <p:nvPr/>
        </p:nvSpPr>
        <p:spPr>
          <a:xfrm>
            <a:off x="6552220" y="4289871"/>
            <a:ext cx="288032" cy="288032"/>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128974107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Mistanke om Sepsis?</a:t>
            </a:r>
          </a:p>
        </p:txBody>
      </p:sp>
      <p:sp>
        <p:nvSpPr>
          <p:cNvPr id="3" name="Plassholder for innhold 2"/>
          <p:cNvSpPr>
            <a:spLocks noGrp="1"/>
          </p:cNvSpPr>
          <p:nvPr>
            <p:ph idx="1"/>
          </p:nvPr>
        </p:nvSpPr>
        <p:spPr>
          <a:xfrm>
            <a:off x="251520" y="1690689"/>
            <a:ext cx="7886700" cy="4351338"/>
          </a:xfrm>
        </p:spPr>
        <p:txBody>
          <a:bodyPr>
            <a:normAutofit fontScale="92500" lnSpcReduction="10000"/>
          </a:bodyPr>
          <a:lstStyle/>
          <a:p>
            <a:pPr marL="0" indent="0">
              <a:buNone/>
            </a:pPr>
            <a:endParaRPr lang="nb-NO"/>
          </a:p>
          <a:p>
            <a:pPr marL="0" indent="0">
              <a:buNone/>
            </a:pPr>
            <a:r>
              <a:rPr lang="nb-NO" sz="2400" b="1"/>
              <a:t>HVA ER SEPSIS:</a:t>
            </a:r>
          </a:p>
          <a:p>
            <a:pPr>
              <a:buFontTx/>
              <a:buChar char="-"/>
            </a:pPr>
            <a:r>
              <a:rPr lang="nb-NO" sz="2400"/>
              <a:t>Blodforgiftning </a:t>
            </a:r>
          </a:p>
          <a:p>
            <a:pPr>
              <a:buFontTx/>
              <a:buChar char="-"/>
            </a:pPr>
            <a:r>
              <a:rPr lang="nb-NO" sz="2400"/>
              <a:t>Ubehandlet sepsis kan gi alvorlige komplikasjoner, i verstefall død.</a:t>
            </a:r>
          </a:p>
          <a:p>
            <a:pPr>
              <a:buFontTx/>
              <a:buChar char="-"/>
            </a:pPr>
            <a:r>
              <a:rPr lang="nb-NO" sz="2400"/>
              <a:t>Ved </a:t>
            </a:r>
            <a:r>
              <a:rPr lang="nb-NO" sz="2400">
                <a:solidFill>
                  <a:srgbClr val="FF0000"/>
                </a:solidFill>
              </a:rPr>
              <a:t>score 5 eller mer i NEWS skal sepsis vurderes</a:t>
            </a:r>
          </a:p>
          <a:p>
            <a:pPr marL="0" indent="0">
              <a:buNone/>
            </a:pPr>
            <a:endParaRPr lang="nb-NO" sz="2400" b="1"/>
          </a:p>
          <a:p>
            <a:pPr marL="0" indent="0">
              <a:buNone/>
            </a:pPr>
            <a:r>
              <a:rPr lang="nb-NO" sz="2400" b="1"/>
              <a:t>Q – SOFA KRITERIER:</a:t>
            </a:r>
          </a:p>
          <a:p>
            <a:r>
              <a:rPr lang="nb-NO" sz="2400"/>
              <a:t>Systolisk blodtrykk </a:t>
            </a:r>
            <a:r>
              <a:rPr lang="nb-NO" sz="2400" b="1"/>
              <a:t>under 100</a:t>
            </a:r>
            <a:r>
              <a:rPr lang="nb-NO" sz="2400"/>
              <a:t> </a:t>
            </a:r>
          </a:p>
          <a:p>
            <a:r>
              <a:rPr lang="nb-NO" sz="2400"/>
              <a:t>Respirasjonsfrekvens </a:t>
            </a:r>
            <a:r>
              <a:rPr lang="nb-NO" sz="2400" b="1"/>
              <a:t>over 22</a:t>
            </a:r>
            <a:endParaRPr lang="nb-NO" sz="2400"/>
          </a:p>
          <a:p>
            <a:r>
              <a:rPr lang="nb-NO" sz="2400" b="1"/>
              <a:t>Endret </a:t>
            </a:r>
            <a:r>
              <a:rPr lang="nb-NO" sz="2400"/>
              <a:t>mental status</a:t>
            </a:r>
          </a:p>
          <a:p>
            <a:pPr marL="0" indent="0">
              <a:buNone/>
            </a:pPr>
            <a:endParaRPr lang="nb-NO" sz="900" b="1">
              <a:solidFill>
                <a:srgbClr val="FF0000"/>
              </a:solidFill>
            </a:endParaRPr>
          </a:p>
          <a:p>
            <a:pPr marL="0" indent="0">
              <a:buNone/>
            </a:pPr>
            <a:r>
              <a:rPr lang="nb-NO" sz="3200" b="1">
                <a:solidFill>
                  <a:srgbClr val="FF0000"/>
                </a:solidFill>
              </a:rPr>
              <a:t>Vurder sepsis ved 2 eller flere Q-sofa kriterier</a:t>
            </a:r>
            <a:endParaRPr lang="nb-NO" sz="3200">
              <a:solidFill>
                <a:srgbClr val="FF0000"/>
              </a:solidFill>
            </a:endParaRPr>
          </a:p>
          <a:p>
            <a:endParaRPr lang="nb-NO"/>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E09305BD-5F70-424C-81AC-F5FFE723C7D3}" type="slidenum">
              <a:rPr lang="nb-NO" smtClean="0"/>
              <a:pPr/>
              <a:t>49</a:t>
            </a:fld>
            <a:endParaRPr lang="nb-NO"/>
          </a:p>
        </p:txBody>
      </p:sp>
      <p:pic>
        <p:nvPicPr>
          <p:cNvPr id="7" name="Bilde 6"/>
          <p:cNvPicPr>
            <a:picLocks noChangeAspect="1"/>
          </p:cNvPicPr>
          <p:nvPr/>
        </p:nvPicPr>
        <p:blipFill>
          <a:blip r:embed="rId3"/>
          <a:stretch>
            <a:fillRect/>
          </a:stretch>
        </p:blipFill>
        <p:spPr>
          <a:xfrm>
            <a:off x="5177234" y="471488"/>
            <a:ext cx="2981325" cy="1533525"/>
          </a:xfrm>
          <a:prstGeom prst="rect">
            <a:avLst/>
          </a:prstGeom>
        </p:spPr>
      </p:pic>
      <p:sp>
        <p:nvSpPr>
          <p:cNvPr id="8" name="TekstSylinder 7"/>
          <p:cNvSpPr txBox="1"/>
          <p:nvPr/>
        </p:nvSpPr>
        <p:spPr>
          <a:xfrm>
            <a:off x="5436096" y="1865154"/>
            <a:ext cx="3007246" cy="246221"/>
          </a:xfrm>
          <a:prstGeom prst="rect">
            <a:avLst/>
          </a:prstGeom>
          <a:noFill/>
        </p:spPr>
        <p:txBody>
          <a:bodyPr wrap="square" rtlCol="0">
            <a:spAutoFit/>
          </a:bodyPr>
          <a:lstStyle/>
          <a:p>
            <a:r>
              <a:rPr lang="nb-NO" sz="1000"/>
              <a:t>Bilde lånt fra pasientsikkerhetsprogrammet</a:t>
            </a:r>
          </a:p>
        </p:txBody>
      </p:sp>
      <p:sp>
        <p:nvSpPr>
          <p:cNvPr id="6" name="TekstSylinder 5">
            <a:extLst>
              <a:ext uri="{FF2B5EF4-FFF2-40B4-BE49-F238E27FC236}">
                <a16:creationId xmlns:a16="http://schemas.microsoft.com/office/drawing/2014/main" id="{B33D5A76-12BE-369C-9823-7EAA19EB7DAE}"/>
              </a:ext>
            </a:extLst>
          </p:cNvPr>
          <p:cNvSpPr txBox="1"/>
          <p:nvPr/>
        </p:nvSpPr>
        <p:spPr>
          <a:xfrm>
            <a:off x="5566271" y="3843872"/>
            <a:ext cx="2592288" cy="1323439"/>
          </a:xfrm>
          <a:prstGeom prst="rect">
            <a:avLst/>
          </a:prstGeom>
          <a:noFill/>
          <a:ln>
            <a:solidFill>
              <a:srgbClr val="FF0000"/>
            </a:solidFill>
          </a:ln>
        </p:spPr>
        <p:txBody>
          <a:bodyPr wrap="square" rtlCol="0">
            <a:spAutoFit/>
          </a:bodyPr>
          <a:lstStyle/>
          <a:p>
            <a:r>
              <a:rPr lang="nb-NO" sz="2000"/>
              <a:t>Olga:</a:t>
            </a:r>
          </a:p>
          <a:p>
            <a:r>
              <a:rPr lang="nb-NO" sz="2000"/>
              <a:t>BT: </a:t>
            </a:r>
            <a:r>
              <a:rPr lang="nb-NO" sz="2000">
                <a:solidFill>
                  <a:srgbClr val="FF0000"/>
                </a:solidFill>
              </a:rPr>
              <a:t>95</a:t>
            </a:r>
            <a:r>
              <a:rPr lang="nb-NO" sz="2000"/>
              <a:t>/45</a:t>
            </a:r>
          </a:p>
          <a:p>
            <a:r>
              <a:rPr lang="nb-NO" sz="2000"/>
              <a:t>RF: </a:t>
            </a:r>
            <a:r>
              <a:rPr lang="nb-NO" sz="2000">
                <a:solidFill>
                  <a:srgbClr val="FF0000"/>
                </a:solidFill>
              </a:rPr>
              <a:t>26</a:t>
            </a:r>
            <a:r>
              <a:rPr lang="nb-NO" sz="2000"/>
              <a:t> </a:t>
            </a:r>
          </a:p>
          <a:p>
            <a:r>
              <a:rPr lang="nb-NO" sz="2000"/>
              <a:t>ACVPU = </a:t>
            </a:r>
            <a:r>
              <a:rPr lang="nb-NO" sz="2000">
                <a:solidFill>
                  <a:srgbClr val="FF0000"/>
                </a:solidFill>
              </a:rPr>
              <a:t>C</a:t>
            </a:r>
            <a:r>
              <a:rPr lang="nb-NO" sz="2000"/>
              <a:t> (forvirret) </a:t>
            </a:r>
          </a:p>
        </p:txBody>
      </p:sp>
    </p:spTree>
    <p:extLst>
      <p:ext uri="{BB962C8B-B14F-4D97-AF65-F5344CB8AC3E}">
        <p14:creationId xmlns:p14="http://schemas.microsoft.com/office/powerpoint/2010/main" val="35102336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628650" y="620688"/>
            <a:ext cx="7886700" cy="994172"/>
          </a:xfrm>
        </p:spPr>
        <p:txBody>
          <a:bodyPr/>
          <a:lstStyle/>
          <a:p>
            <a:r>
              <a:rPr lang="nb-NO"/>
              <a:t>Nasjonale faglige råd</a:t>
            </a:r>
          </a:p>
        </p:txBody>
      </p:sp>
      <p:sp>
        <p:nvSpPr>
          <p:cNvPr id="3" name="Plassholder for innhold 2"/>
          <p:cNvSpPr>
            <a:spLocks noGrp="1"/>
          </p:cNvSpPr>
          <p:nvPr>
            <p:ph idx="1"/>
          </p:nvPr>
        </p:nvSpPr>
        <p:spPr/>
        <p:txBody>
          <a:bodyPr>
            <a:normAutofit lnSpcReduction="10000"/>
          </a:bodyPr>
          <a:lstStyle/>
          <a:p>
            <a:endParaRPr lang="nb-NO">
              <a:hlinkClick r:id="" action="ppaction://noaction"/>
            </a:endParaRPr>
          </a:p>
          <a:p>
            <a:endParaRPr lang="nb-NO">
              <a:hlinkClick r:id="" action="ppaction://noaction"/>
            </a:endParaRPr>
          </a:p>
          <a:p>
            <a:endParaRPr lang="nb-NO">
              <a:hlinkClick r:id="" action="ppaction://noaction"/>
            </a:endParaRPr>
          </a:p>
          <a:p>
            <a:endParaRPr lang="nb-NO">
              <a:hlinkClick r:id="" action="ppaction://noaction"/>
            </a:endParaRPr>
          </a:p>
          <a:p>
            <a:endParaRPr lang="nb-NO">
              <a:hlinkClick r:id="" action="ppaction://noaction"/>
            </a:endParaRPr>
          </a:p>
          <a:p>
            <a:endParaRPr lang="nb-NO">
              <a:hlinkClick r:id="" action="ppaction://noaction"/>
            </a:endParaRPr>
          </a:p>
          <a:p>
            <a:endParaRPr lang="nb-NO">
              <a:hlinkClick r:id="" action="ppaction://noaction"/>
            </a:endParaRPr>
          </a:p>
          <a:p>
            <a:endParaRPr lang="nb-NO">
              <a:hlinkClick r:id="" action="ppaction://noaction"/>
            </a:endParaRPr>
          </a:p>
          <a:p>
            <a:endParaRPr lang="nb-NO">
              <a:hlinkClick r:id="" action="ppaction://noaction"/>
            </a:endParaRPr>
          </a:p>
          <a:p>
            <a:pPr marL="0" indent="0">
              <a:buNone/>
            </a:pPr>
            <a:endParaRPr lang="nb-NO">
              <a:hlinkClick r:id="" action="ppaction://noaction"/>
            </a:endParaRPr>
          </a:p>
          <a:p>
            <a:r>
              <a:rPr lang="nb-NO">
                <a:hlinkClick r:id="" action="ppaction://noaction"/>
              </a:rPr>
              <a:t>Tidlig oppdagelse og rask respons ved forverret somatisk tilstand - Helsedirektoratet</a:t>
            </a:r>
            <a:endParaRPr lang="nb-NO"/>
          </a:p>
        </p:txBody>
      </p:sp>
      <p:pic>
        <p:nvPicPr>
          <p:cNvPr id="4" name="Bilde 3"/>
          <p:cNvPicPr>
            <a:picLocks noChangeAspect="1"/>
          </p:cNvPicPr>
          <p:nvPr/>
        </p:nvPicPr>
        <p:blipFill>
          <a:blip r:embed="rId3"/>
          <a:stretch>
            <a:fillRect/>
          </a:stretch>
        </p:blipFill>
        <p:spPr>
          <a:xfrm>
            <a:off x="503290" y="1616379"/>
            <a:ext cx="8012711" cy="3745656"/>
          </a:xfrm>
          <a:prstGeom prst="rect">
            <a:avLst/>
          </a:prstGeom>
        </p:spPr>
      </p:pic>
    </p:spTree>
    <p:extLst>
      <p:ext uri="{BB962C8B-B14F-4D97-AF65-F5344CB8AC3E}">
        <p14:creationId xmlns:p14="http://schemas.microsoft.com/office/powerpoint/2010/main" val="111076150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Fasit case 3</a:t>
            </a:r>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E09305BD-5F70-424C-81AC-F5FFE723C7D3}" type="slidenum">
              <a:rPr lang="nb-NO" smtClean="0"/>
              <a:pPr/>
              <a:t>50</a:t>
            </a:fld>
            <a:endParaRPr lang="nb-NO"/>
          </a:p>
        </p:txBody>
      </p:sp>
      <p:sp>
        <p:nvSpPr>
          <p:cNvPr id="8" name="TekstSylinder 7"/>
          <p:cNvSpPr txBox="1"/>
          <p:nvPr/>
        </p:nvSpPr>
        <p:spPr>
          <a:xfrm>
            <a:off x="0" y="1272282"/>
            <a:ext cx="8263830" cy="4524315"/>
          </a:xfrm>
          <a:prstGeom prst="rect">
            <a:avLst/>
          </a:prstGeom>
          <a:noFill/>
        </p:spPr>
        <p:txBody>
          <a:bodyPr wrap="square" rtlCol="0">
            <a:spAutoFit/>
          </a:bodyPr>
          <a:lstStyle/>
          <a:p>
            <a:r>
              <a:rPr lang="nb-NO" b="1"/>
              <a:t>NEWS score 12</a:t>
            </a:r>
          </a:p>
          <a:p>
            <a:r>
              <a:rPr lang="nb-NO" b="1"/>
              <a:t>Når skal nye målinger tas: </a:t>
            </a:r>
            <a:r>
              <a:rPr lang="nb-NO"/>
              <a:t>Olga bør ha en kontinuerlig måling av </a:t>
            </a:r>
            <a:r>
              <a:rPr lang="nb-NO" err="1"/>
              <a:t>vitalia</a:t>
            </a:r>
            <a:r>
              <a:rPr lang="nb-NO"/>
              <a:t> på grunn av høyscore og risiko for mortalitet er høyere ved høy score</a:t>
            </a:r>
          </a:p>
          <a:p>
            <a:r>
              <a:rPr lang="nb-NO" b="1"/>
              <a:t>Respons etter NEWS score: </a:t>
            </a:r>
            <a:r>
              <a:rPr lang="nb-NO"/>
              <a:t>dette er en ny oppstått situasjon og endring i helsetilstand for Olga. Det er ikke gjort behandlingsavklaring for Olga </a:t>
            </a:r>
          </a:p>
          <a:p>
            <a:r>
              <a:rPr lang="nb-NO"/>
              <a:t>Olga har symptomer på sepsis da hun innfrir tre av tre q-sofa kriterier</a:t>
            </a:r>
          </a:p>
          <a:p>
            <a:r>
              <a:rPr lang="nb-NO"/>
              <a:t>Systolisk blodtrykk under 100, respirasjonsfrekvens over 22 og endret mental status. </a:t>
            </a:r>
          </a:p>
          <a:p>
            <a:endParaRPr lang="nb-NO"/>
          </a:p>
          <a:p>
            <a:r>
              <a:rPr lang="nb-NO"/>
              <a:t>Du som sykepleiere kontakter lege for oppfølging og videre behandling ved å bruke ISBAR skjemaet.</a:t>
            </a:r>
          </a:p>
          <a:p>
            <a:r>
              <a:rPr lang="nb-NO"/>
              <a:t>  </a:t>
            </a:r>
          </a:p>
          <a:p>
            <a:r>
              <a:rPr lang="nb-NO" b="1"/>
              <a:t>Viktig å vite om den eldre pasient: </a:t>
            </a:r>
          </a:p>
          <a:p>
            <a:r>
              <a:rPr lang="nb-NO"/>
              <a:t>Aldersforandringer gir atypiske og diffuse symptomer. Fall, nylig oppstått urinlekkasje, økt hjelpebehov kan være første tegn på sykdomsutvikling. Svekkede sanser og nedsatt kognitiv funksjon kan føre til utfordringer som vanskeliggjør kommunikasjon. Tenk derfor helhetlig observasjon og kartlegging av eldre pasienter.</a:t>
            </a:r>
          </a:p>
        </p:txBody>
      </p:sp>
    </p:spTree>
    <p:extLst>
      <p:ext uri="{BB962C8B-B14F-4D97-AF65-F5344CB8AC3E}">
        <p14:creationId xmlns:p14="http://schemas.microsoft.com/office/powerpoint/2010/main" val="211687607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Case 1: tjenester til personer med utviklingshemming</a:t>
            </a:r>
          </a:p>
        </p:txBody>
      </p:sp>
      <p:sp>
        <p:nvSpPr>
          <p:cNvPr id="3" name="Plassholder for innhold 2"/>
          <p:cNvSpPr>
            <a:spLocks noGrp="1"/>
          </p:cNvSpPr>
          <p:nvPr>
            <p:ph idx="1"/>
          </p:nvPr>
        </p:nvSpPr>
        <p:spPr/>
        <p:txBody>
          <a:bodyPr>
            <a:normAutofit fontScale="92500" lnSpcReduction="10000"/>
          </a:bodyPr>
          <a:lstStyle/>
          <a:p>
            <a:r>
              <a:rPr lang="nb-NO" b="1"/>
              <a:t>CASE 1: </a:t>
            </a:r>
            <a:r>
              <a:rPr lang="nb-NO"/>
              <a:t>June er 57 år, har en psykisk utviklingshemming og har tidligere vært stort sett frisk. Hun bor fast i en tilrettelagt bolig, steller seg selv og er glad i å drive med håndarbeid. De siste ukene har hun tatt seg mye til hodet og trukket seg en del tilbake fra fellesområdene. Du har kveldsvakt og går inn til beboeren for å høre om hun vil ha kveldsmat. Du finner henne liggende på sengen. Hun ser noe forvirret ut og skjønner ikke hva du sier. Hun virker stresset. Da hun prøver å svare kommer det bare uforklarlige lyder og hun er ikke lengre i stand til å formulere hele setninger. </a:t>
            </a:r>
          </a:p>
          <a:p>
            <a:r>
              <a:rPr lang="nb-NO"/>
              <a:t>Ta NEWS-målinger:</a:t>
            </a:r>
          </a:p>
          <a:p>
            <a:r>
              <a:rPr lang="nb-NO"/>
              <a:t>Du finner at hun har frie luftveier og respirasjonsfrekvens på 14, SpO2på 96%.Hun har puls på 98 og blodtrykk på 150/85. Hun har temp på 37.4. Hun er våken og oppmerksom, men det er usikkert om hun er orientert da hun ikke klarer å svare for seg.</a:t>
            </a:r>
          </a:p>
          <a:p>
            <a:r>
              <a:rPr lang="nb-NO"/>
              <a:t>Regn ut NEWS2 score. Samt noter observasjoner i ISBAR-skjemaet. </a:t>
            </a:r>
          </a:p>
          <a:p>
            <a:r>
              <a:rPr lang="nb-NO"/>
              <a:t>Hvilke tiltak setter du inn hos June?</a:t>
            </a:r>
          </a:p>
          <a:p>
            <a:pPr marL="0" indent="0">
              <a:buNone/>
            </a:pPr>
            <a:endParaRPr lang="nb-NO" b="1"/>
          </a:p>
          <a:p>
            <a:pPr marL="0" indent="0" fontAlgn="base">
              <a:buNone/>
            </a:pPr>
            <a:endParaRPr lang="nb-NO"/>
          </a:p>
          <a:p>
            <a:pPr marL="0" indent="0">
              <a:buNone/>
            </a:pPr>
            <a:endParaRPr lang="nb-NO"/>
          </a:p>
          <a:p>
            <a:endParaRPr lang="nb-NO"/>
          </a:p>
          <a:p>
            <a:endParaRPr lang="nb-NO"/>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E09305BD-5F70-424C-81AC-F5FFE723C7D3}" type="slidenum">
              <a:rPr lang="nb-NO" smtClean="0"/>
              <a:pPr/>
              <a:t>51</a:t>
            </a:fld>
            <a:endParaRPr lang="nb-NO"/>
          </a:p>
        </p:txBody>
      </p:sp>
    </p:spTree>
    <p:extLst>
      <p:ext uri="{BB962C8B-B14F-4D97-AF65-F5344CB8AC3E}">
        <p14:creationId xmlns:p14="http://schemas.microsoft.com/office/powerpoint/2010/main" val="103577045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Fasit case 1</a:t>
            </a:r>
          </a:p>
        </p:txBody>
      </p:sp>
      <p:sp>
        <p:nvSpPr>
          <p:cNvPr id="3" name="Plassholder for innhold 2"/>
          <p:cNvSpPr>
            <a:spLocks noGrp="1"/>
          </p:cNvSpPr>
          <p:nvPr>
            <p:ph idx="1"/>
          </p:nvPr>
        </p:nvSpPr>
        <p:spPr>
          <a:xfrm>
            <a:off x="251520" y="1340767"/>
            <a:ext cx="8496944" cy="5015583"/>
          </a:xfrm>
        </p:spPr>
        <p:txBody>
          <a:bodyPr>
            <a:normAutofit/>
          </a:bodyPr>
          <a:lstStyle/>
          <a:p>
            <a:r>
              <a:rPr lang="nb-NO"/>
              <a:t> </a:t>
            </a:r>
            <a:r>
              <a:rPr lang="nb-NO" sz="2800"/>
              <a:t>NEWS –score 4.</a:t>
            </a:r>
          </a:p>
          <a:p>
            <a:pPr marL="0" indent="0">
              <a:buNone/>
            </a:pPr>
            <a:r>
              <a:rPr lang="nb-NO" b="1"/>
              <a:t>• </a:t>
            </a:r>
            <a:r>
              <a:rPr lang="nb-NO" sz="2300" b="1"/>
              <a:t>Når skal nye målinger tas: </a:t>
            </a:r>
            <a:r>
              <a:rPr lang="nb-NO" sz="2300"/>
              <a:t>Selv om NEWS-scoren er lav, er dette er så unormal tilstand for June at du velger å bli der og følge opp målingene.</a:t>
            </a:r>
          </a:p>
          <a:p>
            <a:pPr marL="0" indent="0">
              <a:buNone/>
            </a:pPr>
            <a:r>
              <a:rPr lang="nb-NO" sz="2300" b="1"/>
              <a:t>• Respons etter NEWS score: </a:t>
            </a:r>
            <a:r>
              <a:rPr lang="nb-NO" sz="2300"/>
              <a:t>June har symptomer på endring i helsetilstanden og du iverksetter tiltak rettet mot symptomene. Hva mistenker du? Vurder alltid tiltak opp mot behandlingsavklaring og kunnskap om den enkelte pasient. Ut ifra kunnskap du har om pasienten er ikke dette normal atferd for June.</a:t>
            </a:r>
          </a:p>
          <a:p>
            <a:pPr marL="0" indent="0">
              <a:buNone/>
            </a:pPr>
            <a:r>
              <a:rPr lang="nb-NO" sz="2300" b="1"/>
              <a:t>NB: lav NEWS score utelukker ikke alvorlig sykdom. June har NEWS score 4 men har likevel symptomer på endring i helsetilstand. </a:t>
            </a:r>
          </a:p>
          <a:p>
            <a:pPr marL="0" indent="0">
              <a:buNone/>
            </a:pPr>
            <a:endParaRPr lang="nb-NO" sz="2300"/>
          </a:p>
          <a:p>
            <a:pPr marL="0" indent="0">
              <a:buNone/>
            </a:pPr>
            <a:r>
              <a:rPr lang="nb-NO" sz="2300" b="1"/>
              <a:t>og bruker ISBAR skjemaet du har fylt ut i kommunikasjon med lege.</a:t>
            </a:r>
          </a:p>
          <a:p>
            <a:endParaRPr lang="nb-NO"/>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E09305BD-5F70-424C-81AC-F5FFE723C7D3}" type="slidenum">
              <a:rPr lang="nb-NO" smtClean="0"/>
              <a:pPr/>
              <a:t>52</a:t>
            </a:fld>
            <a:endParaRPr lang="nb-NO"/>
          </a:p>
        </p:txBody>
      </p:sp>
    </p:spTree>
    <p:extLst>
      <p:ext uri="{BB962C8B-B14F-4D97-AF65-F5344CB8AC3E}">
        <p14:creationId xmlns:p14="http://schemas.microsoft.com/office/powerpoint/2010/main" val="299721967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179512" y="260648"/>
            <a:ext cx="7886700" cy="1325563"/>
          </a:xfrm>
        </p:spPr>
        <p:txBody>
          <a:bodyPr/>
          <a:lstStyle/>
          <a:p>
            <a:r>
              <a:rPr lang="nb-NO"/>
              <a:t>Fasit case 1 fortsetter</a:t>
            </a:r>
          </a:p>
        </p:txBody>
      </p:sp>
      <p:sp>
        <p:nvSpPr>
          <p:cNvPr id="3" name="Plassholder for innhold 2"/>
          <p:cNvSpPr>
            <a:spLocks noGrp="1"/>
          </p:cNvSpPr>
          <p:nvPr>
            <p:ph idx="1"/>
          </p:nvPr>
        </p:nvSpPr>
        <p:spPr>
          <a:xfrm>
            <a:off x="179512" y="1412776"/>
            <a:ext cx="7886700" cy="4351338"/>
          </a:xfrm>
        </p:spPr>
        <p:txBody>
          <a:bodyPr>
            <a:normAutofit fontScale="85000" lnSpcReduction="20000"/>
          </a:bodyPr>
          <a:lstStyle/>
          <a:p>
            <a:pPr marL="0" indent="0">
              <a:buNone/>
            </a:pPr>
            <a:r>
              <a:rPr lang="nb-NO" sz="2000"/>
              <a:t>Hun har symptomer på hjerneslag og det er da viktig å undersøke om pasienten kan utføre disse øvelsene:</a:t>
            </a:r>
          </a:p>
          <a:p>
            <a:pPr marL="0" indent="0">
              <a:buNone/>
            </a:pPr>
            <a:r>
              <a:rPr lang="nb-NO" sz="2000"/>
              <a:t>❑Prate: si en enkel sammenhengende setning</a:t>
            </a:r>
          </a:p>
          <a:p>
            <a:pPr marL="0" indent="0">
              <a:buNone/>
            </a:pPr>
            <a:r>
              <a:rPr lang="nb-NO" sz="2000"/>
              <a:t>❑Smile: smile, le, vise tenner</a:t>
            </a:r>
          </a:p>
          <a:p>
            <a:pPr marL="0" indent="0">
              <a:buNone/>
            </a:pPr>
            <a:r>
              <a:rPr lang="nb-NO" sz="2000"/>
              <a:t>❑Løfte: løfte begge armer </a:t>
            </a:r>
          </a:p>
          <a:p>
            <a:pPr marL="0" indent="0">
              <a:buNone/>
            </a:pPr>
            <a:r>
              <a:rPr lang="nb-NO" sz="2000"/>
              <a:t>• Det bør også måles blodsukker. Hjerneslag kan ofte gi en økning i blodsukkerverdi.</a:t>
            </a:r>
          </a:p>
          <a:p>
            <a:pPr marL="0" indent="0">
              <a:buNone/>
            </a:pPr>
            <a:r>
              <a:rPr lang="nb-NO" sz="2000"/>
              <a:t>• June forsøker å løfte armene når du ber henne om det, men den venstre armen er tydelig svakere enn den høyre og hun klarer ikke å løfte den. Du synes også at hun har litt hengende munnvik på venstre side av ansiktet. Hun har blodsukker på 8. Hva gjør du nå</a:t>
            </a:r>
            <a:r>
              <a:rPr lang="nb-NO" sz="2000" b="1"/>
              <a:t>? Du ringer vakthavende lege/113</a:t>
            </a:r>
          </a:p>
          <a:p>
            <a:pPr marL="0" indent="0">
              <a:buNone/>
            </a:pPr>
            <a:endParaRPr lang="nb-NO" sz="2000" b="1"/>
          </a:p>
          <a:p>
            <a:pPr marL="0" indent="0">
              <a:buNone/>
            </a:pPr>
            <a:r>
              <a:rPr lang="nb-NO" b="1"/>
              <a:t>Viktig å vite om personer med utviklingshemming</a:t>
            </a:r>
            <a:r>
              <a:rPr lang="nb-NO"/>
              <a:t>.  Personer med utviklingshemming er ekstra sårbare for infeksjoner. Mange har et dårlig immunforsvar enten medfødt eller ervervet på grunn av livsstil. Personer med utviklingshemming er utsatt for hørsels og synsproblemer noe som kan gi kommunikasjon problemer.  Det er også viktig å huske på at aldringsprosessen startet tidligere enn hos resten av befolkningen</a:t>
            </a:r>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E09305BD-5F70-424C-81AC-F5FFE723C7D3}" type="slidenum">
              <a:rPr lang="nb-NO" smtClean="0"/>
              <a:pPr/>
              <a:t>53</a:t>
            </a:fld>
            <a:endParaRPr lang="nb-NO"/>
          </a:p>
        </p:txBody>
      </p:sp>
    </p:spTree>
    <p:extLst>
      <p:ext uri="{BB962C8B-B14F-4D97-AF65-F5344CB8AC3E}">
        <p14:creationId xmlns:p14="http://schemas.microsoft.com/office/powerpoint/2010/main" val="145036131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Case 4 hjemmetjenesten/ HVR</a:t>
            </a:r>
          </a:p>
        </p:txBody>
      </p:sp>
      <p:sp>
        <p:nvSpPr>
          <p:cNvPr id="3" name="Plassholder for innhold 2"/>
          <p:cNvSpPr>
            <a:spLocks noGrp="1"/>
          </p:cNvSpPr>
          <p:nvPr>
            <p:ph idx="1"/>
          </p:nvPr>
        </p:nvSpPr>
        <p:spPr/>
        <p:txBody>
          <a:bodyPr>
            <a:normAutofit lnSpcReduction="10000"/>
          </a:bodyPr>
          <a:lstStyle/>
          <a:p>
            <a:pPr marL="0" indent="0">
              <a:buNone/>
            </a:pPr>
            <a:r>
              <a:rPr lang="nb-NO"/>
              <a:t>Kari er 78 år og har en demens diagnose, blandet vaskulær og Alzheimers demens. Hun  bor hjemme med sin mann og har vedtak om hjemmesykepleie til medikamenthåndtering og tiltakspakke demens. Hun har fra tidligere hatt brudd i både hofte og håndledd, hypertensjon og angina.</a:t>
            </a:r>
          </a:p>
          <a:p>
            <a:pPr marL="0" indent="0">
              <a:buNone/>
            </a:pPr>
            <a:r>
              <a:rPr lang="nb-NO"/>
              <a:t>De siste to ukene har hun falt flere ganger innendørs. Denne formiddagen trykker mannen på alarmen da hun har falt og i tillegg har  økende pustevansker.</a:t>
            </a:r>
          </a:p>
          <a:p>
            <a:pPr marL="0" indent="0">
              <a:buNone/>
            </a:pPr>
            <a:r>
              <a:rPr lang="nb-NO"/>
              <a:t>Du ankommer Kari og foretar disse målingene:</a:t>
            </a:r>
          </a:p>
          <a:p>
            <a:pPr marL="0" indent="0">
              <a:buNone/>
            </a:pPr>
            <a:r>
              <a:rPr lang="nb-NO"/>
              <a:t>RF 21,SpO2 på 92%, BT 120/70, Puls 115 uregm, temp 36,2 </a:t>
            </a:r>
          </a:p>
          <a:p>
            <a:pPr marL="0" indent="0">
              <a:buNone/>
            </a:pPr>
            <a:r>
              <a:rPr lang="nb-NO"/>
              <a:t>•Hva er NEWS2 score?</a:t>
            </a:r>
          </a:p>
          <a:p>
            <a:pPr marL="0" indent="0">
              <a:buNone/>
            </a:pPr>
            <a:r>
              <a:rPr lang="nb-NO"/>
              <a:t>•Hvilke tiltak ville du satt inn?</a:t>
            </a:r>
          </a:p>
          <a:p>
            <a:pPr marL="0" indent="0">
              <a:buNone/>
            </a:pPr>
            <a:r>
              <a:rPr lang="nb-NO"/>
              <a:t>•Hva dokumenterer du?</a:t>
            </a:r>
          </a:p>
          <a:p>
            <a:endParaRPr lang="nb-NO"/>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E09305BD-5F70-424C-81AC-F5FFE723C7D3}" type="slidenum">
              <a:rPr lang="nb-NO" smtClean="0"/>
              <a:pPr/>
              <a:t>54</a:t>
            </a:fld>
            <a:endParaRPr lang="nb-NO"/>
          </a:p>
        </p:txBody>
      </p:sp>
    </p:spTree>
    <p:extLst>
      <p:ext uri="{BB962C8B-B14F-4D97-AF65-F5344CB8AC3E}">
        <p14:creationId xmlns:p14="http://schemas.microsoft.com/office/powerpoint/2010/main" val="162692067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224B2BE-0603-04B2-046F-3C2D75D05FE0}"/>
              </a:ext>
            </a:extLst>
          </p:cNvPr>
          <p:cNvSpPr>
            <a:spLocks noGrp="1"/>
          </p:cNvSpPr>
          <p:nvPr>
            <p:ph type="title"/>
          </p:nvPr>
        </p:nvSpPr>
        <p:spPr/>
        <p:txBody>
          <a:bodyPr/>
          <a:lstStyle/>
          <a:p>
            <a:r>
              <a:rPr lang="nb-NO"/>
              <a:t>Fasit case 4 </a:t>
            </a:r>
            <a:r>
              <a:rPr lang="nb-NO" err="1"/>
              <a:t>Hjspl</a:t>
            </a:r>
            <a:endParaRPr lang="nb-NO"/>
          </a:p>
        </p:txBody>
      </p:sp>
      <p:sp>
        <p:nvSpPr>
          <p:cNvPr id="3" name="Plassholder for innhold 2">
            <a:extLst>
              <a:ext uri="{FF2B5EF4-FFF2-40B4-BE49-F238E27FC236}">
                <a16:creationId xmlns:a16="http://schemas.microsoft.com/office/drawing/2014/main" id="{DE385EE0-4F1A-541D-C858-5B6C00CCEB94}"/>
              </a:ext>
            </a:extLst>
          </p:cNvPr>
          <p:cNvSpPr>
            <a:spLocks noGrp="1"/>
          </p:cNvSpPr>
          <p:nvPr>
            <p:ph idx="1"/>
          </p:nvPr>
        </p:nvSpPr>
        <p:spPr/>
        <p:txBody>
          <a:bodyPr>
            <a:normAutofit fontScale="70000" lnSpcReduction="20000"/>
          </a:bodyPr>
          <a:lstStyle/>
          <a:p>
            <a:r>
              <a:rPr lang="nb-NO"/>
              <a:t> </a:t>
            </a:r>
            <a:r>
              <a:rPr lang="nb-NO" b="1"/>
              <a:t>NEWS2 score er 4</a:t>
            </a:r>
          </a:p>
          <a:p>
            <a:r>
              <a:rPr lang="nb-NO" b="1"/>
              <a:t>Når skal nye målinger tas: </a:t>
            </a:r>
            <a:r>
              <a:rPr lang="nb-NO"/>
              <a:t>Du avtaler ny NEWS måling med Kari og pårørende om 4t</a:t>
            </a:r>
          </a:p>
          <a:p>
            <a:pPr marL="0" indent="0">
              <a:buNone/>
            </a:pPr>
            <a:r>
              <a:rPr lang="nb-NO" b="1"/>
              <a:t>Respons</a:t>
            </a:r>
            <a:r>
              <a:rPr lang="nb-NO" sz="2000" b="1"/>
              <a:t> etter NEWS score: Kari</a:t>
            </a:r>
            <a:r>
              <a:rPr lang="nb-NO" sz="2000"/>
              <a:t> har symptomer på endring i helsetilstanden og du iverksetter tiltak rettet mot symptomene. Hva mistenker du? Vurder alltid tiltak opp mot behandlingsavklaring og kunnskap om den enkelte pasient. Ut ifra kunnskap du har om pasienten er ikke dette normal funksjon for Kari.</a:t>
            </a:r>
          </a:p>
          <a:p>
            <a:pPr marL="0" indent="0">
              <a:buNone/>
            </a:pPr>
            <a:r>
              <a:rPr lang="nb-NO" sz="2000" b="1"/>
              <a:t>NB: lav NEWS score utelukker ikke alvorlig sykdom. Kari har NEWS score 4 men har likevel symptomer på endring i helsetilstand. </a:t>
            </a:r>
          </a:p>
          <a:p>
            <a:r>
              <a:rPr lang="nb-NO"/>
              <a:t>Dette er en ny oppstått situasjon og endring i helsetilstand for Kari. </a:t>
            </a:r>
            <a:r>
              <a:rPr lang="nb-NO" baseline="0"/>
              <a:t>Hva er normal </a:t>
            </a:r>
            <a:r>
              <a:rPr lang="nb-NO" baseline="0" err="1"/>
              <a:t>news</a:t>
            </a:r>
            <a:r>
              <a:rPr lang="nb-NO" baseline="0"/>
              <a:t>? Hva sammenligner du med?  </a:t>
            </a:r>
          </a:p>
          <a:p>
            <a:r>
              <a:rPr lang="nb-NO"/>
              <a:t>Tiltak: CRP, USTIX, kontakt lege om forverring i helsetilstand og kartlegginger du har utført</a:t>
            </a:r>
          </a:p>
          <a:p>
            <a:r>
              <a:rPr lang="nb-NO" b="1" baseline="0"/>
              <a:t>Hva dokumenterer du</a:t>
            </a:r>
            <a:r>
              <a:rPr lang="nb-NO" baseline="0"/>
              <a:t>=  Hvordan er huden, er pulsen regelmessig? Lyder ved respirasjon. Bruk av hjelpemuskulatur</a:t>
            </a:r>
          </a:p>
          <a:p>
            <a:r>
              <a:rPr lang="nb-NO" baseline="0"/>
              <a:t> Dokumenter tiltakene du har satt i gang, kontaktet lege, sykepleiere, hva har der blitt enige om.</a:t>
            </a:r>
          </a:p>
          <a:p>
            <a:r>
              <a:rPr lang="nb-NO" b="1"/>
              <a:t>Viktig å vite om den eldre pasient: </a:t>
            </a:r>
          </a:p>
          <a:p>
            <a:r>
              <a:rPr lang="nb-NO"/>
              <a:t>Aldersforandringer gir atypiske og diffuse symptomer. Fall, nylig oppstått urinlekkasje, økt hjelpebehov kan være første tegn på sykdomsutvikling. Svekkede sanser og nedsatt kognitiv funksjon kan føre til utfordringer som vanskeliggjør kommunikasjon. Tenk derfor helhetlig observasjon og kartlegging av eldre pasienter.</a:t>
            </a:r>
          </a:p>
          <a:p>
            <a:endParaRPr lang="nb-NO"/>
          </a:p>
          <a:p>
            <a:endParaRPr lang="nb-NO"/>
          </a:p>
        </p:txBody>
      </p:sp>
      <p:sp>
        <p:nvSpPr>
          <p:cNvPr id="4" name="Plassholder for bunntekst 3">
            <a:extLst>
              <a:ext uri="{FF2B5EF4-FFF2-40B4-BE49-F238E27FC236}">
                <a16:creationId xmlns:a16="http://schemas.microsoft.com/office/drawing/2014/main" id="{0A4731AE-C560-4074-CDD2-BE5B9EB9A57E}"/>
              </a:ext>
            </a:extLst>
          </p:cNvPr>
          <p:cNvSpPr>
            <a:spLocks noGrp="1"/>
          </p:cNvSpPr>
          <p:nvPr>
            <p:ph type="ftr" sz="quarter" idx="11"/>
          </p:nvPr>
        </p:nvSpPr>
        <p:spPr/>
        <p:txBody>
          <a:bodyPr/>
          <a:lstStyle/>
          <a:p>
            <a:endParaRPr lang="nb-NO"/>
          </a:p>
        </p:txBody>
      </p:sp>
      <p:sp>
        <p:nvSpPr>
          <p:cNvPr id="5" name="Plassholder for lysbildenummer 4">
            <a:extLst>
              <a:ext uri="{FF2B5EF4-FFF2-40B4-BE49-F238E27FC236}">
                <a16:creationId xmlns:a16="http://schemas.microsoft.com/office/drawing/2014/main" id="{BC18D173-E713-3172-CABC-A8236D2512A3}"/>
              </a:ext>
            </a:extLst>
          </p:cNvPr>
          <p:cNvSpPr>
            <a:spLocks noGrp="1"/>
          </p:cNvSpPr>
          <p:nvPr>
            <p:ph type="sldNum" sz="quarter" idx="12"/>
          </p:nvPr>
        </p:nvSpPr>
        <p:spPr/>
        <p:txBody>
          <a:bodyPr/>
          <a:lstStyle/>
          <a:p>
            <a:fld id="{E09305BD-5F70-424C-81AC-F5FFE723C7D3}" type="slidenum">
              <a:rPr lang="nb-NO" smtClean="0"/>
              <a:pPr/>
              <a:t>55</a:t>
            </a:fld>
            <a:endParaRPr lang="nb-NO"/>
          </a:p>
        </p:txBody>
      </p:sp>
    </p:spTree>
    <p:extLst>
      <p:ext uri="{BB962C8B-B14F-4D97-AF65-F5344CB8AC3E}">
        <p14:creationId xmlns:p14="http://schemas.microsoft.com/office/powerpoint/2010/main" val="38042635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179512" y="66347"/>
            <a:ext cx="7886700" cy="1325563"/>
          </a:xfrm>
        </p:spPr>
        <p:txBody>
          <a:bodyPr>
            <a:normAutofit fontScale="90000"/>
          </a:bodyPr>
          <a:lstStyle/>
          <a:p>
            <a:r>
              <a:rPr lang="nb-NO"/>
              <a:t>Case 5 hjemmebaserte tjenester og tjenester til pasient med rus problematikk og psykisk lidelse</a:t>
            </a:r>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E09305BD-5F70-424C-81AC-F5FFE723C7D3}" type="slidenum">
              <a:rPr lang="nb-NO" smtClean="0"/>
              <a:pPr/>
              <a:t>56</a:t>
            </a:fld>
            <a:endParaRPr lang="nb-NO"/>
          </a:p>
        </p:txBody>
      </p:sp>
      <p:sp>
        <p:nvSpPr>
          <p:cNvPr id="7" name="TekstSylinder 6"/>
          <p:cNvSpPr txBox="1"/>
          <p:nvPr/>
        </p:nvSpPr>
        <p:spPr>
          <a:xfrm>
            <a:off x="134963" y="1391910"/>
            <a:ext cx="8568952" cy="5909310"/>
          </a:xfrm>
          <a:prstGeom prst="rect">
            <a:avLst/>
          </a:prstGeom>
          <a:noFill/>
        </p:spPr>
        <p:txBody>
          <a:bodyPr wrap="square" rtlCol="0">
            <a:spAutoFit/>
          </a:bodyPr>
          <a:lstStyle/>
          <a:p>
            <a:r>
              <a:rPr lang="nb-NO"/>
              <a:t>Roger bor i kommunalbolig og er aktiv rusmisbruker. Han har et kjent blandingsmisbruk over flere år.</a:t>
            </a:r>
          </a:p>
          <a:p>
            <a:r>
              <a:rPr lang="nb-NO"/>
              <a:t>Den siste tiden vært plager med nedsatt matlyst og vektnedgang.</a:t>
            </a:r>
          </a:p>
          <a:p>
            <a:r>
              <a:rPr lang="nb-NO"/>
              <a:t> Du kommer på et tilsyn denne mandagsformiddag og finner Roger på sofaen ikledd dunjakke og teppe over seg.</a:t>
            </a:r>
          </a:p>
          <a:p>
            <a:r>
              <a:rPr lang="nb-NO"/>
              <a:t>Han ser sliten ut og sier han trenger ett skudd for å bli bedre. </a:t>
            </a:r>
          </a:p>
          <a:p>
            <a:r>
              <a:rPr lang="nb-NO"/>
              <a:t>Fremstår irritabel har noe skjelvinger på hendene nyser og er blek i ansiktet.</a:t>
            </a:r>
          </a:p>
          <a:p>
            <a:r>
              <a:rPr lang="nb-NO"/>
              <a:t>Du ber om å få undersøke ,men han avviser deg og mener det ikke er nødvendig og kun abstinenser. </a:t>
            </a:r>
          </a:p>
          <a:p>
            <a:r>
              <a:rPr lang="nb-NO"/>
              <a:t>Du har møtt Roger når han har hatt abstinenser tidligere og dette symptombilde er annerledes, </a:t>
            </a:r>
          </a:p>
          <a:p>
            <a:r>
              <a:rPr lang="nb-NO"/>
              <a:t>Du får overtalt Roger til at du kan utføre  noen målinger, selv om det kan være enkelt og ringe til LAR teamet for bistand og utelukke at dette er endring i somatisk helsetilstand. </a:t>
            </a:r>
          </a:p>
          <a:p>
            <a:r>
              <a:rPr lang="nb-NO"/>
              <a:t>NEWS2 målinger viser: frie luftveier, RF: 34( rask og overfladisk) Spo2: 98%</a:t>
            </a:r>
          </a:p>
          <a:p>
            <a:r>
              <a:rPr lang="nb-NO"/>
              <a:t>BT: 134/65 Puls: 112 Bevissthetsnivå: klar og våken men irritert blodsukker 7,2</a:t>
            </a:r>
          </a:p>
          <a:p>
            <a:r>
              <a:rPr lang="nb-NO"/>
              <a:t> Temperatur: 39,2 ved undersøkelse av huden på høyre arm er den  rød og hoven spesielt rundt ett innstikksted</a:t>
            </a:r>
          </a:p>
          <a:p>
            <a:endParaRPr lang="nb-NO"/>
          </a:p>
          <a:p>
            <a:r>
              <a:rPr lang="nb-NO"/>
              <a:t>Regn ut NEWS2 -score </a:t>
            </a:r>
          </a:p>
          <a:p>
            <a:r>
              <a:rPr lang="nb-NO"/>
              <a:t>•Hvilke tiltak iverksetter du for Roger?</a:t>
            </a:r>
          </a:p>
          <a:p>
            <a:endParaRPr lang="nb-NO"/>
          </a:p>
        </p:txBody>
      </p:sp>
    </p:spTree>
    <p:extLst>
      <p:ext uri="{BB962C8B-B14F-4D97-AF65-F5344CB8AC3E}">
        <p14:creationId xmlns:p14="http://schemas.microsoft.com/office/powerpoint/2010/main" val="89949776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Fasit case 5</a:t>
            </a:r>
          </a:p>
        </p:txBody>
      </p:sp>
      <p:sp>
        <p:nvSpPr>
          <p:cNvPr id="3" name="Plassholder for innhold 2"/>
          <p:cNvSpPr>
            <a:spLocks noGrp="1"/>
          </p:cNvSpPr>
          <p:nvPr>
            <p:ph idx="1"/>
          </p:nvPr>
        </p:nvSpPr>
        <p:spPr/>
        <p:txBody>
          <a:bodyPr>
            <a:normAutofit lnSpcReduction="10000"/>
          </a:bodyPr>
          <a:lstStyle/>
          <a:p>
            <a:r>
              <a:rPr lang="nb-NO" b="1"/>
              <a:t>NEWS score: 6</a:t>
            </a:r>
          </a:p>
          <a:p>
            <a:r>
              <a:rPr lang="nb-NO" b="1"/>
              <a:t>Når skal nye målinger tas:  </a:t>
            </a:r>
            <a:r>
              <a:rPr lang="nb-NO"/>
              <a:t>Du avtaler ny måling med Roger om 1t</a:t>
            </a:r>
          </a:p>
          <a:p>
            <a:r>
              <a:rPr lang="nb-NO" b="1"/>
              <a:t>Respons etter NEWS score: </a:t>
            </a:r>
            <a:r>
              <a:rPr lang="nb-NO"/>
              <a:t>Du gir Roger Paracet som kan senke temperaturen og ubehaget han opplever i forbindelse med økt kroppstemperatur. I samarbeid med Roger blir du enig om å kontakte fastlege for informasjon om infeksjonstegn rundt innstikkstedet på halsen og råd for behandling </a:t>
            </a:r>
          </a:p>
          <a:p>
            <a:r>
              <a:rPr lang="nb-NO" b="1"/>
              <a:t>Viktig å vite vedrørende personer med rus og/eller psykisk lidelse. </a:t>
            </a:r>
          </a:p>
          <a:p>
            <a:r>
              <a:rPr lang="nb-NO"/>
              <a:t>Personer med psykisk lidelse og/ eller rusproblematikk opplever ofte en under behandling av somatisk sykdom. Det er viktig å være obs på at symptomer og atferd som følger psykisk sykdom kan bidra til at personen selv og helsepersonell blir mindre oppmerksom på den somatiske helsetilstanden. Pasienten kan også ha dårlige erfaringer med helsevesenet som gjør at han/hun vegrer som for å motta behandling</a:t>
            </a:r>
          </a:p>
          <a:p>
            <a:endParaRPr lang="nb-NO"/>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E09305BD-5F70-424C-81AC-F5FFE723C7D3}" type="slidenum">
              <a:rPr lang="nb-NO" smtClean="0"/>
              <a:pPr/>
              <a:t>57</a:t>
            </a:fld>
            <a:endParaRPr lang="nb-NO"/>
          </a:p>
        </p:txBody>
      </p:sp>
    </p:spTree>
    <p:extLst>
      <p:ext uri="{BB962C8B-B14F-4D97-AF65-F5344CB8AC3E}">
        <p14:creationId xmlns:p14="http://schemas.microsoft.com/office/powerpoint/2010/main" val="276748663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72A76AC-1D6D-D493-5E86-7BFE5F198F2D}"/>
              </a:ext>
            </a:extLst>
          </p:cNvPr>
          <p:cNvSpPr>
            <a:spLocks noGrp="1"/>
          </p:cNvSpPr>
          <p:nvPr>
            <p:ph type="ctrTitle"/>
          </p:nvPr>
        </p:nvSpPr>
        <p:spPr/>
        <p:txBody>
          <a:bodyPr/>
          <a:lstStyle/>
          <a:p>
            <a:r>
              <a:rPr lang="nb-NO"/>
              <a:t>Dokumentasjon av NEWS</a:t>
            </a:r>
          </a:p>
        </p:txBody>
      </p:sp>
      <p:sp>
        <p:nvSpPr>
          <p:cNvPr id="6" name="Undertittel 5">
            <a:extLst>
              <a:ext uri="{FF2B5EF4-FFF2-40B4-BE49-F238E27FC236}">
                <a16:creationId xmlns:a16="http://schemas.microsoft.com/office/drawing/2014/main" id="{EBA81780-161F-C0BA-0D04-C43930F29D97}"/>
              </a:ext>
            </a:extLst>
          </p:cNvPr>
          <p:cNvSpPr>
            <a:spLocks noGrp="1"/>
          </p:cNvSpPr>
          <p:nvPr>
            <p:ph type="subTitle" idx="1"/>
          </p:nvPr>
        </p:nvSpPr>
        <p:spPr/>
        <p:txBody>
          <a:bodyPr/>
          <a:lstStyle/>
          <a:p>
            <a:endParaRPr lang="nb-NO"/>
          </a:p>
        </p:txBody>
      </p:sp>
      <p:sp>
        <p:nvSpPr>
          <p:cNvPr id="5" name="Plassholder for lysbildenummer 4">
            <a:extLst>
              <a:ext uri="{FF2B5EF4-FFF2-40B4-BE49-F238E27FC236}">
                <a16:creationId xmlns:a16="http://schemas.microsoft.com/office/drawing/2014/main" id="{016EC225-D400-9463-FE1F-8A5A78630B81}"/>
              </a:ext>
            </a:extLst>
          </p:cNvPr>
          <p:cNvSpPr>
            <a:spLocks noGrp="1"/>
          </p:cNvSpPr>
          <p:nvPr>
            <p:ph type="sldNum" sz="quarter" idx="4294967295"/>
          </p:nvPr>
        </p:nvSpPr>
        <p:spPr>
          <a:xfrm>
            <a:off x="8766175" y="6356350"/>
            <a:ext cx="377825" cy="365125"/>
          </a:xfrm>
        </p:spPr>
        <p:txBody>
          <a:bodyPr/>
          <a:lstStyle/>
          <a:p>
            <a:fld id="{E09305BD-5F70-424C-81AC-F5FFE723C7D3}" type="slidenum">
              <a:rPr lang="nb-NO" smtClean="0"/>
              <a:pPr/>
              <a:t>58</a:t>
            </a:fld>
            <a:endParaRPr lang="nb-NO"/>
          </a:p>
        </p:txBody>
      </p:sp>
    </p:spTree>
    <p:extLst>
      <p:ext uri="{BB962C8B-B14F-4D97-AF65-F5344CB8AC3E}">
        <p14:creationId xmlns:p14="http://schemas.microsoft.com/office/powerpoint/2010/main" val="300589906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0" y="136524"/>
            <a:ext cx="7886700" cy="1325563"/>
          </a:xfrm>
        </p:spPr>
        <p:txBody>
          <a:bodyPr/>
          <a:lstStyle/>
          <a:p>
            <a:r>
              <a:rPr lang="nb-NO" dirty="0"/>
              <a:t>Dokumentasjon av NEWS i </a:t>
            </a:r>
            <a:r>
              <a:rPr lang="nb-NO" dirty="0" err="1"/>
              <a:t>Gerica</a:t>
            </a:r>
            <a:endParaRPr lang="nb-NO" dirty="0"/>
          </a:p>
        </p:txBody>
      </p:sp>
      <p:sp>
        <p:nvSpPr>
          <p:cNvPr id="3" name="Plassholder for innhold 2"/>
          <p:cNvSpPr>
            <a:spLocks noGrp="1"/>
          </p:cNvSpPr>
          <p:nvPr>
            <p:ph idx="1"/>
          </p:nvPr>
        </p:nvSpPr>
        <p:spPr>
          <a:xfrm>
            <a:off x="130451" y="1253331"/>
            <a:ext cx="7886700" cy="4351338"/>
          </a:xfrm>
        </p:spPr>
        <p:txBody>
          <a:bodyPr/>
          <a:lstStyle/>
          <a:p>
            <a:r>
              <a:rPr lang="nb-NO" dirty="0"/>
              <a:t>NEWS dokumenteres tilknyttet tiltaksplan: </a:t>
            </a:r>
          </a:p>
          <a:p>
            <a:r>
              <a:rPr lang="nb-NO" dirty="0"/>
              <a:t>Situasjon: medisinsk oppfølging. </a:t>
            </a:r>
          </a:p>
          <a:p>
            <a:r>
              <a:rPr lang="nb-NO" dirty="0"/>
              <a:t>Tiltak : NEWS</a:t>
            </a:r>
          </a:p>
          <a:p>
            <a:r>
              <a:rPr lang="nb-NO" dirty="0"/>
              <a:t>Tekstbank prosedyrefeltet for </a:t>
            </a:r>
          </a:p>
          <a:p>
            <a:pPr marL="0" indent="0">
              <a:buNone/>
            </a:pPr>
            <a:r>
              <a:rPr lang="nb-NO" dirty="0"/>
              <a:t>habituell NEWS</a:t>
            </a:r>
          </a:p>
          <a:p>
            <a:r>
              <a:rPr lang="nb-NO" dirty="0"/>
              <a:t>Journalfør også under labsvar</a:t>
            </a:r>
          </a:p>
          <a:p>
            <a:pPr marL="0" indent="0">
              <a:buNone/>
            </a:pPr>
            <a:endParaRPr lang="nb-NO" dirty="0"/>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E09305BD-5F70-424C-81AC-F5FFE723C7D3}" type="slidenum">
              <a:rPr lang="nb-NO" smtClean="0"/>
              <a:pPr/>
              <a:t>59</a:t>
            </a:fld>
            <a:endParaRPr lang="nb-NO"/>
          </a:p>
        </p:txBody>
      </p:sp>
      <p:pic>
        <p:nvPicPr>
          <p:cNvPr id="8" name="Bilde 7">
            <a:extLst>
              <a:ext uri="{FF2B5EF4-FFF2-40B4-BE49-F238E27FC236}">
                <a16:creationId xmlns:a16="http://schemas.microsoft.com/office/drawing/2014/main" id="{85714C02-54F7-5145-E68E-BD059E19C2E3}"/>
              </a:ext>
            </a:extLst>
          </p:cNvPr>
          <p:cNvPicPr>
            <a:picLocks noChangeAspect="1"/>
          </p:cNvPicPr>
          <p:nvPr/>
        </p:nvPicPr>
        <p:blipFill>
          <a:blip r:embed="rId3"/>
          <a:stretch>
            <a:fillRect/>
          </a:stretch>
        </p:blipFill>
        <p:spPr>
          <a:xfrm>
            <a:off x="4793045" y="1587639"/>
            <a:ext cx="4222989" cy="5173594"/>
          </a:xfrm>
          <a:prstGeom prst="rect">
            <a:avLst/>
          </a:prstGeom>
        </p:spPr>
      </p:pic>
    </p:spTree>
    <p:extLst>
      <p:ext uri="{BB962C8B-B14F-4D97-AF65-F5344CB8AC3E}">
        <p14:creationId xmlns:p14="http://schemas.microsoft.com/office/powerpoint/2010/main" val="24404284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cs typeface="Calibri"/>
              </a:rPr>
              <a:t>Forventninger til deg som instruktør</a:t>
            </a:r>
            <a:endParaRPr lang="nb-NO"/>
          </a:p>
        </p:txBody>
      </p:sp>
      <p:sp>
        <p:nvSpPr>
          <p:cNvPr id="3" name="Plassholder for innhold 2"/>
          <p:cNvSpPr>
            <a:spLocks noGrp="1"/>
          </p:cNvSpPr>
          <p:nvPr>
            <p:ph idx="1"/>
          </p:nvPr>
        </p:nvSpPr>
        <p:spPr>
          <a:xfrm>
            <a:off x="462295" y="1950286"/>
            <a:ext cx="5875443" cy="4204708"/>
          </a:xfrm>
        </p:spPr>
        <p:txBody>
          <a:bodyPr vert="horz" lIns="68580" tIns="34290" rIns="68580" bIns="34290" rtlCol="0" anchor="t">
            <a:normAutofit fontScale="77500" lnSpcReduction="20000"/>
          </a:bodyPr>
          <a:lstStyle/>
          <a:p>
            <a:r>
              <a:rPr lang="nb-NO">
                <a:cs typeface="Calibri"/>
              </a:rPr>
              <a:t>Sette deg godt inn i ABCDE, NEWS2 og opplæringspakken</a:t>
            </a:r>
            <a:endParaRPr lang="nb-NO"/>
          </a:p>
          <a:p>
            <a:r>
              <a:rPr lang="nb-NO" b="1">
                <a:cs typeface="Calibri"/>
              </a:rPr>
              <a:t>Opplæring av kollegaer, nyansatte: </a:t>
            </a:r>
            <a:r>
              <a:rPr lang="nb-NO" b="1">
                <a:ea typeface="+mn-lt"/>
                <a:cs typeface="+mn-lt"/>
              </a:rPr>
              <a:t>«Train </a:t>
            </a:r>
            <a:r>
              <a:rPr lang="nb-NO" b="1" err="1">
                <a:ea typeface="+mn-lt"/>
                <a:cs typeface="+mn-lt"/>
              </a:rPr>
              <a:t>the</a:t>
            </a:r>
            <a:r>
              <a:rPr lang="nb-NO" b="1">
                <a:ea typeface="+mn-lt"/>
                <a:cs typeface="+mn-lt"/>
              </a:rPr>
              <a:t> </a:t>
            </a:r>
            <a:r>
              <a:rPr lang="nb-NO" b="1" err="1">
                <a:ea typeface="+mn-lt"/>
                <a:cs typeface="+mn-lt"/>
              </a:rPr>
              <a:t>trainer</a:t>
            </a:r>
            <a:r>
              <a:rPr lang="nb-NO" b="1">
                <a:ea typeface="+mn-lt"/>
                <a:cs typeface="+mn-lt"/>
              </a:rPr>
              <a:t>»</a:t>
            </a:r>
          </a:p>
          <a:p>
            <a:r>
              <a:rPr lang="nb-NO">
                <a:ea typeface="+mn-lt"/>
                <a:cs typeface="+mn-lt"/>
              </a:rPr>
              <a:t>Rammer: utstyr, lommekort, ISBAR-blokk, praktisk øvelse</a:t>
            </a:r>
            <a:endParaRPr lang="nb-NO">
              <a:cs typeface="Calibri"/>
            </a:endParaRPr>
          </a:p>
          <a:p>
            <a:r>
              <a:rPr lang="nb-NO">
                <a:cs typeface="Calibri"/>
              </a:rPr>
              <a:t>Være pådriver for NEWS2 på arbeidsplassen</a:t>
            </a:r>
          </a:p>
          <a:p>
            <a:pPr lvl="1"/>
            <a:r>
              <a:rPr lang="nb-NO">
                <a:cs typeface="Calibri"/>
              </a:rPr>
              <a:t>Repetisjon</a:t>
            </a:r>
          </a:p>
          <a:p>
            <a:pPr lvl="1"/>
            <a:r>
              <a:rPr lang="nb-NO">
                <a:cs typeface="Calibri"/>
              </a:rPr>
              <a:t>Praktisk øving</a:t>
            </a:r>
          </a:p>
          <a:p>
            <a:pPr lvl="1"/>
            <a:r>
              <a:rPr lang="nb-NO">
                <a:cs typeface="Calibri"/>
              </a:rPr>
              <a:t>"Lunsjutfordringer«</a:t>
            </a:r>
          </a:p>
          <a:p>
            <a:pPr lvl="1"/>
            <a:r>
              <a:rPr lang="nb-NO">
                <a:cs typeface="Calibri"/>
              </a:rPr>
              <a:t>«Telle» habituell-News</a:t>
            </a:r>
          </a:p>
          <a:p>
            <a:endParaRPr lang="nb-NO">
              <a:cs typeface="Calibri"/>
            </a:endParaRPr>
          </a:p>
          <a:p>
            <a:r>
              <a:rPr lang="nb-NO">
                <a:cs typeface="Calibri"/>
              </a:rPr>
              <a:t>Kjenne til Nasjonale faglige råd</a:t>
            </a:r>
          </a:p>
          <a:p>
            <a:pPr lvl="1"/>
            <a:r>
              <a:rPr lang="nb-NO">
                <a:hlinkClick r:id="" action="ppaction://noaction"/>
              </a:rPr>
              <a:t>Tidlig oppdagelse og rask respons ved forverret somatisk tilstand - Helsedirektoratet</a:t>
            </a:r>
            <a:endParaRPr lang="nb-NO">
              <a:cs typeface="Calibri"/>
            </a:endParaRPr>
          </a:p>
          <a:p>
            <a:r>
              <a:rPr lang="nb-NO">
                <a:cs typeface="Calibri"/>
              </a:rPr>
              <a:t>Kjenne til din kommunes prosedyre for NEWS2</a:t>
            </a:r>
          </a:p>
          <a:p>
            <a:r>
              <a:rPr lang="nb-NO">
                <a:cs typeface="Calibri"/>
              </a:rPr>
              <a:t>Journalgransking</a:t>
            </a:r>
          </a:p>
          <a:p>
            <a:pPr lvl="1"/>
            <a:r>
              <a:rPr lang="nb-NO">
                <a:cs typeface="Calibri"/>
              </a:rPr>
              <a:t>Habituell NEWS, dokumentasjon, oppfølging av NEWS-skår</a:t>
            </a:r>
          </a:p>
          <a:p>
            <a:r>
              <a:rPr lang="nb-NO">
                <a:cs typeface="Calibri"/>
              </a:rPr>
              <a:t>Dialog med leder</a:t>
            </a:r>
          </a:p>
          <a:p>
            <a:pPr lvl="1"/>
            <a:r>
              <a:rPr lang="nb-NO">
                <a:cs typeface="Calibri"/>
              </a:rPr>
              <a:t>Forskrift om ledelse og kvalitetsforbedring i helse- og omsorgstjenesten</a:t>
            </a:r>
          </a:p>
          <a:p>
            <a:pPr lvl="1"/>
            <a:r>
              <a:rPr lang="nb-NO">
                <a:cs typeface="Calibri"/>
              </a:rPr>
              <a:t>Helsepersonelloven § 4</a:t>
            </a:r>
          </a:p>
          <a:p>
            <a:pPr lvl="1"/>
            <a:endParaRPr lang="nb-NO">
              <a:cs typeface="Calibri"/>
            </a:endParaRPr>
          </a:p>
          <a:p>
            <a:endParaRPr lang="nb-NO">
              <a:cs typeface="Calibri"/>
            </a:endParaRPr>
          </a:p>
        </p:txBody>
      </p:sp>
      <p:pic>
        <p:nvPicPr>
          <p:cNvPr id="8" name="Bilde 9" descr="Et bilde som inneholder person, innendørs, personer&#10;&#10;Automatisk generert beskrivelse">
            <a:extLst>
              <a:ext uri="{FF2B5EF4-FFF2-40B4-BE49-F238E27FC236}">
                <a16:creationId xmlns:a16="http://schemas.microsoft.com/office/drawing/2014/main" id="{18C157A6-7AF0-4AE2-965B-57D0C1C8F56F}"/>
              </a:ext>
            </a:extLst>
          </p:cNvPr>
          <p:cNvPicPr>
            <a:picLocks noChangeAspect="1"/>
          </p:cNvPicPr>
          <p:nvPr/>
        </p:nvPicPr>
        <p:blipFill>
          <a:blip r:embed="rId3"/>
          <a:stretch>
            <a:fillRect/>
          </a:stretch>
        </p:blipFill>
        <p:spPr>
          <a:xfrm>
            <a:off x="5844340" y="2402410"/>
            <a:ext cx="2974808" cy="2075741"/>
          </a:xfrm>
          <a:prstGeom prst="rect">
            <a:avLst/>
          </a:prstGeom>
        </p:spPr>
      </p:pic>
    </p:spTree>
    <p:extLst>
      <p:ext uri="{BB962C8B-B14F-4D97-AF65-F5344CB8AC3E}">
        <p14:creationId xmlns:p14="http://schemas.microsoft.com/office/powerpoint/2010/main" val="89431685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179512" y="310442"/>
            <a:ext cx="7886700" cy="1325563"/>
          </a:xfrm>
        </p:spPr>
        <p:txBody>
          <a:bodyPr/>
          <a:lstStyle/>
          <a:p>
            <a:r>
              <a:rPr lang="nb-NO"/>
              <a:t>Dokumentasjon av NEWS i </a:t>
            </a:r>
            <a:r>
              <a:rPr lang="nb-NO" err="1"/>
              <a:t>Gerica</a:t>
            </a:r>
            <a:endParaRPr lang="nb-NO"/>
          </a:p>
        </p:txBody>
      </p:sp>
      <p:sp>
        <p:nvSpPr>
          <p:cNvPr id="3" name="Plassholder for innhold 2"/>
          <p:cNvSpPr>
            <a:spLocks noGrp="1"/>
          </p:cNvSpPr>
          <p:nvPr>
            <p:ph idx="1"/>
          </p:nvPr>
        </p:nvSpPr>
        <p:spPr>
          <a:xfrm>
            <a:off x="207585" y="1389923"/>
            <a:ext cx="7886700" cy="4351338"/>
          </a:xfrm>
        </p:spPr>
        <p:txBody>
          <a:bodyPr vert="horz" lIns="91440" tIns="45720" rIns="91440" bIns="45720" rtlCol="0" anchor="t">
            <a:normAutofit/>
          </a:bodyPr>
          <a:lstStyle/>
          <a:p>
            <a:pPr marL="0" indent="0">
              <a:buNone/>
            </a:pPr>
            <a:r>
              <a:rPr lang="nb-NO"/>
              <a:t>NEWS normalverdi dokumenteres i tiltaksplan:</a:t>
            </a:r>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E09305BD-5F70-424C-81AC-F5FFE723C7D3}" type="slidenum">
              <a:rPr lang="nb-NO" smtClean="0"/>
              <a:pPr/>
              <a:t>60</a:t>
            </a:fld>
            <a:endParaRPr lang="nb-NO"/>
          </a:p>
        </p:txBody>
      </p:sp>
      <p:pic>
        <p:nvPicPr>
          <p:cNvPr id="6" name="Bild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2" y="1828790"/>
            <a:ext cx="6984776" cy="3909323"/>
          </a:xfrm>
          <a:prstGeom prst="rect">
            <a:avLst/>
          </a:prstGeom>
        </p:spPr>
      </p:pic>
    </p:spTree>
    <p:extLst>
      <p:ext uri="{BB962C8B-B14F-4D97-AF65-F5344CB8AC3E}">
        <p14:creationId xmlns:p14="http://schemas.microsoft.com/office/powerpoint/2010/main" val="398356541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Dokumentasjon av NEWS i </a:t>
            </a:r>
            <a:r>
              <a:rPr lang="nb-NO" err="1"/>
              <a:t>Gerica</a:t>
            </a:r>
            <a:endParaRPr lang="nb-NO"/>
          </a:p>
        </p:txBody>
      </p:sp>
      <p:sp>
        <p:nvSpPr>
          <p:cNvPr id="3" name="Plassholder for innhold 2"/>
          <p:cNvSpPr>
            <a:spLocks noGrp="1"/>
          </p:cNvSpPr>
          <p:nvPr>
            <p:ph idx="1"/>
          </p:nvPr>
        </p:nvSpPr>
        <p:spPr>
          <a:xfrm>
            <a:off x="459011" y="1268760"/>
            <a:ext cx="7886700" cy="4351338"/>
          </a:xfrm>
        </p:spPr>
        <p:txBody>
          <a:bodyPr/>
          <a:lstStyle/>
          <a:p>
            <a:pPr marL="0" indent="0">
              <a:buNone/>
            </a:pPr>
            <a:r>
              <a:rPr lang="nb-NO"/>
              <a:t>NEWS ved endringer dokumenteres i journal og i </a:t>
            </a:r>
            <a:r>
              <a:rPr lang="nb-NO" err="1"/>
              <a:t>labmodul</a:t>
            </a:r>
            <a:endParaRPr lang="nb-NO"/>
          </a:p>
          <a:p>
            <a:endParaRPr lang="nb-NO"/>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E09305BD-5F70-424C-81AC-F5FFE723C7D3}" type="slidenum">
              <a:rPr lang="nb-NO" smtClean="0"/>
              <a:pPr/>
              <a:t>61</a:t>
            </a:fld>
            <a:endParaRPr lang="nb-NO"/>
          </a:p>
        </p:txBody>
      </p:sp>
      <p:pic>
        <p:nvPicPr>
          <p:cNvPr id="6" name="Bild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9372" y="1714056"/>
            <a:ext cx="7852544" cy="4978932"/>
          </a:xfrm>
          <a:prstGeom prst="rect">
            <a:avLst/>
          </a:prstGeom>
        </p:spPr>
      </p:pic>
    </p:spTree>
    <p:extLst>
      <p:ext uri="{BB962C8B-B14F-4D97-AF65-F5344CB8AC3E}">
        <p14:creationId xmlns:p14="http://schemas.microsoft.com/office/powerpoint/2010/main" val="329822026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1951042-E13D-12CA-5F90-BF2233949D9C}"/>
              </a:ext>
            </a:extLst>
          </p:cNvPr>
          <p:cNvSpPr>
            <a:spLocks noGrp="1"/>
          </p:cNvSpPr>
          <p:nvPr>
            <p:ph type="title"/>
          </p:nvPr>
        </p:nvSpPr>
        <p:spPr/>
        <p:txBody>
          <a:bodyPr/>
          <a:lstStyle/>
          <a:p>
            <a:r>
              <a:rPr lang="nb-NO"/>
              <a:t>Dokumentasjon av NEWS i Profil</a:t>
            </a:r>
            <a:br>
              <a:rPr lang="nb-NO"/>
            </a:br>
            <a:r>
              <a:rPr lang="nb-NO"/>
              <a:t>- Habituell NEWS -</a:t>
            </a:r>
          </a:p>
        </p:txBody>
      </p:sp>
      <p:pic>
        <p:nvPicPr>
          <p:cNvPr id="7" name="Plassholder for innhold 6">
            <a:extLst>
              <a:ext uri="{FF2B5EF4-FFF2-40B4-BE49-F238E27FC236}">
                <a16:creationId xmlns:a16="http://schemas.microsoft.com/office/drawing/2014/main" id="{8237A08B-4664-7B8D-496D-65D22BFB008A}"/>
              </a:ext>
            </a:extLst>
          </p:cNvPr>
          <p:cNvPicPr>
            <a:picLocks noGrp="1" noChangeAspect="1"/>
          </p:cNvPicPr>
          <p:nvPr>
            <p:ph idx="1"/>
          </p:nvPr>
        </p:nvPicPr>
        <p:blipFill>
          <a:blip r:embed="rId3"/>
          <a:stretch>
            <a:fillRect/>
          </a:stretch>
        </p:blipFill>
        <p:spPr>
          <a:xfrm>
            <a:off x="204234" y="2248241"/>
            <a:ext cx="8688246" cy="3143703"/>
          </a:xfrm>
        </p:spPr>
      </p:pic>
      <p:sp>
        <p:nvSpPr>
          <p:cNvPr id="4" name="Plassholder for bunntekst 3">
            <a:extLst>
              <a:ext uri="{FF2B5EF4-FFF2-40B4-BE49-F238E27FC236}">
                <a16:creationId xmlns:a16="http://schemas.microsoft.com/office/drawing/2014/main" id="{839575B9-D669-357A-4C14-96FB2B785B4B}"/>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Plassholder for lysbildenummer 4">
            <a:extLst>
              <a:ext uri="{FF2B5EF4-FFF2-40B4-BE49-F238E27FC236}">
                <a16:creationId xmlns:a16="http://schemas.microsoft.com/office/drawing/2014/main" id="{96E206F3-F20B-DCAE-89CF-9FF44E6DDD4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9305BD-5F70-424C-81AC-F5FFE723C7D3}" type="slidenum">
              <a:rPr kumimoji="0" lang="nb-NO"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nb-NO"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019091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50C537-8B50-25B1-FC70-A79137961227}"/>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83D40331-AD22-AC17-4B01-ED2003BC7DF3}"/>
              </a:ext>
            </a:extLst>
          </p:cNvPr>
          <p:cNvSpPr>
            <a:spLocks noGrp="1"/>
          </p:cNvSpPr>
          <p:nvPr>
            <p:ph type="title"/>
          </p:nvPr>
        </p:nvSpPr>
        <p:spPr/>
        <p:txBody>
          <a:bodyPr/>
          <a:lstStyle/>
          <a:p>
            <a:r>
              <a:rPr lang="nb-NO"/>
              <a:t>Dokumentasjon av NEWS i Profil</a:t>
            </a:r>
          </a:p>
        </p:txBody>
      </p:sp>
      <p:sp>
        <p:nvSpPr>
          <p:cNvPr id="4" name="Plassholder for bunntekst 3">
            <a:extLst>
              <a:ext uri="{FF2B5EF4-FFF2-40B4-BE49-F238E27FC236}">
                <a16:creationId xmlns:a16="http://schemas.microsoft.com/office/drawing/2014/main" id="{F7B3A11D-85B4-28F9-F4CF-7A5630EF8A1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Plassholder for lysbildenummer 4">
            <a:extLst>
              <a:ext uri="{FF2B5EF4-FFF2-40B4-BE49-F238E27FC236}">
                <a16:creationId xmlns:a16="http://schemas.microsoft.com/office/drawing/2014/main" id="{FB4A2675-AFA3-2A0E-9807-7C52BCBFBE8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9305BD-5F70-424C-81AC-F5FFE723C7D3}" type="slidenum">
              <a:rPr kumimoji="0" lang="nb-NO"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nb-NO"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9" name="Plassholder for innhold 8">
            <a:extLst>
              <a:ext uri="{FF2B5EF4-FFF2-40B4-BE49-F238E27FC236}">
                <a16:creationId xmlns:a16="http://schemas.microsoft.com/office/drawing/2014/main" id="{49B32BE2-1082-2E68-9838-8DCE7200C6EA}"/>
              </a:ext>
            </a:extLst>
          </p:cNvPr>
          <p:cNvPicPr>
            <a:picLocks noGrp="1" noChangeAspect="1"/>
          </p:cNvPicPr>
          <p:nvPr>
            <p:ph idx="1"/>
          </p:nvPr>
        </p:nvPicPr>
        <p:blipFill>
          <a:blip r:embed="rId3"/>
          <a:stretch>
            <a:fillRect/>
          </a:stretch>
        </p:blipFill>
        <p:spPr>
          <a:xfrm>
            <a:off x="628650" y="1412776"/>
            <a:ext cx="6958198" cy="4818531"/>
          </a:xfrm>
        </p:spPr>
      </p:pic>
    </p:spTree>
    <p:extLst>
      <p:ext uri="{BB962C8B-B14F-4D97-AF65-F5344CB8AC3E}">
        <p14:creationId xmlns:p14="http://schemas.microsoft.com/office/powerpoint/2010/main" val="351203884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3442DC6-1699-8831-23B4-FC08A7F2DE9A}"/>
              </a:ext>
            </a:extLst>
          </p:cNvPr>
          <p:cNvSpPr>
            <a:spLocks noGrp="1"/>
          </p:cNvSpPr>
          <p:nvPr>
            <p:ph type="title"/>
          </p:nvPr>
        </p:nvSpPr>
        <p:spPr/>
        <p:txBody>
          <a:bodyPr/>
          <a:lstStyle/>
          <a:p>
            <a:r>
              <a:rPr lang="nb-NO"/>
              <a:t>Hva dokumenterer vi?</a:t>
            </a:r>
          </a:p>
        </p:txBody>
      </p:sp>
      <p:sp>
        <p:nvSpPr>
          <p:cNvPr id="3" name="Plassholder for innhold 2">
            <a:extLst>
              <a:ext uri="{FF2B5EF4-FFF2-40B4-BE49-F238E27FC236}">
                <a16:creationId xmlns:a16="http://schemas.microsoft.com/office/drawing/2014/main" id="{6FF4A2FE-8CFB-A219-2E26-79F9B70F83C4}"/>
              </a:ext>
            </a:extLst>
          </p:cNvPr>
          <p:cNvSpPr>
            <a:spLocks noGrp="1"/>
          </p:cNvSpPr>
          <p:nvPr>
            <p:ph idx="1"/>
          </p:nvPr>
        </p:nvSpPr>
        <p:spPr/>
        <p:txBody>
          <a:bodyPr>
            <a:normAutofit fontScale="92500" lnSpcReduction="20000"/>
          </a:bodyPr>
          <a:lstStyle/>
          <a:p>
            <a:pPr marL="0" indent="0" algn="l">
              <a:buNone/>
            </a:pPr>
            <a:r>
              <a:rPr lang="nb-NO" b="1" i="0">
                <a:solidFill>
                  <a:srgbClr val="000000"/>
                </a:solidFill>
                <a:effectLst/>
                <a:latin typeface="Open Sans" panose="020B0606030504020204" pitchFamily="34" charset="0"/>
              </a:rPr>
              <a:t>Dokumenter følgende:</a:t>
            </a:r>
            <a:endParaRPr lang="nb-NO" b="0" i="0">
              <a:solidFill>
                <a:srgbClr val="000000"/>
              </a:solidFill>
              <a:effectLst/>
              <a:latin typeface="Open Sans" panose="020B0606030504020204" pitchFamily="34" charset="0"/>
            </a:endParaRPr>
          </a:p>
          <a:p>
            <a:pPr algn="l"/>
            <a:r>
              <a:rPr lang="nb-NO" b="0" i="1">
                <a:solidFill>
                  <a:srgbClr val="000000"/>
                </a:solidFill>
                <a:effectLst/>
                <a:latin typeface="Open Sans" panose="020B0606030504020204" pitchFamily="34" charset="0"/>
              </a:rPr>
              <a:t>NEWS-score:(verdi) </a:t>
            </a:r>
            <a:r>
              <a:rPr lang="nb-NO" b="0" i="1" err="1">
                <a:solidFill>
                  <a:srgbClr val="000000"/>
                </a:solidFill>
                <a:effectLst/>
                <a:latin typeface="Open Sans" panose="020B0606030504020204" pitchFamily="34" charset="0"/>
              </a:rPr>
              <a:t>pga</a:t>
            </a:r>
            <a:r>
              <a:rPr lang="nb-NO" b="0" i="1">
                <a:solidFill>
                  <a:srgbClr val="000000"/>
                </a:solidFill>
                <a:effectLst/>
                <a:latin typeface="Open Sans" panose="020B0606030504020204" pitchFamily="34" charset="0"/>
              </a:rPr>
              <a:t> (beskriv parametere og høy/lav, f.eks. høy RF og lav puls) </a:t>
            </a:r>
          </a:p>
          <a:p>
            <a:pPr algn="l"/>
            <a:r>
              <a:rPr lang="nb-NO" b="0" i="1">
                <a:solidFill>
                  <a:srgbClr val="000000"/>
                </a:solidFill>
                <a:effectLst/>
                <a:latin typeface="Open Sans" panose="020B0606030504020204" pitchFamily="34" charset="0"/>
              </a:rPr>
              <a:t>Beskriv utfyllende NEWS etter ABCDE metodikk( RF 30 med bruk av hjelpemuskultur og gult ekspektorat)</a:t>
            </a:r>
          </a:p>
          <a:p>
            <a:pPr algn="l"/>
            <a:endParaRPr lang="nb-NO" b="0" i="0">
              <a:solidFill>
                <a:srgbClr val="000000"/>
              </a:solidFill>
              <a:effectLst/>
              <a:latin typeface="Open Sans" panose="020B0606030504020204" pitchFamily="34" charset="0"/>
            </a:endParaRPr>
          </a:p>
          <a:p>
            <a:pPr algn="l"/>
            <a:r>
              <a:rPr lang="nb-NO" b="0" i="1">
                <a:solidFill>
                  <a:srgbClr val="000000"/>
                </a:solidFill>
                <a:effectLst/>
                <a:latin typeface="Open Sans" panose="020B0606030504020204" pitchFamily="34" charset="0"/>
              </a:rPr>
              <a:t>NEWS-målinger:</a:t>
            </a:r>
            <a:br>
              <a:rPr lang="nb-NO" b="0" i="1">
                <a:solidFill>
                  <a:srgbClr val="000000"/>
                </a:solidFill>
                <a:effectLst/>
                <a:latin typeface="Open Sans" panose="020B0606030504020204" pitchFamily="34" charset="0"/>
              </a:rPr>
            </a:br>
            <a:r>
              <a:rPr lang="nb-NO" b="0" i="1">
                <a:solidFill>
                  <a:srgbClr val="000000"/>
                </a:solidFill>
                <a:effectLst/>
                <a:latin typeface="Open Sans" panose="020B0606030504020204" pitchFamily="34" charset="0"/>
              </a:rPr>
              <a:t>RF</a:t>
            </a:r>
            <a:br>
              <a:rPr lang="nb-NO" b="0" i="1">
                <a:solidFill>
                  <a:srgbClr val="000000"/>
                </a:solidFill>
                <a:effectLst/>
                <a:latin typeface="Open Sans" panose="020B0606030504020204" pitchFamily="34" charset="0"/>
              </a:rPr>
            </a:br>
            <a:r>
              <a:rPr lang="nb-NO" b="0" i="1">
                <a:solidFill>
                  <a:srgbClr val="000000"/>
                </a:solidFill>
                <a:effectLst/>
                <a:latin typeface="Open Sans" panose="020B0606030504020204" pitchFamily="34" charset="0"/>
              </a:rPr>
              <a:t>SaO2 på luft/oksygen</a:t>
            </a:r>
            <a:br>
              <a:rPr lang="nb-NO" b="0" i="1">
                <a:solidFill>
                  <a:srgbClr val="000000"/>
                </a:solidFill>
                <a:effectLst/>
                <a:latin typeface="Open Sans" panose="020B0606030504020204" pitchFamily="34" charset="0"/>
              </a:rPr>
            </a:br>
            <a:r>
              <a:rPr lang="nb-NO" b="0" i="1">
                <a:solidFill>
                  <a:srgbClr val="000000"/>
                </a:solidFill>
                <a:effectLst/>
                <a:latin typeface="Open Sans" panose="020B0606030504020204" pitchFamily="34" charset="0"/>
              </a:rPr>
              <a:t>BT</a:t>
            </a:r>
            <a:br>
              <a:rPr lang="nb-NO" b="0" i="1">
                <a:solidFill>
                  <a:srgbClr val="000000"/>
                </a:solidFill>
                <a:effectLst/>
                <a:latin typeface="Open Sans" panose="020B0606030504020204" pitchFamily="34" charset="0"/>
              </a:rPr>
            </a:br>
            <a:r>
              <a:rPr lang="nb-NO" b="0" i="1">
                <a:solidFill>
                  <a:srgbClr val="000000"/>
                </a:solidFill>
                <a:effectLst/>
                <a:latin typeface="Open Sans" panose="020B0606030504020204" pitchFamily="34" charset="0"/>
              </a:rPr>
              <a:t>P</a:t>
            </a:r>
            <a:br>
              <a:rPr lang="nb-NO" b="0" i="1">
                <a:solidFill>
                  <a:srgbClr val="000000"/>
                </a:solidFill>
                <a:effectLst/>
                <a:latin typeface="Open Sans" panose="020B0606030504020204" pitchFamily="34" charset="0"/>
              </a:rPr>
            </a:br>
            <a:r>
              <a:rPr lang="nb-NO" b="0" i="1">
                <a:solidFill>
                  <a:srgbClr val="000000"/>
                </a:solidFill>
                <a:effectLst/>
                <a:latin typeface="Open Sans" panose="020B0606030504020204" pitchFamily="34" charset="0"/>
              </a:rPr>
              <a:t>Bevissthetsnivå</a:t>
            </a:r>
            <a:br>
              <a:rPr lang="nb-NO" b="0" i="1">
                <a:solidFill>
                  <a:srgbClr val="000000"/>
                </a:solidFill>
                <a:effectLst/>
                <a:latin typeface="Open Sans" panose="020B0606030504020204" pitchFamily="34" charset="0"/>
              </a:rPr>
            </a:br>
            <a:r>
              <a:rPr lang="nb-NO" b="0" i="1" err="1">
                <a:solidFill>
                  <a:srgbClr val="000000"/>
                </a:solidFill>
                <a:effectLst/>
                <a:latin typeface="Open Sans" panose="020B0606030504020204" pitchFamily="34" charset="0"/>
              </a:rPr>
              <a:t>Tp</a:t>
            </a:r>
            <a:endParaRPr lang="nb-NO" b="0" i="1">
              <a:solidFill>
                <a:srgbClr val="000000"/>
              </a:solidFill>
              <a:effectLst/>
              <a:latin typeface="Open Sans" panose="020B0606030504020204" pitchFamily="34" charset="0"/>
            </a:endParaRPr>
          </a:p>
          <a:p>
            <a:pPr algn="l"/>
            <a:endParaRPr lang="nb-NO" b="0" i="0">
              <a:solidFill>
                <a:srgbClr val="000000"/>
              </a:solidFill>
              <a:effectLst/>
              <a:latin typeface="Open Sans" panose="020B0606030504020204" pitchFamily="34" charset="0"/>
            </a:endParaRPr>
          </a:p>
          <a:p>
            <a:pPr algn="l"/>
            <a:r>
              <a:rPr lang="nb-NO" b="0" i="1">
                <a:solidFill>
                  <a:srgbClr val="000000"/>
                </a:solidFill>
                <a:effectLst/>
                <a:latin typeface="Open Sans" panose="020B0606030504020204" pitchFamily="34" charset="0"/>
              </a:rPr>
              <a:t>Årsak til NEWS-måling, med observasjoner/ABCDE (se lommekort)</a:t>
            </a:r>
          </a:p>
          <a:p>
            <a:pPr algn="l"/>
            <a:endParaRPr lang="nb-NO" b="0" i="0">
              <a:solidFill>
                <a:srgbClr val="000000"/>
              </a:solidFill>
              <a:effectLst/>
              <a:latin typeface="Open Sans" panose="020B0606030504020204" pitchFamily="34" charset="0"/>
            </a:endParaRPr>
          </a:p>
          <a:p>
            <a:pPr algn="l"/>
            <a:r>
              <a:rPr lang="nb-NO" b="0" i="1">
                <a:solidFill>
                  <a:srgbClr val="000000"/>
                </a:solidFill>
                <a:effectLst/>
                <a:latin typeface="Open Sans" panose="020B0606030504020204" pitchFamily="34" charset="0"/>
              </a:rPr>
              <a:t>Tiltak (hvem er kontaktet, iverksatte tiltak, plan for oppfølging)</a:t>
            </a:r>
            <a:endParaRPr lang="nb-NO" b="0" i="0">
              <a:solidFill>
                <a:srgbClr val="000000"/>
              </a:solidFill>
              <a:effectLst/>
              <a:latin typeface="Open Sans" panose="020B0606030504020204" pitchFamily="34" charset="0"/>
            </a:endParaRPr>
          </a:p>
          <a:p>
            <a:endParaRPr lang="nb-NO"/>
          </a:p>
        </p:txBody>
      </p:sp>
      <p:sp>
        <p:nvSpPr>
          <p:cNvPr id="4" name="Plassholder for bunntekst 3">
            <a:extLst>
              <a:ext uri="{FF2B5EF4-FFF2-40B4-BE49-F238E27FC236}">
                <a16:creationId xmlns:a16="http://schemas.microsoft.com/office/drawing/2014/main" id="{18311A38-1CBA-4849-01C8-B3B007053E7E}"/>
              </a:ext>
            </a:extLst>
          </p:cNvPr>
          <p:cNvSpPr>
            <a:spLocks noGrp="1"/>
          </p:cNvSpPr>
          <p:nvPr>
            <p:ph type="ftr" sz="quarter" idx="11"/>
          </p:nvPr>
        </p:nvSpPr>
        <p:spPr/>
        <p:txBody>
          <a:bodyPr/>
          <a:lstStyle/>
          <a:p>
            <a:endParaRPr lang="nb-NO"/>
          </a:p>
        </p:txBody>
      </p:sp>
      <p:sp>
        <p:nvSpPr>
          <p:cNvPr id="5" name="Plassholder for lysbildenummer 4">
            <a:extLst>
              <a:ext uri="{FF2B5EF4-FFF2-40B4-BE49-F238E27FC236}">
                <a16:creationId xmlns:a16="http://schemas.microsoft.com/office/drawing/2014/main" id="{7D384E79-5987-F108-10CD-FCF0DEB9DE5A}"/>
              </a:ext>
            </a:extLst>
          </p:cNvPr>
          <p:cNvSpPr>
            <a:spLocks noGrp="1"/>
          </p:cNvSpPr>
          <p:nvPr>
            <p:ph type="sldNum" sz="quarter" idx="12"/>
          </p:nvPr>
        </p:nvSpPr>
        <p:spPr/>
        <p:txBody>
          <a:bodyPr/>
          <a:lstStyle/>
          <a:p>
            <a:fld id="{E09305BD-5F70-424C-81AC-F5FFE723C7D3}" type="slidenum">
              <a:rPr lang="nb-NO" smtClean="0"/>
              <a:pPr/>
              <a:t>64</a:t>
            </a:fld>
            <a:endParaRPr lang="nb-NO"/>
          </a:p>
        </p:txBody>
      </p:sp>
    </p:spTree>
    <p:extLst>
      <p:ext uri="{BB962C8B-B14F-4D97-AF65-F5344CB8AC3E}">
        <p14:creationId xmlns:p14="http://schemas.microsoft.com/office/powerpoint/2010/main" val="33614571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Case 2 Kommunal øyeblikkelig hjelp/ korttid</a:t>
            </a:r>
          </a:p>
        </p:txBody>
      </p:sp>
      <p:sp>
        <p:nvSpPr>
          <p:cNvPr id="3" name="Plassholder for innhold 2"/>
          <p:cNvSpPr>
            <a:spLocks noGrp="1"/>
          </p:cNvSpPr>
          <p:nvPr>
            <p:ph idx="1"/>
          </p:nvPr>
        </p:nvSpPr>
        <p:spPr>
          <a:xfrm>
            <a:off x="395536" y="1690689"/>
            <a:ext cx="8119814" cy="4486274"/>
          </a:xfrm>
        </p:spPr>
        <p:txBody>
          <a:bodyPr/>
          <a:lstStyle/>
          <a:p>
            <a:pPr marL="0" indent="0">
              <a:buNone/>
            </a:pPr>
            <a:endParaRPr lang="nb-NO" b="1"/>
          </a:p>
          <a:p>
            <a:pPr marL="0" indent="0">
              <a:buNone/>
            </a:pPr>
            <a:r>
              <a:rPr lang="nb-NO"/>
              <a:t>Arne 84 år gammel, innlegges i dag kommunal øyeblikkelig hjelp med mistanke om gastroenteritt (betennelse i tarmen). Han har vært syk i en ukes tid og har ikke klart å ta til seg noe næring de siste tre dagene. Han har hatt oppkast og diare mange ganger pr dag og isoleres derfor ved innkomst. </a:t>
            </a:r>
          </a:p>
          <a:p>
            <a:pPr marL="0" indent="0">
              <a:buNone/>
            </a:pPr>
            <a:r>
              <a:rPr lang="nb-NO"/>
              <a:t>Ved ankomst til avdelingen er Respirasjonen: 23, SpO2: 97%, Puls: 98, Blodtrykk: 138/82, Temp 38.5. Han er klar og orientert, men virker medtatt.</a:t>
            </a:r>
          </a:p>
          <a:p>
            <a:pPr marL="0" indent="0">
              <a:buNone/>
            </a:pPr>
            <a:r>
              <a:rPr lang="nb-NO"/>
              <a:t>•Regn ut NEWS2 -score </a:t>
            </a:r>
          </a:p>
          <a:p>
            <a:pPr marL="0" indent="0">
              <a:buNone/>
            </a:pPr>
            <a:r>
              <a:rPr lang="nb-NO"/>
              <a:t>•Hvilke tiltak iverksetter du for Arne?</a:t>
            </a:r>
          </a:p>
          <a:p>
            <a:endParaRPr lang="nb-NO"/>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E09305BD-5F70-424C-81AC-F5FFE723C7D3}" type="slidenum">
              <a:rPr lang="nb-NO" smtClean="0"/>
              <a:pPr/>
              <a:t>65</a:t>
            </a:fld>
            <a:endParaRPr lang="nb-NO"/>
          </a:p>
        </p:txBody>
      </p:sp>
    </p:spTree>
    <p:extLst>
      <p:ext uri="{BB962C8B-B14F-4D97-AF65-F5344CB8AC3E}">
        <p14:creationId xmlns:p14="http://schemas.microsoft.com/office/powerpoint/2010/main" val="344221761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Fasit case 2</a:t>
            </a:r>
          </a:p>
        </p:txBody>
      </p:sp>
      <p:sp>
        <p:nvSpPr>
          <p:cNvPr id="3" name="Plassholder for innhold 2"/>
          <p:cNvSpPr>
            <a:spLocks noGrp="1"/>
          </p:cNvSpPr>
          <p:nvPr>
            <p:ph idx="1"/>
          </p:nvPr>
        </p:nvSpPr>
        <p:spPr>
          <a:xfrm>
            <a:off x="323528" y="1688052"/>
            <a:ext cx="7886700" cy="4351338"/>
          </a:xfrm>
        </p:spPr>
        <p:txBody>
          <a:bodyPr>
            <a:normAutofit lnSpcReduction="10000"/>
          </a:bodyPr>
          <a:lstStyle/>
          <a:p>
            <a:endParaRPr lang="nb-NO"/>
          </a:p>
          <a:p>
            <a:r>
              <a:rPr lang="nb-NO"/>
              <a:t> </a:t>
            </a:r>
            <a:r>
              <a:rPr lang="nb-NO" b="1"/>
              <a:t>NEWS2 score er 4</a:t>
            </a:r>
          </a:p>
          <a:p>
            <a:r>
              <a:rPr lang="nb-NO" b="1"/>
              <a:t>Når skal nye målinger tas: </a:t>
            </a:r>
            <a:r>
              <a:rPr lang="nb-NO"/>
              <a:t>Du avtaler ny NEWS måling med Arne om 4t</a:t>
            </a:r>
          </a:p>
          <a:p>
            <a:r>
              <a:rPr lang="nb-NO" b="1"/>
              <a:t>Respons etter NEWS2 score: </a:t>
            </a:r>
            <a:r>
              <a:rPr lang="nb-NO"/>
              <a:t>Du som sykepleier diskuterer med innskrivende lege avklaringer i forhold til smitteregime og tiltak som for eksempel væskebehandling.</a:t>
            </a:r>
          </a:p>
          <a:p>
            <a:r>
              <a:rPr lang="nb-NO" b="1"/>
              <a:t>Vurder alltid vitale parametere mot normal NEWS og/eller forrige måling: </a:t>
            </a:r>
            <a:r>
              <a:rPr lang="nb-NO"/>
              <a:t>Sjekk i dokumentasjonen om det er tatt tidligere målinger og sammenlign med målingen du nå har tatt.</a:t>
            </a:r>
          </a:p>
          <a:p>
            <a:r>
              <a:rPr lang="nb-NO" b="1"/>
              <a:t>Vurder alltid tiltak opp mot behandlingsavklaring og kunnskap om den enkelte pasient: </a:t>
            </a:r>
            <a:r>
              <a:rPr lang="nb-NO"/>
              <a:t>Ny pasient, så trenger å sjekke om det finnes behandlingsavklaring fra tidligere, </a:t>
            </a:r>
            <a:r>
              <a:rPr lang="nb-NO" err="1"/>
              <a:t>evt</a:t>
            </a:r>
            <a:r>
              <a:rPr lang="nb-NO"/>
              <a:t> snakk med pasienten om hans ønsker hvis han skulle bli dårligere.</a:t>
            </a:r>
          </a:p>
          <a:p>
            <a:endParaRPr lang="nb-NO"/>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E09305BD-5F70-424C-81AC-F5FFE723C7D3}" type="slidenum">
              <a:rPr lang="nb-NO" smtClean="0"/>
              <a:pPr/>
              <a:t>66</a:t>
            </a:fld>
            <a:endParaRPr lang="nb-NO"/>
          </a:p>
        </p:txBody>
      </p:sp>
    </p:spTree>
    <p:extLst>
      <p:ext uri="{BB962C8B-B14F-4D97-AF65-F5344CB8AC3E}">
        <p14:creationId xmlns:p14="http://schemas.microsoft.com/office/powerpoint/2010/main" val="286420263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Fasit</a:t>
            </a:r>
          </a:p>
        </p:txBody>
      </p:sp>
      <p:sp>
        <p:nvSpPr>
          <p:cNvPr id="3" name="Plassholder for innhold 2"/>
          <p:cNvSpPr>
            <a:spLocks noGrp="1"/>
          </p:cNvSpPr>
          <p:nvPr>
            <p:ph idx="1"/>
          </p:nvPr>
        </p:nvSpPr>
        <p:spPr>
          <a:xfrm>
            <a:off x="96813" y="2506662"/>
            <a:ext cx="7886700" cy="4351338"/>
          </a:xfrm>
        </p:spPr>
        <p:txBody>
          <a:bodyPr>
            <a:normAutofit/>
          </a:bodyPr>
          <a:lstStyle/>
          <a:p>
            <a:pPr marL="0" indent="0">
              <a:buNone/>
            </a:pPr>
            <a:r>
              <a:rPr lang="nb-NO"/>
              <a:t>NEWS score= 2 </a:t>
            </a:r>
            <a:r>
              <a:rPr lang="nb-NO" err="1"/>
              <a:t>rf</a:t>
            </a:r>
            <a:r>
              <a:rPr lang="nb-NO"/>
              <a:t>, 2spo2= 4</a:t>
            </a:r>
          </a:p>
          <a:p>
            <a:endParaRPr lang="nb-NO"/>
          </a:p>
          <a:p>
            <a:pPr marL="0" indent="0">
              <a:buNone/>
            </a:pPr>
            <a:r>
              <a:rPr lang="nb-NO"/>
              <a:t>Tiltak=  Hva er normal NEWS? </a:t>
            </a:r>
          </a:p>
          <a:p>
            <a:pPr marL="0" indent="0">
              <a:buNone/>
            </a:pPr>
            <a:r>
              <a:rPr lang="nb-NO"/>
              <a:t>Hva sammenligner du med? </a:t>
            </a:r>
          </a:p>
          <a:p>
            <a:pPr marL="0" indent="0">
              <a:buNone/>
            </a:pPr>
            <a:r>
              <a:rPr lang="nb-NO"/>
              <a:t>Behandlingsavklaring?</a:t>
            </a:r>
          </a:p>
          <a:p>
            <a:endParaRPr lang="nb-NO"/>
          </a:p>
          <a:p>
            <a:r>
              <a:rPr lang="nb-NO"/>
              <a:t>Observer=  Bruddskader? Er pulsen regelmessig? Lyder ved respirasjon. Bruk av hjelpemuskulatur</a:t>
            </a:r>
          </a:p>
          <a:p>
            <a:pPr marL="0" indent="0">
              <a:buNone/>
            </a:pPr>
            <a:endParaRPr lang="nb-NO"/>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E09305BD-5F70-424C-81AC-F5FFE723C7D3}" type="slidenum">
              <a:rPr lang="nb-NO" smtClean="0"/>
              <a:pPr/>
              <a:t>67</a:t>
            </a:fld>
            <a:endParaRPr lang="nb-NO"/>
          </a:p>
        </p:txBody>
      </p:sp>
      <p:pic>
        <p:nvPicPr>
          <p:cNvPr id="7" name="Bilde 6">
            <a:extLst>
              <a:ext uri="{FF2B5EF4-FFF2-40B4-BE49-F238E27FC236}">
                <a16:creationId xmlns:a16="http://schemas.microsoft.com/office/drawing/2014/main" id="{0ACDA89A-D33A-42A8-8B4D-3BE6C12D9F1A}"/>
              </a:ext>
            </a:extLst>
          </p:cNvPr>
          <p:cNvPicPr>
            <a:picLocks noChangeAspect="1"/>
          </p:cNvPicPr>
          <p:nvPr/>
        </p:nvPicPr>
        <p:blipFill>
          <a:blip r:embed="rId3"/>
          <a:stretch>
            <a:fillRect/>
          </a:stretch>
        </p:blipFill>
        <p:spPr>
          <a:xfrm>
            <a:off x="3472068" y="180975"/>
            <a:ext cx="5671932" cy="3430625"/>
          </a:xfrm>
          <a:prstGeom prst="rect">
            <a:avLst/>
          </a:prstGeom>
        </p:spPr>
      </p:pic>
    </p:spTree>
    <p:extLst>
      <p:ext uri="{BB962C8B-B14F-4D97-AF65-F5344CB8AC3E}">
        <p14:creationId xmlns:p14="http://schemas.microsoft.com/office/powerpoint/2010/main" val="5754890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6FECD1-2D23-11CF-4288-4F73941B9ECB}"/>
            </a:ext>
          </a:extLst>
        </p:cNvPr>
        <p:cNvGrpSpPr/>
        <p:nvPr/>
      </p:nvGrpSpPr>
      <p:grpSpPr>
        <a:xfrm>
          <a:off x="0" y="0"/>
          <a:ext cx="0" cy="0"/>
          <a:chOff x="0" y="0"/>
          <a:chExt cx="0" cy="0"/>
        </a:xfrm>
      </p:grpSpPr>
      <p:sp>
        <p:nvSpPr>
          <p:cNvPr id="31" name="Undertittel 3">
            <a:extLst>
              <a:ext uri="{FF2B5EF4-FFF2-40B4-BE49-F238E27FC236}">
                <a16:creationId xmlns:a16="http://schemas.microsoft.com/office/drawing/2014/main" id="{A82CC136-05D0-8CD2-4533-8E3A5A83AAFA}"/>
              </a:ext>
            </a:extLst>
          </p:cNvPr>
          <p:cNvSpPr txBox="1">
            <a:spLocks/>
          </p:cNvSpPr>
          <p:nvPr/>
        </p:nvSpPr>
        <p:spPr>
          <a:xfrm>
            <a:off x="283264" y="1036884"/>
            <a:ext cx="4487027" cy="553808"/>
          </a:xfrm>
          <a:prstGeom prst="rect">
            <a:avLst/>
          </a:prstGeom>
        </p:spPr>
        <p:txBody>
          <a:bodyPr lIns="68580" tIns="34290" rIns="68580" bIns="34290" anchor="t"/>
          <a:lstStyle>
            <a:lvl1pPr marL="228600" indent="-228600" algn="l" defTabSz="914400" rtl="0" eaLnBrk="1" latinLnBrk="0" hangingPunct="1">
              <a:lnSpc>
                <a:spcPct val="10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685800">
              <a:spcBef>
                <a:spcPts val="750"/>
              </a:spcBef>
              <a:buNone/>
              <a:defRPr/>
            </a:pPr>
            <a:r>
              <a:rPr lang="nb-NO" b="1">
                <a:solidFill>
                  <a:srgbClr val="000000"/>
                </a:solidFill>
                <a:latin typeface="Arial" panose="020B0604020202020204"/>
              </a:rPr>
              <a:t>Klinisk kompetanse</a:t>
            </a:r>
            <a:endParaRPr lang="nb-NO" sz="1500" b="1">
              <a:solidFill>
                <a:srgbClr val="ECEAE6">
                  <a:lumMod val="10000"/>
                </a:srgbClr>
              </a:solidFill>
              <a:latin typeface="Arial" panose="020B0604020202020204"/>
              <a:cs typeface="Arial"/>
            </a:endParaRPr>
          </a:p>
        </p:txBody>
      </p:sp>
      <p:sp>
        <p:nvSpPr>
          <p:cNvPr id="4" name="TekstSylinder 3">
            <a:extLst>
              <a:ext uri="{FF2B5EF4-FFF2-40B4-BE49-F238E27FC236}">
                <a16:creationId xmlns:a16="http://schemas.microsoft.com/office/drawing/2014/main" id="{C8782CA5-9C89-7214-36B5-F4BDB1D722B6}"/>
              </a:ext>
            </a:extLst>
          </p:cNvPr>
          <p:cNvSpPr txBox="1"/>
          <p:nvPr/>
        </p:nvSpPr>
        <p:spPr>
          <a:xfrm>
            <a:off x="283264" y="1884190"/>
            <a:ext cx="4117286" cy="992579"/>
          </a:xfrm>
          <a:prstGeom prst="rect">
            <a:avLst/>
          </a:prstGeom>
          <a:solidFill>
            <a:schemeClr val="bg2">
              <a:lumMod val="75000"/>
            </a:schemeClr>
          </a:solidFill>
          <a:ln w="19050">
            <a:noFill/>
          </a:ln>
        </p:spPr>
        <p:txBody>
          <a:bodyPr wrap="square" lIns="68580" tIns="34290" rIns="68580" bIns="34290" anchor="t">
            <a:spAutoFit/>
          </a:bodyPr>
          <a:lstStyle/>
          <a:p>
            <a:pPr defTabSz="685800">
              <a:defRPr/>
            </a:pPr>
            <a:r>
              <a:rPr lang="nb-NO" sz="1500" b="1">
                <a:solidFill>
                  <a:srgbClr val="000000"/>
                </a:solidFill>
                <a:latin typeface="Arial" panose="020B0604020202020204"/>
                <a:cs typeface="Calibri"/>
              </a:rPr>
              <a:t>30 studiepoeng</a:t>
            </a:r>
            <a:endParaRPr lang="nb-NO" sz="1500" b="1">
              <a:solidFill>
                <a:srgbClr val="000000"/>
              </a:solidFill>
              <a:latin typeface="Arial" panose="020B0604020202020204"/>
              <a:cs typeface="Calibri" panose="020F0502020204030204" pitchFamily="34" charset="0"/>
            </a:endParaRPr>
          </a:p>
          <a:p>
            <a:pPr defTabSz="685800">
              <a:defRPr/>
            </a:pPr>
            <a:r>
              <a:rPr lang="nb-NO" sz="1500">
                <a:solidFill>
                  <a:srgbClr val="000000"/>
                </a:solidFill>
                <a:latin typeface="Arial" panose="020B0604020202020204"/>
                <a:cs typeface="Calibri"/>
              </a:rPr>
              <a:t>Frivillig nettsamling hver tirsdag kl. 12-14:30</a:t>
            </a:r>
          </a:p>
          <a:p>
            <a:pPr defTabSz="685800">
              <a:defRPr/>
            </a:pPr>
            <a:r>
              <a:rPr lang="nb-NO" sz="1500">
                <a:solidFill>
                  <a:srgbClr val="000000"/>
                </a:solidFill>
                <a:latin typeface="Arial" panose="020B0604020202020204"/>
                <a:cs typeface="Calibri"/>
              </a:rPr>
              <a:t>Obligatoriske s</a:t>
            </a:r>
            <a:r>
              <a:rPr lang="nb-NO" sz="1500" err="1">
                <a:solidFill>
                  <a:srgbClr val="000000"/>
                </a:solidFill>
                <a:latin typeface="Arial" panose="020B0604020202020204"/>
                <a:cs typeface="Calibri"/>
              </a:rPr>
              <a:t>amlinger</a:t>
            </a:r>
            <a:r>
              <a:rPr lang="nb-NO" sz="1500">
                <a:solidFill>
                  <a:srgbClr val="000000"/>
                </a:solidFill>
                <a:latin typeface="Arial" panose="020B0604020202020204"/>
                <a:cs typeface="Calibri"/>
              </a:rPr>
              <a:t> (8 per år)</a:t>
            </a:r>
          </a:p>
          <a:p>
            <a:pPr defTabSz="685800">
              <a:defRPr/>
            </a:pPr>
            <a:r>
              <a:rPr lang="nb-NO" sz="1500">
                <a:solidFill>
                  <a:srgbClr val="000000"/>
                </a:solidFill>
                <a:latin typeface="Arial" panose="020B0604020202020204"/>
                <a:cs typeface="Calibri"/>
              </a:rPr>
              <a:t>Simulering på UIA</a:t>
            </a:r>
          </a:p>
        </p:txBody>
      </p:sp>
      <p:sp>
        <p:nvSpPr>
          <p:cNvPr id="2" name="TekstSylinder 1">
            <a:extLst>
              <a:ext uri="{FF2B5EF4-FFF2-40B4-BE49-F238E27FC236}">
                <a16:creationId xmlns:a16="http://schemas.microsoft.com/office/drawing/2014/main" id="{928E1FF0-3C12-6EFA-1DE0-7750FA9E0554}"/>
              </a:ext>
            </a:extLst>
          </p:cNvPr>
          <p:cNvSpPr txBox="1"/>
          <p:nvPr/>
        </p:nvSpPr>
        <p:spPr>
          <a:xfrm>
            <a:off x="283264" y="3242568"/>
            <a:ext cx="4117286" cy="1754326"/>
          </a:xfrm>
          <a:prstGeom prst="rect">
            <a:avLst/>
          </a:prstGeom>
          <a:solidFill>
            <a:schemeClr val="bg2">
              <a:lumMod val="75000"/>
            </a:schemeClr>
          </a:solidFill>
          <a:ln w="19050">
            <a:noFill/>
          </a:ln>
        </p:spPr>
        <p:txBody>
          <a:bodyPr wrap="square" rtlCol="0">
            <a:spAutoFit/>
          </a:bodyPr>
          <a:lstStyle/>
          <a:p>
            <a:pPr defTabSz="685800">
              <a:defRPr/>
            </a:pPr>
            <a:r>
              <a:rPr lang="nb-NO" sz="1350" b="1">
                <a:solidFill>
                  <a:srgbClr val="000000"/>
                </a:solidFill>
                <a:latin typeface="Arial" panose="020B0604020202020204"/>
              </a:rPr>
              <a:t>TEMA</a:t>
            </a:r>
            <a:r>
              <a:rPr lang="nb-NO" sz="1350">
                <a:solidFill>
                  <a:srgbClr val="000000"/>
                </a:solidFill>
                <a:latin typeface="Arial" panose="020B0604020202020204"/>
              </a:rPr>
              <a:t>:</a:t>
            </a:r>
          </a:p>
          <a:p>
            <a:pPr defTabSz="685800">
              <a:defRPr/>
            </a:pPr>
            <a:r>
              <a:rPr lang="nb-NO" sz="1350">
                <a:solidFill>
                  <a:srgbClr val="000000"/>
                </a:solidFill>
                <a:latin typeface="Arial" panose="020B0604020202020204"/>
              </a:rPr>
              <a:t>Etisk refleksjon og kommunikasjonsferdigheter</a:t>
            </a:r>
          </a:p>
          <a:p>
            <a:pPr defTabSz="685800">
              <a:defRPr/>
            </a:pPr>
            <a:r>
              <a:rPr lang="nb-NO" sz="1350">
                <a:solidFill>
                  <a:srgbClr val="000000"/>
                </a:solidFill>
                <a:latin typeface="Arial" panose="020B0604020202020204"/>
              </a:rPr>
              <a:t>Kartlegging </a:t>
            </a:r>
          </a:p>
          <a:p>
            <a:pPr defTabSz="685800">
              <a:defRPr/>
            </a:pPr>
            <a:r>
              <a:rPr lang="nb-NO" sz="1350">
                <a:solidFill>
                  <a:srgbClr val="000000"/>
                </a:solidFill>
                <a:latin typeface="Arial" panose="020B0604020202020204"/>
              </a:rPr>
              <a:t>Praktiske prosedyrer</a:t>
            </a:r>
          </a:p>
          <a:p>
            <a:pPr defTabSz="685800">
              <a:defRPr/>
            </a:pPr>
            <a:r>
              <a:rPr lang="nb-NO" sz="1350">
                <a:solidFill>
                  <a:srgbClr val="000000"/>
                </a:solidFill>
                <a:latin typeface="Arial" panose="020B0604020202020204"/>
              </a:rPr>
              <a:t>Observasjoner og undersøkelser</a:t>
            </a:r>
          </a:p>
          <a:p>
            <a:pPr lvl="0">
              <a:defRPr/>
            </a:pPr>
            <a:r>
              <a:rPr lang="nb-NO" sz="1350">
                <a:solidFill>
                  <a:srgbClr val="000000"/>
                </a:solidFill>
              </a:rPr>
              <a:t>Særlig sårbare pasientgrupper</a:t>
            </a:r>
          </a:p>
          <a:p>
            <a:pPr lvl="0">
              <a:defRPr/>
            </a:pPr>
            <a:r>
              <a:rPr lang="nb-NO" sz="1350">
                <a:solidFill>
                  <a:srgbClr val="000000"/>
                </a:solidFill>
              </a:rPr>
              <a:t>Akutte tilstander</a:t>
            </a:r>
          </a:p>
          <a:p>
            <a:pPr lvl="0">
              <a:defRPr/>
            </a:pPr>
            <a:r>
              <a:rPr lang="nb-NO" sz="1350">
                <a:solidFill>
                  <a:srgbClr val="000000"/>
                </a:solidFill>
              </a:rPr>
              <a:t>Symptomer ved ulike sykdommer</a:t>
            </a:r>
            <a:endParaRPr lang="nb-NO" sz="1350">
              <a:solidFill>
                <a:srgbClr val="000000"/>
              </a:solidFill>
              <a:latin typeface="Arial" panose="020B0604020202020204"/>
            </a:endParaRPr>
          </a:p>
        </p:txBody>
      </p:sp>
      <p:pic>
        <p:nvPicPr>
          <p:cNvPr id="1026" name="Picture 2" descr="Et bilde som inneholder tekst, dataskjerm, innendørs, person&#10;&#10;Automatisk generert beskrivelse">
            <a:extLst>
              <a:ext uri="{FF2B5EF4-FFF2-40B4-BE49-F238E27FC236}">
                <a16:creationId xmlns:a16="http://schemas.microsoft.com/office/drawing/2014/main" id="{984C5A09-8F17-9130-5EDD-6A88B31ACB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8850" y="1744745"/>
            <a:ext cx="3499847" cy="3500438"/>
          </a:xfrm>
          <a:prstGeom prst="rect">
            <a:avLst/>
          </a:prstGeom>
          <a:noFill/>
          <a:extLst>
            <a:ext uri="{909E8E84-426E-40DD-AFC4-6F175D3DCCD1}">
              <a14:hiddenFill xmlns:a14="http://schemas.microsoft.com/office/drawing/2010/main">
                <a:solidFill>
                  <a:srgbClr val="FFFFFF"/>
                </a:solidFill>
              </a14:hiddenFill>
            </a:ext>
          </a:extLst>
        </p:spPr>
      </p:pic>
      <p:sp>
        <p:nvSpPr>
          <p:cNvPr id="3" name="Plassholder for innhold 2">
            <a:extLst>
              <a:ext uri="{FF2B5EF4-FFF2-40B4-BE49-F238E27FC236}">
                <a16:creationId xmlns:a16="http://schemas.microsoft.com/office/drawing/2014/main" id="{80D24E52-0998-BE13-3733-130119DDC828}"/>
              </a:ext>
            </a:extLst>
          </p:cNvPr>
          <p:cNvSpPr>
            <a:spLocks noGrp="1"/>
          </p:cNvSpPr>
          <p:nvPr/>
        </p:nvSpPr>
        <p:spPr>
          <a:xfrm>
            <a:off x="5588850" y="5450556"/>
            <a:ext cx="3278926" cy="550195"/>
          </a:xfrm>
          <a:prstGeom prst="rect">
            <a:avLst/>
          </a:prstGeom>
        </p:spPr>
        <p:txBody>
          <a:bodyPr vert="horz" lIns="0" tIns="0" rIns="0" bIns="0" rtlCol="0" anchor="t">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b-NO" sz="1350">
                <a:hlinkClick r:id="rId3"/>
              </a:rPr>
              <a:t>Søk fagskole – Samordna opptak</a:t>
            </a:r>
            <a:endParaRPr lang="nb-NO" sz="1350"/>
          </a:p>
          <a:p>
            <a:pPr marL="0" indent="0">
              <a:buNone/>
            </a:pPr>
            <a:r>
              <a:rPr lang="nb-NO" sz="1350"/>
              <a:t>Noen få restplasser: førstemann til mølla!</a:t>
            </a:r>
          </a:p>
        </p:txBody>
      </p:sp>
      <p:sp>
        <p:nvSpPr>
          <p:cNvPr id="6" name="TekstSylinder 5">
            <a:extLst>
              <a:ext uri="{FF2B5EF4-FFF2-40B4-BE49-F238E27FC236}">
                <a16:creationId xmlns:a16="http://schemas.microsoft.com/office/drawing/2014/main" id="{8FB2706B-DB80-2549-DAAF-6E00445EC963}"/>
              </a:ext>
            </a:extLst>
          </p:cNvPr>
          <p:cNvSpPr txBox="1"/>
          <p:nvPr/>
        </p:nvSpPr>
        <p:spPr>
          <a:xfrm>
            <a:off x="4510257" y="1036788"/>
            <a:ext cx="4578440" cy="300082"/>
          </a:xfrm>
          <a:prstGeom prst="rect">
            <a:avLst/>
          </a:prstGeom>
          <a:noFill/>
        </p:spPr>
        <p:txBody>
          <a:bodyPr wrap="square">
            <a:spAutoFit/>
          </a:bodyPr>
          <a:lstStyle/>
          <a:p>
            <a:r>
              <a:rPr lang="nb-NO" sz="1350"/>
              <a:t>Mer informasjon: </a:t>
            </a:r>
            <a:r>
              <a:rPr lang="nb-NO" sz="1350">
                <a:hlinkClick r:id="rId4"/>
              </a:rPr>
              <a:t>Klinisk kompetanse - Fagskolen i Agder</a:t>
            </a:r>
            <a:endParaRPr lang="nb-NO" sz="1350"/>
          </a:p>
        </p:txBody>
      </p:sp>
    </p:spTree>
    <p:extLst>
      <p:ext uri="{BB962C8B-B14F-4D97-AF65-F5344CB8AC3E}">
        <p14:creationId xmlns:p14="http://schemas.microsoft.com/office/powerpoint/2010/main" val="726819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83B3103-55B8-A513-D43A-02BFE8349051}"/>
              </a:ext>
            </a:extLst>
          </p:cNvPr>
          <p:cNvSpPr>
            <a:spLocks noGrp="1"/>
          </p:cNvSpPr>
          <p:nvPr>
            <p:ph type="title"/>
          </p:nvPr>
        </p:nvSpPr>
        <p:spPr/>
        <p:txBody>
          <a:bodyPr/>
          <a:lstStyle/>
          <a:p>
            <a:r>
              <a:rPr lang="nb-NO"/>
              <a:t>Utsjekk</a:t>
            </a:r>
          </a:p>
        </p:txBody>
      </p:sp>
      <p:sp>
        <p:nvSpPr>
          <p:cNvPr id="3" name="Plassholder for innhold 2">
            <a:extLst>
              <a:ext uri="{FF2B5EF4-FFF2-40B4-BE49-F238E27FC236}">
                <a16:creationId xmlns:a16="http://schemas.microsoft.com/office/drawing/2014/main" id="{07178DD0-3833-56A3-B631-B6447F386E4F}"/>
              </a:ext>
            </a:extLst>
          </p:cNvPr>
          <p:cNvSpPr>
            <a:spLocks noGrp="1"/>
          </p:cNvSpPr>
          <p:nvPr>
            <p:ph idx="1"/>
          </p:nvPr>
        </p:nvSpPr>
        <p:spPr>
          <a:xfrm>
            <a:off x="628650" y="1825625"/>
            <a:ext cx="4165292" cy="4351338"/>
          </a:xfrm>
        </p:spPr>
        <p:txBody>
          <a:bodyPr vert="horz" lIns="91440" tIns="45720" rIns="91440" bIns="45720" rtlCol="0" anchor="t">
            <a:normAutofit/>
          </a:bodyPr>
          <a:lstStyle/>
          <a:p>
            <a:pPr marL="0" indent="0">
              <a:buNone/>
            </a:pPr>
            <a:r>
              <a:rPr lang="nb-NO" sz="1800" b="0" i="0" u="none" strike="noStrike" dirty="0">
                <a:solidFill>
                  <a:srgbClr val="00863D"/>
                </a:solidFill>
                <a:effectLst/>
                <a:latin typeface="Trebuchet MS" panose="020B0603020202020204" pitchFamily="34" charset="0"/>
              </a:rPr>
              <a:t>Bruk tre minutter for deg selv:</a:t>
            </a:r>
            <a:endParaRPr lang="nb-NO" sz="1800" b="0" i="0" u="none" strike="noStrike" dirty="0">
              <a:solidFill>
                <a:srgbClr val="000000"/>
              </a:solidFill>
              <a:effectLst/>
              <a:latin typeface="Trebuchet MS" panose="020B0603020202020204" pitchFamily="34" charset="0"/>
            </a:endParaRPr>
          </a:p>
          <a:p>
            <a:r>
              <a:rPr lang="nb-NO" sz="1800" dirty="0">
                <a:solidFill>
                  <a:srgbClr val="000000"/>
                </a:solidFill>
                <a:latin typeface="Trebuchet MS" panose="020B0603020202020204" pitchFamily="34" charset="0"/>
              </a:rPr>
              <a:t>Hva er de to-tre første tingene du planlegger å gjøre når du kommer tilbake på jobb? </a:t>
            </a:r>
            <a:br>
              <a:rPr lang="nb-NO" sz="1800" dirty="0">
                <a:solidFill>
                  <a:srgbClr val="000000"/>
                </a:solidFill>
                <a:latin typeface="Trebuchet MS" panose="020B0603020202020204" pitchFamily="34" charset="0"/>
              </a:rPr>
            </a:br>
            <a:r>
              <a:rPr lang="nb-NO" sz="1800" dirty="0">
                <a:solidFill>
                  <a:srgbClr val="000000"/>
                </a:solidFill>
                <a:latin typeface="Trebuchet MS" panose="020B0603020202020204" pitchFamily="34" charset="0"/>
              </a:rPr>
              <a:t>(Plan for deg som NEWS-instruktør)</a:t>
            </a:r>
          </a:p>
          <a:p>
            <a:endParaRPr lang="nb-NO" sz="1800" dirty="0">
              <a:solidFill>
                <a:srgbClr val="000000"/>
              </a:solidFill>
              <a:latin typeface="Trebuchet MS" panose="020B0603020202020204" pitchFamily="34" charset="0"/>
            </a:endParaRPr>
          </a:p>
          <a:p>
            <a:r>
              <a:rPr lang="nb-NO" sz="1800" dirty="0">
                <a:solidFill>
                  <a:srgbClr val="000000"/>
                </a:solidFill>
                <a:latin typeface="Trebuchet MS" panose="020B0603020202020204" pitchFamily="34" charset="0"/>
              </a:rPr>
              <a:t>Hva er de største utfordringene på din arbeidsplass knyttet til observasjonskompetanse/NEWS?( opplæring, </a:t>
            </a:r>
            <a:r>
              <a:rPr lang="nb-NO" sz="1800" dirty="0" err="1">
                <a:solidFill>
                  <a:srgbClr val="000000"/>
                </a:solidFill>
                <a:latin typeface="Trebuchet MS" panose="020B0603020202020204" pitchFamily="34" charset="0"/>
              </a:rPr>
              <a:t>oppfølging,utstyr</a:t>
            </a:r>
            <a:r>
              <a:rPr lang="nb-NO" sz="1800" dirty="0">
                <a:solidFill>
                  <a:srgbClr val="000000"/>
                </a:solidFill>
                <a:latin typeface="Trebuchet MS" panose="020B0603020202020204" pitchFamily="34" charset="0"/>
              </a:rPr>
              <a:t> ++)</a:t>
            </a:r>
          </a:p>
          <a:p>
            <a:pPr marL="0" indent="0">
              <a:buNone/>
            </a:pPr>
            <a:endParaRPr lang="nb-NO" sz="1800" dirty="0">
              <a:solidFill>
                <a:srgbClr val="000000"/>
              </a:solidFill>
              <a:latin typeface="Trebuchet MS" panose="020B0603020202020204" pitchFamily="34" charset="0"/>
            </a:endParaRPr>
          </a:p>
          <a:p>
            <a:r>
              <a:rPr lang="nb-NO" sz="1800" dirty="0">
                <a:solidFill>
                  <a:srgbClr val="00863D"/>
                </a:solidFill>
                <a:latin typeface="Trebuchet MS" panose="020B0603020202020204" pitchFamily="34" charset="0"/>
              </a:rPr>
              <a:t>Del med sidemannen/bordet</a:t>
            </a:r>
            <a:endParaRPr lang="nb-NO" sz="1800" dirty="0">
              <a:solidFill>
                <a:srgbClr val="000000"/>
              </a:solidFill>
              <a:latin typeface="Trebuchet MS" panose="020B0603020202020204" pitchFamily="34" charset="0"/>
            </a:endParaRPr>
          </a:p>
          <a:p>
            <a:endParaRPr lang="nb-NO" sz="1800" dirty="0">
              <a:solidFill>
                <a:srgbClr val="000000"/>
              </a:solidFill>
              <a:latin typeface="Trebuchet MS" panose="020B0603020202020204" pitchFamily="34" charset="0"/>
            </a:endParaRPr>
          </a:p>
          <a:p>
            <a:pPr marL="0" indent="0">
              <a:buNone/>
            </a:pPr>
            <a:endParaRPr lang="nb-NO" sz="1800" dirty="0">
              <a:solidFill>
                <a:srgbClr val="000000"/>
              </a:solidFill>
              <a:latin typeface="Arial" panose="020B0604020202020204" pitchFamily="34" charset="0"/>
              <a:cs typeface="Arial"/>
            </a:endParaRPr>
          </a:p>
        </p:txBody>
      </p:sp>
      <p:sp>
        <p:nvSpPr>
          <p:cNvPr id="4" name="Plassholder for bunntekst 3">
            <a:extLst>
              <a:ext uri="{FF2B5EF4-FFF2-40B4-BE49-F238E27FC236}">
                <a16:creationId xmlns:a16="http://schemas.microsoft.com/office/drawing/2014/main" id="{B76FCA37-78ED-1326-EAF3-FDC3F95D036E}"/>
              </a:ext>
            </a:extLst>
          </p:cNvPr>
          <p:cNvSpPr>
            <a:spLocks noGrp="1"/>
          </p:cNvSpPr>
          <p:nvPr>
            <p:ph type="ftr" sz="quarter" idx="11"/>
          </p:nvPr>
        </p:nvSpPr>
        <p:spPr/>
        <p:txBody>
          <a:bodyPr/>
          <a:lstStyle/>
          <a:p>
            <a:endParaRPr lang="nb-NO"/>
          </a:p>
        </p:txBody>
      </p:sp>
      <p:sp>
        <p:nvSpPr>
          <p:cNvPr id="5" name="Plassholder for lysbildenummer 4">
            <a:extLst>
              <a:ext uri="{FF2B5EF4-FFF2-40B4-BE49-F238E27FC236}">
                <a16:creationId xmlns:a16="http://schemas.microsoft.com/office/drawing/2014/main" id="{63C2B5F1-69F6-0603-08FE-43B69788EC6A}"/>
              </a:ext>
            </a:extLst>
          </p:cNvPr>
          <p:cNvSpPr>
            <a:spLocks noGrp="1"/>
          </p:cNvSpPr>
          <p:nvPr>
            <p:ph type="sldNum" sz="quarter" idx="12"/>
          </p:nvPr>
        </p:nvSpPr>
        <p:spPr/>
        <p:txBody>
          <a:bodyPr/>
          <a:lstStyle/>
          <a:p>
            <a:fld id="{E09305BD-5F70-424C-81AC-F5FFE723C7D3}" type="slidenum">
              <a:rPr lang="nb-NO" smtClean="0"/>
              <a:pPr/>
              <a:t>69</a:t>
            </a:fld>
            <a:endParaRPr lang="nb-NO"/>
          </a:p>
        </p:txBody>
      </p:sp>
      <p:pic>
        <p:nvPicPr>
          <p:cNvPr id="6" name="Picture 4" descr="Fototapet 3d små mennesker - med et spørsmålstegn • Pixers® - Vi lever for  forandring">
            <a:extLst>
              <a:ext uri="{FF2B5EF4-FFF2-40B4-BE49-F238E27FC236}">
                <a16:creationId xmlns:a16="http://schemas.microsoft.com/office/drawing/2014/main" id="{80F15E5A-F6F4-5230-E3AB-EC82E4514A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12747" y="1870077"/>
            <a:ext cx="2636962" cy="31075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9485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additive="base">
                                        <p:cTn id="2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AF8D64F-402E-4E2E-91E1-8293D73DF503}"/>
              </a:ext>
            </a:extLst>
          </p:cNvPr>
          <p:cNvSpPr>
            <a:spLocks noGrp="1"/>
          </p:cNvSpPr>
          <p:nvPr>
            <p:ph type="title"/>
          </p:nvPr>
        </p:nvSpPr>
        <p:spPr>
          <a:xfrm>
            <a:off x="266701" y="436622"/>
            <a:ext cx="7772400" cy="1232228"/>
          </a:xfrm>
        </p:spPr>
        <p:txBody>
          <a:bodyPr anchor="b">
            <a:normAutofit/>
          </a:bodyPr>
          <a:lstStyle/>
          <a:p>
            <a:r>
              <a:rPr lang="nb-NO">
                <a:cs typeface="Calibri"/>
              </a:rPr>
              <a:t>Støtte og oppfølging fra Utviklingssenteret</a:t>
            </a:r>
            <a:endParaRPr lang="nb-NO"/>
          </a:p>
        </p:txBody>
      </p:sp>
      <p:sp>
        <p:nvSpPr>
          <p:cNvPr id="3" name="Plassholder for innhold 2">
            <a:extLst>
              <a:ext uri="{FF2B5EF4-FFF2-40B4-BE49-F238E27FC236}">
                <a16:creationId xmlns:a16="http://schemas.microsoft.com/office/drawing/2014/main" id="{91E7C89C-1528-4E44-8B1A-7158D0E3D630}"/>
              </a:ext>
            </a:extLst>
          </p:cNvPr>
          <p:cNvSpPr>
            <a:spLocks noGrp="1"/>
          </p:cNvSpPr>
          <p:nvPr>
            <p:ph idx="1"/>
          </p:nvPr>
        </p:nvSpPr>
        <p:spPr>
          <a:xfrm>
            <a:off x="709127" y="2209350"/>
            <a:ext cx="5712731" cy="3595914"/>
          </a:xfrm>
        </p:spPr>
        <p:txBody>
          <a:bodyPr vert="horz" lIns="68580" tIns="34290" rIns="68580" bIns="34290" rtlCol="0" anchor="t">
            <a:noAutofit/>
          </a:bodyPr>
          <a:lstStyle/>
          <a:p>
            <a:r>
              <a:rPr lang="nb-NO" sz="1600">
                <a:cs typeface="Calibri"/>
              </a:rPr>
              <a:t>Tilbud om 1-2 samlinger i året for ressurspersoner i Agder</a:t>
            </a:r>
          </a:p>
          <a:p>
            <a:pPr lvl="1"/>
            <a:r>
              <a:rPr lang="nb-NO" sz="1300">
                <a:cs typeface="Calibri"/>
              </a:rPr>
              <a:t>Fysisk samling på våren</a:t>
            </a:r>
          </a:p>
          <a:p>
            <a:pPr lvl="1"/>
            <a:r>
              <a:rPr lang="nb-NO" sz="1300">
                <a:cs typeface="Calibri"/>
              </a:rPr>
              <a:t>Digital samling på høsten</a:t>
            </a:r>
          </a:p>
          <a:p>
            <a:pPr lvl="1"/>
            <a:r>
              <a:rPr lang="nb-NO" sz="1300">
                <a:cs typeface="Calibri"/>
              </a:rPr>
              <a:t>Kurs for nye instruktører hvert halvår</a:t>
            </a:r>
          </a:p>
          <a:p>
            <a:r>
              <a:rPr lang="nb-NO" sz="1600">
                <a:cs typeface="Calibri"/>
              </a:rPr>
              <a:t>Holde nettsider og opplæringspakke oppdatert etter nasjonale og regionale føringer</a:t>
            </a:r>
          </a:p>
          <a:p>
            <a:r>
              <a:rPr lang="nb-NO" sz="1600">
                <a:cs typeface="Calibri"/>
              </a:rPr>
              <a:t>Oppdaterer lommekort og ISBAR-blokker, gjør mal tilgjengelig for trykking</a:t>
            </a:r>
          </a:p>
          <a:p>
            <a:r>
              <a:rPr lang="nb-NO" sz="1600">
                <a:cs typeface="Calibri"/>
              </a:rPr>
              <a:t>Lister med oversikt over ressurspersoner</a:t>
            </a:r>
          </a:p>
          <a:p>
            <a:r>
              <a:rPr lang="nb-NO" sz="1600">
                <a:cs typeface="Calibri"/>
              </a:rPr>
              <a:t>Støtte for ressurspersoner; tilgjengelig på mail/telefon</a:t>
            </a:r>
          </a:p>
          <a:p>
            <a:endParaRPr lang="nb-NO" sz="1600">
              <a:cs typeface="Calibri"/>
            </a:endParaRPr>
          </a:p>
        </p:txBody>
      </p:sp>
      <p:pic>
        <p:nvPicPr>
          <p:cNvPr id="4" name="Bilde 4">
            <a:extLst>
              <a:ext uri="{FF2B5EF4-FFF2-40B4-BE49-F238E27FC236}">
                <a16:creationId xmlns:a16="http://schemas.microsoft.com/office/drawing/2014/main" id="{68BCFAD9-E76D-4F82-A3DB-668F74672C1E}"/>
              </a:ext>
            </a:extLst>
          </p:cNvPr>
          <p:cNvPicPr>
            <a:picLocks noChangeAspect="1"/>
          </p:cNvPicPr>
          <p:nvPr/>
        </p:nvPicPr>
        <p:blipFill>
          <a:blip r:embed="rId3"/>
          <a:stretch>
            <a:fillRect/>
          </a:stretch>
        </p:blipFill>
        <p:spPr>
          <a:xfrm>
            <a:off x="5868144" y="4221088"/>
            <a:ext cx="3127898" cy="2463219"/>
          </a:xfrm>
          <a:prstGeom prst="rect">
            <a:avLst/>
          </a:prstGeom>
        </p:spPr>
      </p:pic>
    </p:spTree>
    <p:extLst>
      <p:ext uri="{BB962C8B-B14F-4D97-AF65-F5344CB8AC3E}">
        <p14:creationId xmlns:p14="http://schemas.microsoft.com/office/powerpoint/2010/main" val="162419212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403F2FDE-945F-6936-D2DC-80280DBA4EBF}"/>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1C61052E-BB21-CE89-6FDE-0EEF39B76AC3}"/>
              </a:ext>
            </a:extLst>
          </p:cNvPr>
          <p:cNvSpPr>
            <a:spLocks noGrp="1"/>
          </p:cNvSpPr>
          <p:nvPr>
            <p:ph type="title"/>
          </p:nvPr>
        </p:nvSpPr>
        <p:spPr/>
        <p:txBody>
          <a:bodyPr/>
          <a:lstStyle/>
          <a:p>
            <a:r>
              <a:rPr lang="nb-NO"/>
              <a:t>Utsjekk</a:t>
            </a:r>
          </a:p>
        </p:txBody>
      </p:sp>
      <p:sp>
        <p:nvSpPr>
          <p:cNvPr id="3" name="Plassholder for innhold 2">
            <a:extLst>
              <a:ext uri="{FF2B5EF4-FFF2-40B4-BE49-F238E27FC236}">
                <a16:creationId xmlns:a16="http://schemas.microsoft.com/office/drawing/2014/main" id="{F146237D-0573-1CA8-2096-2AC3AE79BC0F}"/>
              </a:ext>
            </a:extLst>
          </p:cNvPr>
          <p:cNvSpPr>
            <a:spLocks noGrp="1"/>
          </p:cNvSpPr>
          <p:nvPr>
            <p:ph idx="1"/>
          </p:nvPr>
        </p:nvSpPr>
        <p:spPr>
          <a:xfrm>
            <a:off x="628650" y="1825625"/>
            <a:ext cx="4165292" cy="4351338"/>
          </a:xfrm>
        </p:spPr>
        <p:txBody>
          <a:bodyPr vert="horz" lIns="91440" tIns="45720" rIns="91440" bIns="45720" rtlCol="0" anchor="t">
            <a:normAutofit lnSpcReduction="10000"/>
          </a:bodyPr>
          <a:lstStyle/>
          <a:p>
            <a:pPr marL="0" indent="0">
              <a:buNone/>
            </a:pPr>
            <a:r>
              <a:rPr lang="nb-NO" sz="1800" b="0" i="0" u="none" strike="noStrike" dirty="0">
                <a:solidFill>
                  <a:srgbClr val="00863D"/>
                </a:solidFill>
                <a:effectLst/>
                <a:latin typeface="Trebuchet MS" panose="020B0603020202020204" pitchFamily="34" charset="0"/>
              </a:rPr>
              <a:t>Bruk tre minutter for deg selv:</a:t>
            </a:r>
            <a:endParaRPr lang="nb-NO" sz="1800" b="0" i="0" u="none" strike="noStrike" dirty="0">
              <a:solidFill>
                <a:srgbClr val="000000"/>
              </a:solidFill>
              <a:effectLst/>
              <a:latin typeface="Trebuchet MS" panose="020B0603020202020204" pitchFamily="34" charset="0"/>
            </a:endParaRPr>
          </a:p>
          <a:p>
            <a:r>
              <a:rPr lang="nb-NO" sz="1800" dirty="0">
                <a:solidFill>
                  <a:srgbClr val="000000"/>
                </a:solidFill>
                <a:latin typeface="Trebuchet MS" panose="020B0603020202020204" pitchFamily="34" charset="0"/>
              </a:rPr>
              <a:t>Hva er de to-tre første tingene du planlegger å gjøre når du kommer tilbake på jobb? </a:t>
            </a:r>
            <a:br>
              <a:rPr lang="nb-NO" sz="1800" dirty="0">
                <a:solidFill>
                  <a:srgbClr val="000000"/>
                </a:solidFill>
                <a:latin typeface="Trebuchet MS" panose="020B0603020202020204" pitchFamily="34" charset="0"/>
              </a:rPr>
            </a:br>
            <a:r>
              <a:rPr lang="nb-NO" sz="1800" dirty="0">
                <a:solidFill>
                  <a:srgbClr val="000000"/>
                </a:solidFill>
                <a:latin typeface="Trebuchet MS" panose="020B0603020202020204" pitchFamily="34" charset="0"/>
              </a:rPr>
              <a:t>(Plan for deg som NEWS-instruktør)</a:t>
            </a:r>
          </a:p>
          <a:p>
            <a:endParaRPr lang="nb-NO" sz="1800" dirty="0">
              <a:solidFill>
                <a:srgbClr val="000000"/>
              </a:solidFill>
              <a:latin typeface="Trebuchet MS" panose="020B0603020202020204" pitchFamily="34" charset="0"/>
            </a:endParaRPr>
          </a:p>
          <a:p>
            <a:r>
              <a:rPr lang="nb-NO" sz="1800" dirty="0">
                <a:solidFill>
                  <a:srgbClr val="000000"/>
                </a:solidFill>
                <a:latin typeface="Trebuchet MS" panose="020B0603020202020204" pitchFamily="34" charset="0"/>
              </a:rPr>
              <a:t>Hva er de største utfordringene på din arbeidsplass knyttet til observasjonskompetanse/NEWS?( opplæring, </a:t>
            </a:r>
            <a:r>
              <a:rPr lang="nb-NO" sz="1800" dirty="0" err="1">
                <a:solidFill>
                  <a:srgbClr val="000000"/>
                </a:solidFill>
                <a:latin typeface="Trebuchet MS" panose="020B0603020202020204" pitchFamily="34" charset="0"/>
              </a:rPr>
              <a:t>oppfølging,utstyr</a:t>
            </a:r>
            <a:r>
              <a:rPr lang="nb-NO" sz="1800" dirty="0">
                <a:solidFill>
                  <a:srgbClr val="000000"/>
                </a:solidFill>
                <a:latin typeface="Trebuchet MS" panose="020B0603020202020204" pitchFamily="34" charset="0"/>
              </a:rPr>
              <a:t> ++)</a:t>
            </a:r>
          </a:p>
          <a:p>
            <a:pPr marL="0" indent="0">
              <a:buNone/>
            </a:pPr>
            <a:endParaRPr lang="nb-NO" sz="1800" dirty="0">
              <a:solidFill>
                <a:srgbClr val="000000"/>
              </a:solidFill>
              <a:latin typeface="Trebuchet MS" panose="020B0603020202020204" pitchFamily="34" charset="0"/>
            </a:endParaRPr>
          </a:p>
          <a:p>
            <a:r>
              <a:rPr lang="nb-NO" sz="1800" dirty="0">
                <a:solidFill>
                  <a:srgbClr val="00863D"/>
                </a:solidFill>
                <a:latin typeface="Trebuchet MS" panose="020B0603020202020204" pitchFamily="34" charset="0"/>
              </a:rPr>
              <a:t>Del med sidemannen/bordet</a:t>
            </a:r>
            <a:endParaRPr lang="nb-NO" sz="1800" dirty="0">
              <a:solidFill>
                <a:srgbClr val="000000"/>
              </a:solidFill>
              <a:latin typeface="Trebuchet MS" panose="020B0603020202020204" pitchFamily="34" charset="0"/>
            </a:endParaRPr>
          </a:p>
          <a:p>
            <a:endParaRPr lang="nb-NO" sz="1800" dirty="0">
              <a:solidFill>
                <a:srgbClr val="000000"/>
              </a:solidFill>
              <a:latin typeface="Trebuchet MS" panose="020B0603020202020204" pitchFamily="34" charset="0"/>
            </a:endParaRPr>
          </a:p>
          <a:p>
            <a:pPr marL="0" indent="0">
              <a:buNone/>
            </a:pPr>
            <a:r>
              <a:rPr lang="nb-NO" sz="1800" dirty="0">
                <a:solidFill>
                  <a:srgbClr val="000000"/>
                </a:solidFill>
                <a:latin typeface="Arial"/>
                <a:cs typeface="Arial"/>
              </a:rPr>
              <a:t>Deretter skriv inn i menti.com: </a:t>
            </a:r>
            <a:r>
              <a:rPr lang="nb-NO" sz="1800" dirty="0">
                <a:hlinkClick r:id="rId3"/>
              </a:rPr>
              <a:t>Fagdag nye </a:t>
            </a:r>
            <a:r>
              <a:rPr lang="nb-NO" sz="1800" dirty="0" err="1">
                <a:hlinkClick r:id="rId3"/>
              </a:rPr>
              <a:t>news</a:t>
            </a:r>
            <a:r>
              <a:rPr lang="nb-NO" sz="1800" dirty="0">
                <a:hlinkClick r:id="rId3"/>
              </a:rPr>
              <a:t> instruktører - </a:t>
            </a:r>
            <a:r>
              <a:rPr lang="nb-NO" sz="1800" dirty="0" err="1">
                <a:hlinkClick r:id="rId3"/>
              </a:rPr>
              <a:t>Mentimeter</a:t>
            </a:r>
            <a:endParaRPr lang="nb-NO" sz="1800" dirty="0">
              <a:solidFill>
                <a:srgbClr val="000000"/>
              </a:solidFill>
              <a:latin typeface="Arial"/>
              <a:cs typeface="Arial"/>
            </a:endParaRPr>
          </a:p>
          <a:p>
            <a:pPr marL="0" indent="0">
              <a:buNone/>
            </a:pPr>
            <a:endParaRPr lang="nb-NO" sz="1800" dirty="0">
              <a:solidFill>
                <a:srgbClr val="000000"/>
              </a:solidFill>
              <a:latin typeface="Arial" panose="020B0604020202020204" pitchFamily="34" charset="0"/>
              <a:cs typeface="Arial"/>
            </a:endParaRPr>
          </a:p>
        </p:txBody>
      </p:sp>
      <p:sp>
        <p:nvSpPr>
          <p:cNvPr id="4" name="Plassholder for bunntekst 3">
            <a:extLst>
              <a:ext uri="{FF2B5EF4-FFF2-40B4-BE49-F238E27FC236}">
                <a16:creationId xmlns:a16="http://schemas.microsoft.com/office/drawing/2014/main" id="{2209E618-0BCA-F8F7-27F1-6EE6B1E6C187}"/>
              </a:ext>
            </a:extLst>
          </p:cNvPr>
          <p:cNvSpPr>
            <a:spLocks noGrp="1"/>
          </p:cNvSpPr>
          <p:nvPr>
            <p:ph type="ftr" sz="quarter" idx="11"/>
          </p:nvPr>
        </p:nvSpPr>
        <p:spPr/>
        <p:txBody>
          <a:bodyPr/>
          <a:lstStyle/>
          <a:p>
            <a:endParaRPr lang="nb-NO"/>
          </a:p>
        </p:txBody>
      </p:sp>
      <p:sp>
        <p:nvSpPr>
          <p:cNvPr id="5" name="Plassholder for lysbildenummer 4">
            <a:extLst>
              <a:ext uri="{FF2B5EF4-FFF2-40B4-BE49-F238E27FC236}">
                <a16:creationId xmlns:a16="http://schemas.microsoft.com/office/drawing/2014/main" id="{F45B1802-4B0F-399A-9159-DD46C5F4393F}"/>
              </a:ext>
            </a:extLst>
          </p:cNvPr>
          <p:cNvSpPr>
            <a:spLocks noGrp="1"/>
          </p:cNvSpPr>
          <p:nvPr>
            <p:ph type="sldNum" sz="quarter" idx="12"/>
          </p:nvPr>
        </p:nvSpPr>
        <p:spPr/>
        <p:txBody>
          <a:bodyPr/>
          <a:lstStyle/>
          <a:p>
            <a:fld id="{E09305BD-5F70-424C-81AC-F5FFE723C7D3}" type="slidenum">
              <a:rPr lang="nb-NO" smtClean="0"/>
              <a:pPr/>
              <a:t>70</a:t>
            </a:fld>
            <a:endParaRPr lang="nb-NO"/>
          </a:p>
        </p:txBody>
      </p:sp>
      <p:pic>
        <p:nvPicPr>
          <p:cNvPr id="6" name="Picture 4" descr="Fototapet 3d små mennesker - med et spørsmålstegn • Pixers® - Vi lever for  forandring">
            <a:extLst>
              <a:ext uri="{FF2B5EF4-FFF2-40B4-BE49-F238E27FC236}">
                <a16:creationId xmlns:a16="http://schemas.microsoft.com/office/drawing/2014/main" id="{B07A2C77-A243-A153-4B31-AFFA46DB58F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12747" y="1870077"/>
            <a:ext cx="2636962" cy="31075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6361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additive="base">
                                        <p:cTn id="2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anim calcmode="lin" valueType="num">
                                      <p:cBhvr additive="base">
                                        <p:cTn id="2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tel 7">
            <a:extLst>
              <a:ext uri="{FF2B5EF4-FFF2-40B4-BE49-F238E27FC236}">
                <a16:creationId xmlns:a16="http://schemas.microsoft.com/office/drawing/2014/main" id="{E03C646E-4D40-81AE-45E6-7D7C097D414B}"/>
              </a:ext>
            </a:extLst>
          </p:cNvPr>
          <p:cNvSpPr>
            <a:spLocks noGrp="1"/>
          </p:cNvSpPr>
          <p:nvPr>
            <p:ph type="title"/>
          </p:nvPr>
        </p:nvSpPr>
        <p:spPr>
          <a:xfrm>
            <a:off x="445770" y="0"/>
            <a:ext cx="7886700" cy="1325563"/>
          </a:xfrm>
        </p:spPr>
        <p:txBody>
          <a:bodyPr/>
          <a:lstStyle/>
          <a:p>
            <a:r>
              <a:rPr lang="nb-NO"/>
              <a:t>Takk for i dag</a:t>
            </a:r>
          </a:p>
        </p:txBody>
      </p:sp>
      <p:sp>
        <p:nvSpPr>
          <p:cNvPr id="9" name="Plassholder for innhold 8">
            <a:extLst>
              <a:ext uri="{FF2B5EF4-FFF2-40B4-BE49-F238E27FC236}">
                <a16:creationId xmlns:a16="http://schemas.microsoft.com/office/drawing/2014/main" id="{183251EE-892C-BDBE-F999-EC70AD73931E}"/>
              </a:ext>
            </a:extLst>
          </p:cNvPr>
          <p:cNvSpPr>
            <a:spLocks noGrp="1"/>
          </p:cNvSpPr>
          <p:nvPr>
            <p:ph idx="1"/>
          </p:nvPr>
        </p:nvSpPr>
        <p:spPr>
          <a:xfrm>
            <a:off x="5146695" y="1485337"/>
            <a:ext cx="3480771" cy="4733365"/>
          </a:xfrm>
        </p:spPr>
        <p:txBody>
          <a:bodyPr/>
          <a:lstStyle/>
          <a:p>
            <a:r>
              <a:rPr lang="nb-NO"/>
              <a:t>Lykke til med arbeidet som observasjons- og NEWS instruktør</a:t>
            </a:r>
          </a:p>
          <a:p>
            <a:r>
              <a:rPr lang="nb-NO">
                <a:cs typeface="Calibri"/>
              </a:rPr>
              <a:t>Ta gjerne kontakt ved behov</a:t>
            </a:r>
          </a:p>
          <a:p>
            <a:endParaRPr lang="nb-NO"/>
          </a:p>
        </p:txBody>
      </p:sp>
      <p:pic>
        <p:nvPicPr>
          <p:cNvPr id="10" name="Picture 4" descr="Thumb Images and Stock Photos. 335,066 Thumb photography and royalty free  pictures available to download from thousands of stock photo providers.">
            <a:extLst>
              <a:ext uri="{FF2B5EF4-FFF2-40B4-BE49-F238E27FC236}">
                <a16:creationId xmlns:a16="http://schemas.microsoft.com/office/drawing/2014/main" id="{588CF1EA-2D47-340C-6159-EE33B59536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43230" y="2760749"/>
            <a:ext cx="3289240" cy="3341869"/>
          </a:xfrm>
          <a:prstGeom prst="rect">
            <a:avLst/>
          </a:prstGeom>
          <a:noFill/>
          <a:extLst>
            <a:ext uri="{909E8E84-426E-40DD-AFC4-6F175D3DCCD1}">
              <a14:hiddenFill xmlns:a14="http://schemas.microsoft.com/office/drawing/2010/main">
                <a:solidFill>
                  <a:srgbClr val="FFFFFF"/>
                </a:solidFill>
              </a14:hiddenFill>
            </a:ext>
          </a:extLst>
        </p:spPr>
      </p:pic>
      <p:pic>
        <p:nvPicPr>
          <p:cNvPr id="4" name="Bilde 3">
            <a:extLst>
              <a:ext uri="{FF2B5EF4-FFF2-40B4-BE49-F238E27FC236}">
                <a16:creationId xmlns:a16="http://schemas.microsoft.com/office/drawing/2014/main" id="{89C0C7D1-ED23-A931-5E73-E6B8B10CDC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8872" y="1088136"/>
            <a:ext cx="4453128" cy="4453128"/>
          </a:xfrm>
          <a:prstGeom prst="rect">
            <a:avLst/>
          </a:prstGeom>
        </p:spPr>
      </p:pic>
    </p:spTree>
    <p:extLst>
      <p:ext uri="{BB962C8B-B14F-4D97-AF65-F5344CB8AC3E}">
        <p14:creationId xmlns:p14="http://schemas.microsoft.com/office/powerpoint/2010/main" val="19482798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66330F5-FD05-C2BB-8F2C-3B96C01E9D0D}"/>
              </a:ext>
            </a:extLst>
          </p:cNvPr>
          <p:cNvSpPr>
            <a:spLocks noGrp="1"/>
          </p:cNvSpPr>
          <p:nvPr>
            <p:ph type="title"/>
          </p:nvPr>
        </p:nvSpPr>
        <p:spPr/>
        <p:txBody>
          <a:bodyPr/>
          <a:lstStyle/>
          <a:p>
            <a:r>
              <a:rPr lang="nb-NO">
                <a:cs typeface="Calibri Light"/>
              </a:rPr>
              <a:t>Plan for samlinger i 2026</a:t>
            </a:r>
            <a:endParaRPr lang="nb-NO"/>
          </a:p>
        </p:txBody>
      </p:sp>
      <p:sp>
        <p:nvSpPr>
          <p:cNvPr id="3" name="Plassholder for innhold 2">
            <a:extLst>
              <a:ext uri="{FF2B5EF4-FFF2-40B4-BE49-F238E27FC236}">
                <a16:creationId xmlns:a16="http://schemas.microsoft.com/office/drawing/2014/main" id="{C11CF05D-3527-A8E2-EBA4-26946B2D77B8}"/>
              </a:ext>
            </a:extLst>
          </p:cNvPr>
          <p:cNvSpPr>
            <a:spLocks noGrp="1"/>
          </p:cNvSpPr>
          <p:nvPr>
            <p:ph idx="1"/>
          </p:nvPr>
        </p:nvSpPr>
        <p:spPr/>
        <p:txBody>
          <a:bodyPr vert="horz" lIns="91440" tIns="45720" rIns="91440" bIns="45720" rtlCol="0" anchor="t">
            <a:normAutofit/>
          </a:bodyPr>
          <a:lstStyle/>
          <a:p>
            <a:r>
              <a:rPr lang="nb-NO">
                <a:cs typeface="Calibri"/>
              </a:rPr>
              <a:t>Digital samling: </a:t>
            </a:r>
            <a:r>
              <a:rPr lang="nb-NO" b="1">
                <a:cs typeface="Calibri"/>
              </a:rPr>
              <a:t>21. oktober </a:t>
            </a:r>
            <a:r>
              <a:rPr lang="nb-NO">
                <a:cs typeface="Calibri"/>
              </a:rPr>
              <a:t>kl. 12-15</a:t>
            </a:r>
            <a:endParaRPr lang="nb-NO">
              <a:solidFill>
                <a:srgbClr val="FF0000"/>
              </a:solidFill>
              <a:cs typeface="Calibri"/>
            </a:endParaRPr>
          </a:p>
          <a:p>
            <a:pPr marL="0" indent="0">
              <a:buNone/>
            </a:pPr>
            <a:endParaRPr lang="nb-NO">
              <a:cs typeface="Calibri"/>
            </a:endParaRPr>
          </a:p>
        </p:txBody>
      </p:sp>
      <p:sp>
        <p:nvSpPr>
          <p:cNvPr id="4" name="Plassholder for bunntekst 3">
            <a:extLst>
              <a:ext uri="{FF2B5EF4-FFF2-40B4-BE49-F238E27FC236}">
                <a16:creationId xmlns:a16="http://schemas.microsoft.com/office/drawing/2014/main" id="{4CBC5786-A149-CA5B-2201-1035390DAB92}"/>
              </a:ext>
            </a:extLst>
          </p:cNvPr>
          <p:cNvSpPr>
            <a:spLocks noGrp="1"/>
          </p:cNvSpPr>
          <p:nvPr>
            <p:ph type="ftr" sz="quarter" idx="11"/>
          </p:nvPr>
        </p:nvSpPr>
        <p:spPr/>
        <p:txBody>
          <a:bodyPr/>
          <a:lstStyle/>
          <a:p>
            <a:endParaRPr lang="nb-NO"/>
          </a:p>
        </p:txBody>
      </p:sp>
      <p:sp>
        <p:nvSpPr>
          <p:cNvPr id="5" name="Plassholder for lysbildenummer 4">
            <a:extLst>
              <a:ext uri="{FF2B5EF4-FFF2-40B4-BE49-F238E27FC236}">
                <a16:creationId xmlns:a16="http://schemas.microsoft.com/office/drawing/2014/main" id="{33A931CC-3EE1-D70B-5FB0-1D3F717BB76E}"/>
              </a:ext>
            </a:extLst>
          </p:cNvPr>
          <p:cNvSpPr>
            <a:spLocks noGrp="1"/>
          </p:cNvSpPr>
          <p:nvPr>
            <p:ph type="sldNum" sz="quarter" idx="12"/>
          </p:nvPr>
        </p:nvSpPr>
        <p:spPr/>
        <p:txBody>
          <a:bodyPr/>
          <a:lstStyle/>
          <a:p>
            <a:fld id="{E09305BD-5F70-424C-81AC-F5FFE723C7D3}" type="slidenum">
              <a:rPr lang="nb-NO" smtClean="0"/>
              <a:pPr/>
              <a:t>8</a:t>
            </a:fld>
            <a:endParaRPr lang="nb-NO"/>
          </a:p>
        </p:txBody>
      </p:sp>
      <p:pic>
        <p:nvPicPr>
          <p:cNvPr id="6" name="Bilde 6" descr="Et bilde som inneholder person, innendørs, forsamling, auditorium&#10;&#10;Automatisk generert beskrivelse">
            <a:extLst>
              <a:ext uri="{FF2B5EF4-FFF2-40B4-BE49-F238E27FC236}">
                <a16:creationId xmlns:a16="http://schemas.microsoft.com/office/drawing/2014/main" id="{9B8B9FA0-5B39-A8A4-DCE8-FA4E383D48F6}"/>
              </a:ext>
            </a:extLst>
          </p:cNvPr>
          <p:cNvPicPr>
            <a:picLocks noChangeAspect="1"/>
          </p:cNvPicPr>
          <p:nvPr/>
        </p:nvPicPr>
        <p:blipFill>
          <a:blip r:embed="rId3"/>
          <a:stretch>
            <a:fillRect/>
          </a:stretch>
        </p:blipFill>
        <p:spPr>
          <a:xfrm>
            <a:off x="755104" y="2768616"/>
            <a:ext cx="5976772" cy="3408347"/>
          </a:xfrm>
          <a:prstGeom prst="rect">
            <a:avLst/>
          </a:prstGeom>
        </p:spPr>
      </p:pic>
    </p:spTree>
    <p:extLst>
      <p:ext uri="{BB962C8B-B14F-4D97-AF65-F5344CB8AC3E}">
        <p14:creationId xmlns:p14="http://schemas.microsoft.com/office/powerpoint/2010/main" val="3787537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11E2E5C-85EF-91B1-D108-0246EEFC4484}"/>
              </a:ext>
            </a:extLst>
          </p:cNvPr>
          <p:cNvSpPr>
            <a:spLocks noGrp="1"/>
          </p:cNvSpPr>
          <p:nvPr>
            <p:ph type="title"/>
          </p:nvPr>
        </p:nvSpPr>
        <p:spPr/>
        <p:txBody>
          <a:bodyPr/>
          <a:lstStyle/>
          <a:p>
            <a:r>
              <a:rPr lang="nb-NO"/>
              <a:t>Kompetansetrappen i Agder</a:t>
            </a:r>
          </a:p>
        </p:txBody>
      </p:sp>
      <p:pic>
        <p:nvPicPr>
          <p:cNvPr id="5" name="Plassholder for innhold 4">
            <a:extLst>
              <a:ext uri="{FF2B5EF4-FFF2-40B4-BE49-F238E27FC236}">
                <a16:creationId xmlns:a16="http://schemas.microsoft.com/office/drawing/2014/main" id="{04824C84-7DD8-4CC9-53F6-C4CD6DCE3B17}"/>
              </a:ext>
            </a:extLst>
          </p:cNvPr>
          <p:cNvPicPr>
            <a:picLocks noGrp="1" noChangeAspect="1"/>
          </p:cNvPicPr>
          <p:nvPr>
            <p:ph idx="1"/>
          </p:nvPr>
        </p:nvPicPr>
        <p:blipFill>
          <a:blip r:embed="rId3"/>
          <a:stretch>
            <a:fillRect/>
          </a:stretch>
        </p:blipFill>
        <p:spPr>
          <a:xfrm>
            <a:off x="54518" y="1247775"/>
            <a:ext cx="8060266" cy="4533899"/>
          </a:xfrm>
        </p:spPr>
      </p:pic>
    </p:spTree>
    <p:extLst>
      <p:ext uri="{BB962C8B-B14F-4D97-AF65-F5344CB8AC3E}">
        <p14:creationId xmlns:p14="http://schemas.microsoft.com/office/powerpoint/2010/main" val="3015000365"/>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l USHT 2020 ny logo [Skrivebeskyttet]" id="{D51FB295-8125-4B86-A82E-3944E8DB0FEB}" vid="{0FD0350A-6059-4483-AF4C-48B29FDBCF6D}"/>
    </a:ext>
  </a:extLst>
</a:theme>
</file>

<file path=ppt/theme/theme2.xml><?xml version="1.0" encoding="utf-8"?>
<a:theme xmlns:a="http://schemas.openxmlformats.org/drawingml/2006/main" name="USHT">
  <a:themeElements>
    <a:clrScheme name="USHT">
      <a:dk1>
        <a:srgbClr val="000000"/>
      </a:dk1>
      <a:lt1>
        <a:srgbClr val="FFFFFF"/>
      </a:lt1>
      <a:dk2>
        <a:srgbClr val="00693C"/>
      </a:dk2>
      <a:lt2>
        <a:srgbClr val="F2F7ED"/>
      </a:lt2>
      <a:accent1>
        <a:srgbClr val="52AD33"/>
      </a:accent1>
      <a:accent2>
        <a:srgbClr val="00693C"/>
      </a:accent2>
      <a:accent3>
        <a:srgbClr val="E4CA00"/>
      </a:accent3>
      <a:accent4>
        <a:srgbClr val="E46E3B"/>
      </a:accent4>
      <a:accent5>
        <a:srgbClr val="00AFD8"/>
      </a:accent5>
      <a:accent6>
        <a:srgbClr val="634A8C"/>
      </a:accent6>
      <a:hlink>
        <a:srgbClr val="00AFD8"/>
      </a:hlink>
      <a:folHlink>
        <a:srgbClr val="634A8C"/>
      </a:folHlink>
    </a:clrScheme>
    <a:fontScheme name="Arial-simple">
      <a:majorFont>
        <a:latin typeface="Arial"/>
        <a:ea typeface=""/>
        <a:cs typeface=""/>
      </a:majorFont>
      <a:minorFont>
        <a:latin typeface="Arial"/>
        <a:ea typeface=""/>
        <a:cs typeface=""/>
      </a:minorFont>
    </a:fontScheme>
    <a:fmtScheme name="Flat">
      <a:fillStyleLst>
        <a:solidFill>
          <a:schemeClr val="phClr"/>
        </a:solidFill>
        <a:solidFill>
          <a:schemeClr val="phClr">
            <a:tint val="50000"/>
          </a:schemeClr>
        </a:solidFill>
        <a:solidFill>
          <a:schemeClr val="phClr">
            <a:shade val="65000"/>
          </a:schemeClr>
        </a:solidFill>
      </a:fillStyleLst>
      <a:lnStyleLst>
        <a:ln w="3175" cap="flat" cmpd="sng" algn="ctr">
          <a:solidFill>
            <a:schemeClr val="phClr">
              <a:shade val="65000"/>
            </a:schemeClr>
          </a:solidFill>
          <a:prstDash val="solid"/>
        </a:ln>
        <a:ln w="3175" cap="flat" cmpd="sng" algn="ctr">
          <a:solidFill>
            <a:schemeClr val="phClr"/>
          </a:solidFill>
          <a:prstDash val="solid"/>
        </a:ln>
        <a:ln w="0" cap="flat" cmpd="sng" algn="ctr">
          <a:noFill/>
        </a:ln>
      </a:lnStyleLst>
      <a:effectStyleLst>
        <a:effectStyle>
          <a:effectLst>
            <a:blur/>
          </a:effectLst>
        </a:effectStyle>
        <a:effectStyle>
          <a:effectLst>
            <a:blur/>
          </a:effectLst>
        </a:effectStyle>
        <a:effectStyle>
          <a:effectLst>
            <a:fillOverlay blend="darken">
              <a:solidFill>
                <a:schemeClr val="phClr">
                  <a:shade val="30000"/>
                </a:schemeClr>
              </a:solidFill>
            </a:fillOverlay>
          </a:effectLst>
        </a:effectStyle>
      </a:effectStyleLst>
      <a:bgFillStyleLst>
        <a:solidFill>
          <a:schemeClr val="phClr"/>
        </a:solidFill>
        <a:solidFill>
          <a:schemeClr val="phClr"/>
        </a:solidFill>
        <a:solidFill>
          <a:schemeClr val="phClr"/>
        </a:solidFill>
      </a:bgFillStyleLst>
    </a:fmtScheme>
  </a:themeElements>
  <a:objectDefaults>
    <a:spDef>
      <a:spPr>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txDef>
      <a:spPr>
        <a:noFill/>
        <a:ln w="6350">
          <a:noFill/>
        </a:ln>
        <a:effectLst/>
      </a:spPr>
      <a:bodyPr wrap="square" lIns="0" tIns="0" rIns="0" bIns="0" rtlCol="0"/>
      <a:lstStyle/>
      <a:style>
        <a:lnRef idx="0">
          <a:schemeClr val="accent1"/>
        </a:lnRef>
        <a:fillRef idx="0">
          <a:schemeClr val="accent1"/>
        </a:fillRef>
        <a:effectRef idx="0">
          <a:schemeClr val="accent1"/>
        </a:effectRef>
        <a:fontRef idx="minor">
          <a:schemeClr val="dk1"/>
        </a:fontRef>
      </a:style>
    </a:txDef>
  </a:objectDefaults>
  <a:extraClrSchemeLst/>
  <a:extLst>
    <a:ext uri="{05A4C25C-085E-4340-85A3-A5531E510DB2}">
      <thm15:themeFamily xmlns:thm15="http://schemas.microsoft.com/office/thememl/2012/main" name="USHT_mal-med-faste-sider" id="{BB6D6DDC-86A4-47E8-8067-F138890B3AF0}" vid="{473E9BC5-D05A-405C-ADAB-848DA592C6C4}"/>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a8e2673-320a-4353-8df9-b9109451eda4">
      <Terms xmlns="http://schemas.microsoft.com/office/infopath/2007/PartnerControls"/>
    </lcf76f155ced4ddcb4097134ff3c332f>
    <TaxCatchAll xmlns="adf7f2ed-fcd6-415e-86b3-fabe7a95ce7c"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4AB28F5D6109043A371D76DDCE5F4A3" ma:contentTypeVersion="16" ma:contentTypeDescription="Create a new document." ma:contentTypeScope="" ma:versionID="db9fd95d348a2c7583f03a1bd0ffd73d">
  <xsd:schema xmlns:xsd="http://www.w3.org/2001/XMLSchema" xmlns:xs="http://www.w3.org/2001/XMLSchema" xmlns:p="http://schemas.microsoft.com/office/2006/metadata/properties" xmlns:ns2="5a8e2673-320a-4353-8df9-b9109451eda4" xmlns:ns3="adf7f2ed-fcd6-415e-86b3-fabe7a95ce7c" targetNamespace="http://schemas.microsoft.com/office/2006/metadata/properties" ma:root="true" ma:fieldsID="dac9b33c42ffbe1d3f0f3b619fbd9cdd" ns2:_="" ns3:_="">
    <xsd:import namespace="5a8e2673-320a-4353-8df9-b9109451eda4"/>
    <xsd:import namespace="adf7f2ed-fcd6-415e-86b3-fabe7a95ce7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MediaServiceObjectDetectorVersions" minOccurs="0"/>
                <xsd:element ref="ns2:MediaServiceSearchPropertie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8e2673-320a-4353-8df9-b9109451eda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46af8f8e-1e45-4bcb-8b90-291e597263f4"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adf7f2ed-fcd6-415e-86b3-fabe7a95ce7c"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218cb5ce-e86c-4dda-9d8b-d8f1dc3aedb5}" ma:internalName="TaxCatchAll" ma:showField="CatchAllData" ma:web="adf7f2ed-fcd6-415e-86b3-fabe7a95ce7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F2CB7C7-223F-490C-9B46-5C6371645076}">
  <ds:schemaRefs>
    <ds:schemaRef ds:uri="http://purl.org/dc/elements/1.1/"/>
    <ds:schemaRef ds:uri="http://schemas.openxmlformats.org/package/2006/metadata/core-properties"/>
    <ds:schemaRef ds:uri="http://schemas.microsoft.com/office/2006/metadata/properties"/>
    <ds:schemaRef ds:uri="http://purl.org/dc/dcmitype/"/>
    <ds:schemaRef ds:uri="http://purl.org/dc/terms/"/>
    <ds:schemaRef ds:uri="http://schemas.microsoft.com/office/2006/documentManagement/types"/>
    <ds:schemaRef ds:uri="http://www.w3.org/XML/1998/namespace"/>
    <ds:schemaRef ds:uri="http://schemas.microsoft.com/office/infopath/2007/PartnerControls"/>
    <ds:schemaRef ds:uri="adf7f2ed-fcd6-415e-86b3-fabe7a95ce7c"/>
    <ds:schemaRef ds:uri="5a8e2673-320a-4353-8df9-b9109451eda4"/>
  </ds:schemaRefs>
</ds:datastoreItem>
</file>

<file path=customXml/itemProps2.xml><?xml version="1.0" encoding="utf-8"?>
<ds:datastoreItem xmlns:ds="http://schemas.openxmlformats.org/officeDocument/2006/customXml" ds:itemID="{0C866A40-8E70-472A-8086-BE781F30925F}">
  <ds:schemaRefs>
    <ds:schemaRef ds:uri="5a8e2673-320a-4353-8df9-b9109451eda4"/>
    <ds:schemaRef ds:uri="adf7f2ed-fcd6-415e-86b3-fabe7a95ce7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D886CAFF-6892-48FB-8F00-2DD78718640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Mal USHT 2020 ny logo</Template>
  <TotalTime>504</TotalTime>
  <Words>8604</Words>
  <Application>Microsoft Office PowerPoint</Application>
  <PresentationFormat>Skjermfremvisning (4:3)</PresentationFormat>
  <Paragraphs>844</Paragraphs>
  <Slides>71</Slides>
  <Notes>68</Notes>
  <HiddenSlides>9</HiddenSlides>
  <MMClips>0</MMClips>
  <ScaleCrop>false</ScaleCrop>
  <HeadingPairs>
    <vt:vector size="6" baseType="variant">
      <vt:variant>
        <vt:lpstr>Brukte skrifter</vt:lpstr>
      </vt:variant>
      <vt:variant>
        <vt:i4>10</vt:i4>
      </vt:variant>
      <vt:variant>
        <vt:lpstr>Tema</vt:lpstr>
      </vt:variant>
      <vt:variant>
        <vt:i4>2</vt:i4>
      </vt:variant>
      <vt:variant>
        <vt:lpstr>Lysbildetitler</vt:lpstr>
      </vt:variant>
      <vt:variant>
        <vt:i4>71</vt:i4>
      </vt:variant>
    </vt:vector>
  </HeadingPairs>
  <TitlesOfParts>
    <vt:vector size="83" baseType="lpstr">
      <vt:lpstr>Arial</vt:lpstr>
      <vt:lpstr>Calibri</vt:lpstr>
      <vt:lpstr>Calibri Light</vt:lpstr>
      <vt:lpstr>Cambria</vt:lpstr>
      <vt:lpstr>Courier New</vt:lpstr>
      <vt:lpstr>Lato</vt:lpstr>
      <vt:lpstr>Open Sans</vt:lpstr>
      <vt:lpstr>Source Sans Pro</vt:lpstr>
      <vt:lpstr>Trebuchet MS</vt:lpstr>
      <vt:lpstr>Wingdings</vt:lpstr>
      <vt:lpstr>Office-tema</vt:lpstr>
      <vt:lpstr>USHT</vt:lpstr>
      <vt:lpstr>Fagdag for nye instruktører i observasjonskompetanse</vt:lpstr>
      <vt:lpstr>Program</vt:lpstr>
      <vt:lpstr>Presentasjonsrunde</vt:lpstr>
      <vt:lpstr>Hvorfor observasjonskompetanse?</vt:lpstr>
      <vt:lpstr>Nasjonale faglige råd</vt:lpstr>
      <vt:lpstr>Forventninger til deg som instruktør</vt:lpstr>
      <vt:lpstr>Støtte og oppfølging fra Utviklingssenteret</vt:lpstr>
      <vt:lpstr>Plan for samlinger i 2026</vt:lpstr>
      <vt:lpstr>Kompetansetrappen i Agder</vt:lpstr>
      <vt:lpstr>NEWS2 nettside Agder øst &amp; vest: Opplæringspakken og aktuelle verktøy</vt:lpstr>
      <vt:lpstr>Undervisningsmateriell 1</vt:lpstr>
      <vt:lpstr>Undervisningsmateriell 2</vt:lpstr>
      <vt:lpstr>  Pause til kl. 09.45</vt:lpstr>
      <vt:lpstr>ABCDE</vt:lpstr>
      <vt:lpstr>A= Airways</vt:lpstr>
      <vt:lpstr>B= Breathing</vt:lpstr>
      <vt:lpstr>B- Breathing fortsetter</vt:lpstr>
      <vt:lpstr>C = Circulation </vt:lpstr>
      <vt:lpstr>C = Circulation </vt:lpstr>
      <vt:lpstr>Erfaringer med å ta målinger ABC</vt:lpstr>
      <vt:lpstr>D= Disability</vt:lpstr>
      <vt:lpstr>D= Disability</vt:lpstr>
      <vt:lpstr>D- Disability fortsetter</vt:lpstr>
      <vt:lpstr>E= Exposure</vt:lpstr>
      <vt:lpstr>F=further care</vt:lpstr>
      <vt:lpstr>Oppsummering ABCDE:</vt:lpstr>
      <vt:lpstr>  Pause til kl. 11.40</vt:lpstr>
      <vt:lpstr>Utstyr i NEWS bag</vt:lpstr>
      <vt:lpstr>Installasjon av brannvarsler</vt:lpstr>
      <vt:lpstr>Trene på vitale målinger i grupper</vt:lpstr>
      <vt:lpstr>Lunsj kl. 11.30-12.00</vt:lpstr>
      <vt:lpstr>Ulike verktøy ved observasjonskompetanse</vt:lpstr>
      <vt:lpstr>NEWS2 = National Early Warning Score </vt:lpstr>
      <vt:lpstr>Respons på NEWS2 score</vt:lpstr>
      <vt:lpstr>PowerPoint-presentasjon</vt:lpstr>
      <vt:lpstr>SpO2</vt:lpstr>
      <vt:lpstr>Mistanke om Sepsis?</vt:lpstr>
      <vt:lpstr>Spørsmål om hjerneslag?</vt:lpstr>
      <vt:lpstr>   </vt:lpstr>
      <vt:lpstr>Behandlingsavklaring</vt:lpstr>
      <vt:lpstr>ISBAR- kommunikasjon om pasientbehandling</vt:lpstr>
      <vt:lpstr>Eksempel på bruk av ISBAR</vt:lpstr>
      <vt:lpstr>Gruppeoppgave- ISBAR</vt:lpstr>
      <vt:lpstr>  Pause til kl. 13.17</vt:lpstr>
      <vt:lpstr>Kasuistikk</vt:lpstr>
      <vt:lpstr>Case 3 institusjon</vt:lpstr>
      <vt:lpstr>Case 3; Institusjon</vt:lpstr>
      <vt:lpstr>Case 3; Institusjon</vt:lpstr>
      <vt:lpstr>Mistanke om Sepsis?</vt:lpstr>
      <vt:lpstr>Fasit case 3</vt:lpstr>
      <vt:lpstr>Case 1: tjenester til personer med utviklingshemming</vt:lpstr>
      <vt:lpstr>Fasit case 1</vt:lpstr>
      <vt:lpstr>Fasit case 1 fortsetter</vt:lpstr>
      <vt:lpstr>Case 4 hjemmetjenesten/ HVR</vt:lpstr>
      <vt:lpstr>Fasit case 4 Hjspl</vt:lpstr>
      <vt:lpstr>Case 5 hjemmebaserte tjenester og tjenester til pasient med rus problematikk og psykisk lidelse</vt:lpstr>
      <vt:lpstr>Fasit case 5</vt:lpstr>
      <vt:lpstr>Dokumentasjon av NEWS</vt:lpstr>
      <vt:lpstr>Dokumentasjon av NEWS i Gerica</vt:lpstr>
      <vt:lpstr>Dokumentasjon av NEWS i Gerica</vt:lpstr>
      <vt:lpstr>Dokumentasjon av NEWS i Gerica</vt:lpstr>
      <vt:lpstr>Dokumentasjon av NEWS i Profil - Habituell NEWS -</vt:lpstr>
      <vt:lpstr>Dokumentasjon av NEWS i Profil</vt:lpstr>
      <vt:lpstr>Hva dokumenterer vi?</vt:lpstr>
      <vt:lpstr>Case 2 Kommunal øyeblikkelig hjelp/ korttid</vt:lpstr>
      <vt:lpstr>Fasit case 2</vt:lpstr>
      <vt:lpstr>Fasit</vt:lpstr>
      <vt:lpstr>PowerPoint-presentasjon</vt:lpstr>
      <vt:lpstr>Utsjekk</vt:lpstr>
      <vt:lpstr>Utsjekk</vt:lpstr>
      <vt:lpstr>Takk for i dag</vt:lpstr>
    </vt:vector>
  </TitlesOfParts>
  <Company>IKT-Agder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NEWS for enhet habilitering 9.oktober 2020</dc:title>
  <dc:creator>Merethe A Land</dc:creator>
  <cp:lastModifiedBy>Cathrine Humlen Ruud</cp:lastModifiedBy>
  <cp:revision>1</cp:revision>
  <cp:lastPrinted>2026-06-09T10:30:21Z</cp:lastPrinted>
  <dcterms:created xsi:type="dcterms:W3CDTF">2020-10-07T18:22:11Z</dcterms:created>
  <dcterms:modified xsi:type="dcterms:W3CDTF">2026-06-10T11:28:52Z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0x01010054AB28F5D6109043A371D76DDCE5F4A3</vt:lpwstr>
  </property>
  <property fmtid="{D5CDD505-2E9C-101B-9397-08002B2CF9AE}" pid="3" name="MediaServiceImageTags">
    <vt:lpwstr/>
  </property>
</Properties>
</file>