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8" r:id="rId6"/>
  </p:sldMasterIdLst>
  <p:notesMasterIdLst>
    <p:notesMasterId r:id="rId34"/>
  </p:notesMasterIdLst>
  <p:sldIdLst>
    <p:sldId id="887" r:id="rId7"/>
    <p:sldId id="261" r:id="rId8"/>
    <p:sldId id="819" r:id="rId9"/>
    <p:sldId id="825" r:id="rId10"/>
    <p:sldId id="901" r:id="rId11"/>
    <p:sldId id="902" r:id="rId12"/>
    <p:sldId id="903" r:id="rId13"/>
    <p:sldId id="904" r:id="rId14"/>
    <p:sldId id="905" r:id="rId15"/>
    <p:sldId id="907" r:id="rId16"/>
    <p:sldId id="908" r:id="rId17"/>
    <p:sldId id="909" r:id="rId18"/>
    <p:sldId id="900" r:id="rId19"/>
    <p:sldId id="836" r:id="rId20"/>
    <p:sldId id="256" r:id="rId21"/>
    <p:sldId id="263" r:id="rId22"/>
    <p:sldId id="266" r:id="rId23"/>
    <p:sldId id="267" r:id="rId24"/>
    <p:sldId id="265" r:id="rId25"/>
    <p:sldId id="262" r:id="rId26"/>
    <p:sldId id="269" r:id="rId27"/>
    <p:sldId id="899" r:id="rId28"/>
    <p:sldId id="273" r:id="rId29"/>
    <p:sldId id="898" r:id="rId30"/>
    <p:sldId id="279" r:id="rId31"/>
    <p:sldId id="738" r:id="rId32"/>
    <p:sldId id="888" r:id="rId33"/>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d, Merethe A" initials="LMA" lastIdx="4" clrIdx="0">
    <p:extLst>
      <p:ext uri="{19B8F6BF-5375-455C-9EA6-DF929625EA0E}">
        <p15:presenceInfo xmlns:p15="http://schemas.microsoft.com/office/powerpoint/2012/main" userId="S-1-5-21-1332841840-243531673-2482343961-255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93060-4814-4BBF-A6A2-40E43E41BC7D}" v="86" dt="2022-01-12T12:11:54.034"/>
    <p1510:client id="{033282BD-631C-45DC-9536-5AA1222637D5}" v="7" dt="2022-01-12T09:36:17.592"/>
    <p1510:client id="{3CE9DEA8-6D8A-4274-8BA0-9836F1FE4549}" v="1" dt="2022-01-20T09:05:03.736"/>
    <p1510:client id="{E3A21325-B815-4955-85A2-42E3BF8BB1C9}" v="4038" dt="2022-01-12T12:05:14.83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84" autoAdjust="0"/>
  </p:normalViewPr>
  <p:slideViewPr>
    <p:cSldViewPr snapToGrid="0">
      <p:cViewPr varScale="1">
        <p:scale>
          <a:sx n="93" d="100"/>
          <a:sy n="93" d="100"/>
        </p:scale>
        <p:origin x="1236"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 Merethe A" userId="S::merethe.a.land_grimstad.kommune.no#ext#@krikom.onmicrosoft.com::1717a035-9302-4b42-a4b0-ee5daeda5c09" providerId="AD" clId="Web-{3CE9DEA8-6D8A-4274-8BA0-9836F1FE4549}"/>
    <pc:docChg chg="delSld">
      <pc:chgData name="Land, Merethe A" userId="S::merethe.a.land_grimstad.kommune.no#ext#@krikom.onmicrosoft.com::1717a035-9302-4b42-a4b0-ee5daeda5c09" providerId="AD" clId="Web-{3CE9DEA8-6D8A-4274-8BA0-9836F1FE4549}" dt="2022-01-20T09:05:03.736" v="0"/>
      <pc:docMkLst>
        <pc:docMk/>
      </pc:docMkLst>
      <pc:sldChg chg="del">
        <pc:chgData name="Land, Merethe A" userId="S::merethe.a.land_grimstad.kommune.no#ext#@krikom.onmicrosoft.com::1717a035-9302-4b42-a4b0-ee5daeda5c09" providerId="AD" clId="Web-{3CE9DEA8-6D8A-4274-8BA0-9836F1FE4549}" dt="2022-01-20T09:05:03.736" v="0"/>
        <pc:sldMkLst>
          <pc:docMk/>
          <pc:sldMk cId="3883578332" sldId="894"/>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C7DA6-5A43-4D67-BBA8-FA684C916A7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b-NO"/>
        </a:p>
      </dgm:t>
    </dgm:pt>
    <dgm:pt modelId="{6233C070-B55B-42C7-BC22-8DE399CC9521}">
      <dgm:prSet phldrT="[Tekst]"/>
      <dgm:spPr>
        <a:noFill/>
        <a:ln>
          <a:solidFill>
            <a:srgbClr val="FF0000"/>
          </a:solidFill>
        </a:ln>
      </dgm:spPr>
      <dgm:t>
        <a:bodyPr/>
        <a:lstStyle/>
        <a:p>
          <a:r>
            <a:rPr lang="nb-NO">
              <a:solidFill>
                <a:sysClr val="windowText" lastClr="000000"/>
              </a:solidFill>
            </a:rPr>
            <a:t>Tekst	</a:t>
          </a:r>
        </a:p>
      </dgm:t>
    </dgm:pt>
    <dgm:pt modelId="{7B48C625-E273-4A45-A430-016BCAB60DBD}" type="parTrans" cxnId="{32772B85-198E-4113-A318-F18A31D29C47}">
      <dgm:prSet/>
      <dgm:spPr/>
      <dgm:t>
        <a:bodyPr/>
        <a:lstStyle/>
        <a:p>
          <a:endParaRPr lang="nb-NO"/>
        </a:p>
      </dgm:t>
    </dgm:pt>
    <dgm:pt modelId="{B4C28416-7448-4A2A-BEBA-CB80A16F9BE9}" type="sibTrans" cxnId="{32772B85-198E-4113-A318-F18A31D29C47}">
      <dgm:prSet/>
      <dgm:spPr/>
      <dgm:t>
        <a:bodyPr/>
        <a:lstStyle/>
        <a:p>
          <a:endParaRPr lang="nb-NO"/>
        </a:p>
      </dgm:t>
    </dgm:pt>
    <dgm:pt modelId="{C515135F-5E19-46DA-963A-1E6F0A35F768}">
      <dgm:prSet phldrT="[Tekst]"/>
      <dgm:spPr>
        <a:noFill/>
        <a:ln>
          <a:solidFill>
            <a:srgbClr val="FF0000"/>
          </a:solidFill>
        </a:ln>
      </dgm:spPr>
      <dgm:t>
        <a:bodyPr/>
        <a:lstStyle/>
        <a:p>
          <a:r>
            <a:rPr lang="nb-NO">
              <a:solidFill>
                <a:sysClr val="windowText" lastClr="000000"/>
              </a:solidFill>
            </a:rPr>
            <a:t>Tekst </a:t>
          </a:r>
        </a:p>
      </dgm:t>
    </dgm:pt>
    <dgm:pt modelId="{7AAC5AA1-F6DC-4FA6-86F0-23B00B18CEA8}" type="parTrans" cxnId="{C1AA7ABE-A6E7-430E-A88C-EFBDC01BEB64}">
      <dgm:prSet/>
      <dgm:spPr>
        <a:noFill/>
        <a:ln>
          <a:solidFill>
            <a:srgbClr val="FF0000"/>
          </a:solidFill>
        </a:ln>
      </dgm:spPr>
      <dgm:t>
        <a:bodyPr/>
        <a:lstStyle/>
        <a:p>
          <a:endParaRPr lang="nb-NO">
            <a:solidFill>
              <a:sysClr val="windowText" lastClr="000000"/>
            </a:solidFill>
          </a:endParaRPr>
        </a:p>
      </dgm:t>
    </dgm:pt>
    <dgm:pt modelId="{C57441C9-0C39-42DA-A31F-7F7C0A3FD2EB}" type="sibTrans" cxnId="{C1AA7ABE-A6E7-430E-A88C-EFBDC01BEB64}">
      <dgm:prSet/>
      <dgm:spPr/>
      <dgm:t>
        <a:bodyPr/>
        <a:lstStyle/>
        <a:p>
          <a:endParaRPr lang="nb-NO"/>
        </a:p>
      </dgm:t>
    </dgm:pt>
    <dgm:pt modelId="{E3CFC18A-AFB6-4FAA-A538-C691741ACADD}">
      <dgm:prSet phldrT="[Tekst]"/>
      <dgm:spPr>
        <a:noFill/>
        <a:ln>
          <a:solidFill>
            <a:srgbClr val="FF0000"/>
          </a:solidFill>
        </a:ln>
      </dgm:spPr>
      <dgm:t>
        <a:bodyPr/>
        <a:lstStyle/>
        <a:p>
          <a:r>
            <a:rPr lang="nb-NO">
              <a:solidFill>
                <a:sysClr val="windowText" lastClr="000000"/>
              </a:solidFill>
            </a:rPr>
            <a:t>Tekst</a:t>
          </a:r>
        </a:p>
      </dgm:t>
    </dgm:pt>
    <dgm:pt modelId="{8DF6DF60-00BE-4086-B00E-30C648DC2F02}" type="parTrans" cxnId="{1EF2A127-4BE3-4211-9641-E8F3EA77ECA6}">
      <dgm:prSet/>
      <dgm:spPr>
        <a:noFill/>
        <a:ln>
          <a:solidFill>
            <a:srgbClr val="FF0000"/>
          </a:solidFill>
        </a:ln>
      </dgm:spPr>
      <dgm:t>
        <a:bodyPr/>
        <a:lstStyle/>
        <a:p>
          <a:endParaRPr lang="nb-NO">
            <a:solidFill>
              <a:sysClr val="windowText" lastClr="000000"/>
            </a:solidFill>
          </a:endParaRPr>
        </a:p>
      </dgm:t>
    </dgm:pt>
    <dgm:pt modelId="{9EB9FE01-53C2-4505-AB0B-F44473580364}" type="sibTrans" cxnId="{1EF2A127-4BE3-4211-9641-E8F3EA77ECA6}">
      <dgm:prSet/>
      <dgm:spPr/>
      <dgm:t>
        <a:bodyPr/>
        <a:lstStyle/>
        <a:p>
          <a:endParaRPr lang="nb-NO"/>
        </a:p>
      </dgm:t>
    </dgm:pt>
    <dgm:pt modelId="{5E98578D-3CC4-4BCD-A4E2-D76C3D5736BF}">
      <dgm:prSet phldrT="[Tekst]"/>
      <dgm:spPr>
        <a:noFill/>
        <a:ln>
          <a:solidFill>
            <a:srgbClr val="FF0000"/>
          </a:solidFill>
        </a:ln>
      </dgm:spPr>
      <dgm:t>
        <a:bodyPr/>
        <a:lstStyle/>
        <a:p>
          <a:r>
            <a:rPr lang="nb-NO">
              <a:solidFill>
                <a:sysClr val="windowText" lastClr="000000"/>
              </a:solidFill>
            </a:rPr>
            <a:t>Tekst </a:t>
          </a:r>
        </a:p>
      </dgm:t>
    </dgm:pt>
    <dgm:pt modelId="{C5B2FEB8-9510-454A-ABB5-0CE9A908AD48}" type="parTrans" cxnId="{BE098450-9757-4D4C-9B57-0F1212EE0B27}">
      <dgm:prSet/>
      <dgm:spPr>
        <a:noFill/>
        <a:ln>
          <a:solidFill>
            <a:srgbClr val="FF0000"/>
          </a:solidFill>
        </a:ln>
      </dgm:spPr>
      <dgm:t>
        <a:bodyPr/>
        <a:lstStyle/>
        <a:p>
          <a:endParaRPr lang="nb-NO">
            <a:solidFill>
              <a:sysClr val="windowText" lastClr="000000"/>
            </a:solidFill>
          </a:endParaRPr>
        </a:p>
      </dgm:t>
    </dgm:pt>
    <dgm:pt modelId="{DF96EA27-C002-4A16-8F5E-D81D6A5E5204}" type="sibTrans" cxnId="{BE098450-9757-4D4C-9B57-0F1212EE0B27}">
      <dgm:prSet/>
      <dgm:spPr/>
      <dgm:t>
        <a:bodyPr/>
        <a:lstStyle/>
        <a:p>
          <a:endParaRPr lang="nb-NO"/>
        </a:p>
      </dgm:t>
    </dgm:pt>
    <dgm:pt modelId="{BF5AED3E-DC32-4327-B23F-CE5F44C75433}">
      <dgm:prSet phldrT="[Tekst]"/>
      <dgm:spPr>
        <a:noFill/>
        <a:ln>
          <a:solidFill>
            <a:srgbClr val="FF0000"/>
          </a:solidFill>
        </a:ln>
      </dgm:spPr>
      <dgm:t>
        <a:bodyPr/>
        <a:lstStyle/>
        <a:p>
          <a:r>
            <a:rPr lang="nb-NO">
              <a:solidFill>
                <a:sysClr val="windowText" lastClr="000000"/>
              </a:solidFill>
            </a:rPr>
            <a:t>Tekst </a:t>
          </a:r>
        </a:p>
      </dgm:t>
    </dgm:pt>
    <dgm:pt modelId="{E6B7B680-A3CA-4F3A-A2C3-5B6DFFE1458C}" type="parTrans" cxnId="{B2BD3D30-B4E5-4959-8BFE-49282031E05E}">
      <dgm:prSet/>
      <dgm:spPr>
        <a:noFill/>
        <a:ln>
          <a:solidFill>
            <a:srgbClr val="FF0000"/>
          </a:solidFill>
        </a:ln>
      </dgm:spPr>
      <dgm:t>
        <a:bodyPr/>
        <a:lstStyle/>
        <a:p>
          <a:endParaRPr lang="nb-NO">
            <a:solidFill>
              <a:sysClr val="windowText" lastClr="000000"/>
            </a:solidFill>
          </a:endParaRPr>
        </a:p>
      </dgm:t>
    </dgm:pt>
    <dgm:pt modelId="{014E22EA-8D00-492F-A159-15DCEE787883}" type="sibTrans" cxnId="{B2BD3D30-B4E5-4959-8BFE-49282031E05E}">
      <dgm:prSet/>
      <dgm:spPr/>
      <dgm:t>
        <a:bodyPr/>
        <a:lstStyle/>
        <a:p>
          <a:endParaRPr lang="nb-NO"/>
        </a:p>
      </dgm:t>
    </dgm:pt>
    <dgm:pt modelId="{12013A4E-B64C-4DFD-922E-2AB827FA52CA}">
      <dgm:prSet phldrT="[Tekst]"/>
      <dgm:spPr>
        <a:noFill/>
        <a:ln>
          <a:solidFill>
            <a:srgbClr val="FF0000"/>
          </a:solidFill>
        </a:ln>
      </dgm:spPr>
      <dgm:t>
        <a:bodyPr/>
        <a:lstStyle/>
        <a:p>
          <a:r>
            <a:rPr lang="nb-NO">
              <a:solidFill>
                <a:sysClr val="windowText" lastClr="000000"/>
              </a:solidFill>
            </a:rPr>
            <a:t>Tekst</a:t>
          </a:r>
        </a:p>
      </dgm:t>
    </dgm:pt>
    <dgm:pt modelId="{FDFE8D82-E6DE-4521-B5D5-1CBD9D963507}" type="parTrans" cxnId="{A9BFAF85-698D-4CC0-81DC-561329B6F628}">
      <dgm:prSet/>
      <dgm:spPr>
        <a:noFill/>
        <a:ln>
          <a:solidFill>
            <a:srgbClr val="FF0000"/>
          </a:solidFill>
        </a:ln>
      </dgm:spPr>
      <dgm:t>
        <a:bodyPr/>
        <a:lstStyle/>
        <a:p>
          <a:endParaRPr lang="nb-NO">
            <a:solidFill>
              <a:sysClr val="windowText" lastClr="000000"/>
            </a:solidFill>
          </a:endParaRPr>
        </a:p>
      </dgm:t>
    </dgm:pt>
    <dgm:pt modelId="{2F3F7FBB-67F2-4DA9-9DA9-942E5CDE291C}" type="sibTrans" cxnId="{A9BFAF85-698D-4CC0-81DC-561329B6F628}">
      <dgm:prSet/>
      <dgm:spPr/>
      <dgm:t>
        <a:bodyPr/>
        <a:lstStyle/>
        <a:p>
          <a:endParaRPr lang="nb-NO"/>
        </a:p>
      </dgm:t>
    </dgm:pt>
    <dgm:pt modelId="{C04CDE08-64D9-4BE4-95AF-FDE04843BE22}">
      <dgm:prSet phldrT="[Tekst]"/>
      <dgm:spPr>
        <a:noFill/>
        <a:ln>
          <a:solidFill>
            <a:srgbClr val="FF0000"/>
          </a:solidFill>
        </a:ln>
      </dgm:spPr>
      <dgm:t>
        <a:bodyPr/>
        <a:lstStyle/>
        <a:p>
          <a:r>
            <a:rPr lang="nb-NO">
              <a:solidFill>
                <a:sysClr val="windowText" lastClr="000000"/>
              </a:solidFill>
            </a:rPr>
            <a:t>Tekst</a:t>
          </a:r>
        </a:p>
      </dgm:t>
    </dgm:pt>
    <dgm:pt modelId="{F23DC72F-2479-41AB-B131-B124B0A33819}" type="parTrans" cxnId="{6BA25291-8524-4D4A-AB6D-57D5C2AE010C}">
      <dgm:prSet/>
      <dgm:spPr>
        <a:noFill/>
        <a:ln>
          <a:solidFill>
            <a:srgbClr val="FF0000"/>
          </a:solidFill>
        </a:ln>
      </dgm:spPr>
      <dgm:t>
        <a:bodyPr/>
        <a:lstStyle/>
        <a:p>
          <a:endParaRPr lang="nb-NO">
            <a:solidFill>
              <a:sysClr val="windowText" lastClr="000000"/>
            </a:solidFill>
          </a:endParaRPr>
        </a:p>
      </dgm:t>
    </dgm:pt>
    <dgm:pt modelId="{68FCC9E6-4841-44E6-A4F9-3F6CEFA71EDD}" type="sibTrans" cxnId="{6BA25291-8524-4D4A-AB6D-57D5C2AE010C}">
      <dgm:prSet/>
      <dgm:spPr/>
      <dgm:t>
        <a:bodyPr/>
        <a:lstStyle/>
        <a:p>
          <a:endParaRPr lang="nb-NO"/>
        </a:p>
      </dgm:t>
    </dgm:pt>
    <dgm:pt modelId="{DBFC0A1F-7C10-444C-9B22-52B8F9F0290F}">
      <dgm:prSet phldrT="[Tekst]"/>
      <dgm:spPr>
        <a:blipFill rotWithShape="0">
          <a:blip xmlns:r="http://schemas.openxmlformats.org/officeDocument/2006/relationships" r:embed="rId1"/>
          <a:stretch>
            <a:fillRect/>
          </a:stretch>
        </a:blipFill>
        <a:ln>
          <a:solidFill>
            <a:srgbClr val="FF0000"/>
          </a:solidFill>
        </a:ln>
      </dgm:spPr>
      <dgm:t>
        <a:bodyPr/>
        <a:lstStyle/>
        <a:p>
          <a:r>
            <a:rPr lang="nb-NO">
              <a:solidFill>
                <a:sysClr val="windowText" lastClr="000000"/>
              </a:solidFill>
            </a:rPr>
            <a:t>Tekst</a:t>
          </a:r>
        </a:p>
      </dgm:t>
    </dgm:pt>
    <dgm:pt modelId="{41E4A089-7BC6-4BF4-B2C3-842C151A4C06}" type="parTrans" cxnId="{621A8D40-C9EC-44CB-AEED-3439042792E6}">
      <dgm:prSet/>
      <dgm:spPr>
        <a:noFill/>
        <a:ln>
          <a:solidFill>
            <a:srgbClr val="FF0000"/>
          </a:solidFill>
        </a:ln>
      </dgm:spPr>
      <dgm:t>
        <a:bodyPr/>
        <a:lstStyle/>
        <a:p>
          <a:endParaRPr lang="nb-NO">
            <a:solidFill>
              <a:sysClr val="windowText" lastClr="000000"/>
            </a:solidFill>
          </a:endParaRPr>
        </a:p>
      </dgm:t>
    </dgm:pt>
    <dgm:pt modelId="{5B0B5DBB-A652-49E1-ABBA-629CF8AA837B}" type="sibTrans" cxnId="{621A8D40-C9EC-44CB-AEED-3439042792E6}">
      <dgm:prSet/>
      <dgm:spPr/>
      <dgm:t>
        <a:bodyPr/>
        <a:lstStyle/>
        <a:p>
          <a:endParaRPr lang="nb-NO"/>
        </a:p>
      </dgm:t>
    </dgm:pt>
    <dgm:pt modelId="{8553A18F-1FFD-4924-A38F-E59842D64DF2}">
      <dgm:prSet phldrT="[Tekst]"/>
      <dgm:spPr>
        <a:blipFill rotWithShape="0">
          <a:blip xmlns:r="http://schemas.openxmlformats.org/officeDocument/2006/relationships" r:embed="rId1"/>
          <a:stretch>
            <a:fillRect/>
          </a:stretch>
        </a:blipFill>
        <a:ln>
          <a:solidFill>
            <a:srgbClr val="FF0000"/>
          </a:solidFill>
        </a:ln>
      </dgm:spPr>
      <dgm:t>
        <a:bodyPr/>
        <a:lstStyle/>
        <a:p>
          <a:r>
            <a:rPr lang="nb-NO">
              <a:solidFill>
                <a:sysClr val="windowText" lastClr="000000"/>
              </a:solidFill>
            </a:rPr>
            <a:t>Tekst</a:t>
          </a:r>
        </a:p>
      </dgm:t>
    </dgm:pt>
    <dgm:pt modelId="{429ABBA8-FF9A-4DC4-AEBD-34FD2020D110}" type="parTrans" cxnId="{D62C55C1-7A96-4286-A58D-DD93BCC19F9B}">
      <dgm:prSet/>
      <dgm:spPr>
        <a:noFill/>
        <a:ln>
          <a:solidFill>
            <a:srgbClr val="FF0000"/>
          </a:solidFill>
        </a:ln>
      </dgm:spPr>
      <dgm:t>
        <a:bodyPr/>
        <a:lstStyle/>
        <a:p>
          <a:endParaRPr lang="nb-NO">
            <a:solidFill>
              <a:sysClr val="windowText" lastClr="000000"/>
            </a:solidFill>
          </a:endParaRPr>
        </a:p>
      </dgm:t>
    </dgm:pt>
    <dgm:pt modelId="{EDBCDC50-387D-46C6-87CC-ED976E192B73}" type="sibTrans" cxnId="{D62C55C1-7A96-4286-A58D-DD93BCC19F9B}">
      <dgm:prSet/>
      <dgm:spPr/>
      <dgm:t>
        <a:bodyPr/>
        <a:lstStyle/>
        <a:p>
          <a:endParaRPr lang="nb-NO"/>
        </a:p>
      </dgm:t>
    </dgm:pt>
    <dgm:pt modelId="{AD2158BE-F1B8-4894-A32E-C5F7F8A2DC07}">
      <dgm:prSet phldrT="[Tekst]"/>
      <dgm:spPr>
        <a:blipFill rotWithShape="0">
          <a:blip xmlns:r="http://schemas.openxmlformats.org/officeDocument/2006/relationships" r:embed="rId1"/>
          <a:stretch>
            <a:fillRect/>
          </a:stretch>
        </a:blipFill>
        <a:ln>
          <a:solidFill>
            <a:srgbClr val="FF0000"/>
          </a:solidFill>
        </a:ln>
      </dgm:spPr>
      <dgm:t>
        <a:bodyPr/>
        <a:lstStyle/>
        <a:p>
          <a:r>
            <a:rPr lang="nb-NO">
              <a:solidFill>
                <a:sysClr val="windowText" lastClr="000000"/>
              </a:solidFill>
            </a:rPr>
            <a:t>Tekst</a:t>
          </a:r>
        </a:p>
      </dgm:t>
    </dgm:pt>
    <dgm:pt modelId="{668702B9-CCDE-4CC1-9479-3B97D84BF9D6}" type="parTrans" cxnId="{2D10EBCE-D319-4FB7-A6CA-CE2ED082A091}">
      <dgm:prSet/>
      <dgm:spPr>
        <a:noFill/>
        <a:ln>
          <a:solidFill>
            <a:srgbClr val="FF0000"/>
          </a:solidFill>
        </a:ln>
      </dgm:spPr>
      <dgm:t>
        <a:bodyPr/>
        <a:lstStyle/>
        <a:p>
          <a:endParaRPr lang="nb-NO">
            <a:solidFill>
              <a:sysClr val="windowText" lastClr="000000"/>
            </a:solidFill>
          </a:endParaRPr>
        </a:p>
      </dgm:t>
    </dgm:pt>
    <dgm:pt modelId="{6D3E90D9-45BF-4291-B0F7-9A138D43DA8C}" type="sibTrans" cxnId="{2D10EBCE-D319-4FB7-A6CA-CE2ED082A091}">
      <dgm:prSet/>
      <dgm:spPr/>
      <dgm:t>
        <a:bodyPr/>
        <a:lstStyle/>
        <a:p>
          <a:endParaRPr lang="nb-NO"/>
        </a:p>
      </dgm:t>
    </dgm:pt>
    <dgm:pt modelId="{B8B9C7D8-3034-4F4B-A488-FAFB91AD0F6C}">
      <dgm:prSet phldrT="[Tekst]"/>
      <dgm:spPr>
        <a:blipFill rotWithShape="0">
          <a:blip xmlns:r="http://schemas.openxmlformats.org/officeDocument/2006/relationships" r:embed="rId1"/>
          <a:stretch>
            <a:fillRect/>
          </a:stretch>
        </a:blipFill>
        <a:ln>
          <a:solidFill>
            <a:srgbClr val="FF0000"/>
          </a:solidFill>
        </a:ln>
      </dgm:spPr>
      <dgm:t>
        <a:bodyPr/>
        <a:lstStyle/>
        <a:p>
          <a:endParaRPr lang="nb-NO">
            <a:solidFill>
              <a:sysClr val="windowText" lastClr="000000"/>
            </a:solidFill>
          </a:endParaRPr>
        </a:p>
      </dgm:t>
    </dgm:pt>
    <dgm:pt modelId="{9C3972BF-A8CD-4C1E-A768-D09FF29B7679}" type="parTrans" cxnId="{B67E60C4-3FC1-4C22-968D-08411B4A612C}">
      <dgm:prSet/>
      <dgm:spPr>
        <a:ln>
          <a:solidFill>
            <a:srgbClr val="FF0000"/>
          </a:solidFill>
        </a:ln>
      </dgm:spPr>
      <dgm:t>
        <a:bodyPr/>
        <a:lstStyle/>
        <a:p>
          <a:endParaRPr lang="nb-NO"/>
        </a:p>
      </dgm:t>
    </dgm:pt>
    <dgm:pt modelId="{5A55B23F-E5D2-4552-8EAD-77907F75D144}" type="sibTrans" cxnId="{B67E60C4-3FC1-4C22-968D-08411B4A612C}">
      <dgm:prSet/>
      <dgm:spPr/>
      <dgm:t>
        <a:bodyPr/>
        <a:lstStyle/>
        <a:p>
          <a:endParaRPr lang="nb-NO"/>
        </a:p>
      </dgm:t>
    </dgm:pt>
    <dgm:pt modelId="{2C0B211C-0842-4776-AD9B-D38845A05C1F}">
      <dgm:prSet phldrT="[Tekst]"/>
      <dgm:spPr>
        <a:blipFill rotWithShape="0">
          <a:blip xmlns:r="http://schemas.openxmlformats.org/officeDocument/2006/relationships" r:embed="rId1"/>
          <a:stretch>
            <a:fillRect/>
          </a:stretch>
        </a:blipFill>
        <a:ln>
          <a:solidFill>
            <a:srgbClr val="FF0000"/>
          </a:solidFill>
        </a:ln>
      </dgm:spPr>
      <dgm:t>
        <a:bodyPr/>
        <a:lstStyle/>
        <a:p>
          <a:r>
            <a:rPr lang="nb-NO">
              <a:solidFill>
                <a:sysClr val="windowText" lastClr="000000"/>
              </a:solidFill>
            </a:rPr>
            <a:t>Tekst</a:t>
          </a:r>
        </a:p>
      </dgm:t>
    </dgm:pt>
    <dgm:pt modelId="{7810BDE4-8D43-4A67-B774-CFDC8195AEBD}" type="parTrans" cxnId="{878DA677-10DB-4B55-849E-837FD51B4E1F}">
      <dgm:prSet/>
      <dgm:spPr>
        <a:ln>
          <a:solidFill>
            <a:srgbClr val="FF0000"/>
          </a:solidFill>
        </a:ln>
      </dgm:spPr>
      <dgm:t>
        <a:bodyPr/>
        <a:lstStyle/>
        <a:p>
          <a:endParaRPr lang="nb-NO"/>
        </a:p>
      </dgm:t>
    </dgm:pt>
    <dgm:pt modelId="{5F08B00D-393D-4B77-A4A7-C8F8226A61CB}" type="sibTrans" cxnId="{878DA677-10DB-4B55-849E-837FD51B4E1F}">
      <dgm:prSet/>
      <dgm:spPr/>
      <dgm:t>
        <a:bodyPr/>
        <a:lstStyle/>
        <a:p>
          <a:endParaRPr lang="nb-NO"/>
        </a:p>
      </dgm:t>
    </dgm:pt>
    <dgm:pt modelId="{5DF5E3FA-0A58-4793-91B7-6B4FF45D4549}">
      <dgm:prSet phldrT="[Tekst]"/>
      <dgm:spPr>
        <a:blipFill rotWithShape="0">
          <a:blip xmlns:r="http://schemas.openxmlformats.org/officeDocument/2006/relationships" r:embed="rId1"/>
          <a:stretch>
            <a:fillRect/>
          </a:stretch>
        </a:blipFill>
        <a:ln>
          <a:solidFill>
            <a:srgbClr val="FF0000"/>
          </a:solidFill>
        </a:ln>
      </dgm:spPr>
      <dgm:t>
        <a:bodyPr/>
        <a:lstStyle/>
        <a:p>
          <a:r>
            <a:rPr lang="nb-NO">
              <a:solidFill>
                <a:sysClr val="windowText" lastClr="000000"/>
              </a:solidFill>
            </a:rPr>
            <a:t>Tekst</a:t>
          </a:r>
        </a:p>
      </dgm:t>
    </dgm:pt>
    <dgm:pt modelId="{857EED0D-D854-4DFB-A6DD-32C2416008BD}" type="parTrans" cxnId="{A618394A-D803-422F-AF88-864AA6F179ED}">
      <dgm:prSet/>
      <dgm:spPr>
        <a:ln>
          <a:solidFill>
            <a:srgbClr val="FF0000"/>
          </a:solidFill>
        </a:ln>
      </dgm:spPr>
      <dgm:t>
        <a:bodyPr/>
        <a:lstStyle/>
        <a:p>
          <a:endParaRPr lang="nb-NO"/>
        </a:p>
      </dgm:t>
    </dgm:pt>
    <dgm:pt modelId="{9A8F158A-7EDD-4436-951D-C37D0D128A98}" type="sibTrans" cxnId="{A618394A-D803-422F-AF88-864AA6F179ED}">
      <dgm:prSet/>
      <dgm:spPr/>
      <dgm:t>
        <a:bodyPr/>
        <a:lstStyle/>
        <a:p>
          <a:endParaRPr lang="nb-NO"/>
        </a:p>
      </dgm:t>
    </dgm:pt>
    <dgm:pt modelId="{BEF9CAFD-76CC-4BBE-B789-04C770BF7B95}" type="pres">
      <dgm:prSet presAssocID="{50AC7DA6-5A43-4D67-BBA8-FA684C916A79}" presName="diagram" presStyleCnt="0">
        <dgm:presLayoutVars>
          <dgm:chPref val="1"/>
          <dgm:dir/>
          <dgm:animOne val="branch"/>
          <dgm:animLvl val="lvl"/>
          <dgm:resizeHandles val="exact"/>
        </dgm:presLayoutVars>
      </dgm:prSet>
      <dgm:spPr/>
      <dgm:t>
        <a:bodyPr/>
        <a:lstStyle/>
        <a:p>
          <a:endParaRPr lang="nb-NO"/>
        </a:p>
      </dgm:t>
    </dgm:pt>
    <dgm:pt modelId="{99DE85C8-6FFB-43C3-9C5A-EA35D929270F}" type="pres">
      <dgm:prSet presAssocID="{6233C070-B55B-42C7-BC22-8DE399CC9521}" presName="root1" presStyleCnt="0"/>
      <dgm:spPr/>
    </dgm:pt>
    <dgm:pt modelId="{DA09F995-DCEF-428E-8CBD-44D304CEAFB4}" type="pres">
      <dgm:prSet presAssocID="{6233C070-B55B-42C7-BC22-8DE399CC9521}" presName="LevelOneTextNode" presStyleLbl="node0" presStyleIdx="0" presStyleCnt="1">
        <dgm:presLayoutVars>
          <dgm:chPref val="3"/>
        </dgm:presLayoutVars>
      </dgm:prSet>
      <dgm:spPr/>
      <dgm:t>
        <a:bodyPr/>
        <a:lstStyle/>
        <a:p>
          <a:endParaRPr lang="nb-NO"/>
        </a:p>
      </dgm:t>
    </dgm:pt>
    <dgm:pt modelId="{18511051-2302-4F7E-9D92-4BACE33D04EB}" type="pres">
      <dgm:prSet presAssocID="{6233C070-B55B-42C7-BC22-8DE399CC9521}" presName="level2hierChild" presStyleCnt="0"/>
      <dgm:spPr/>
    </dgm:pt>
    <dgm:pt modelId="{B2536900-9B97-457B-8F93-F48397FF0995}" type="pres">
      <dgm:prSet presAssocID="{7AAC5AA1-F6DC-4FA6-86F0-23B00B18CEA8}" presName="conn2-1" presStyleLbl="parChTrans1D2" presStyleIdx="0" presStyleCnt="2"/>
      <dgm:spPr/>
      <dgm:t>
        <a:bodyPr/>
        <a:lstStyle/>
        <a:p>
          <a:endParaRPr lang="nb-NO"/>
        </a:p>
      </dgm:t>
    </dgm:pt>
    <dgm:pt modelId="{D0904216-A121-4D42-AC95-D84DF65C25E3}" type="pres">
      <dgm:prSet presAssocID="{7AAC5AA1-F6DC-4FA6-86F0-23B00B18CEA8}" presName="connTx" presStyleLbl="parChTrans1D2" presStyleIdx="0" presStyleCnt="2"/>
      <dgm:spPr/>
      <dgm:t>
        <a:bodyPr/>
        <a:lstStyle/>
        <a:p>
          <a:endParaRPr lang="nb-NO"/>
        </a:p>
      </dgm:t>
    </dgm:pt>
    <dgm:pt modelId="{6645DB82-8974-451A-BCF4-3BEF0C6A8BC0}" type="pres">
      <dgm:prSet presAssocID="{C515135F-5E19-46DA-963A-1E6F0A35F768}" presName="root2" presStyleCnt="0"/>
      <dgm:spPr/>
    </dgm:pt>
    <dgm:pt modelId="{9129F5A9-F69E-47FC-B6A3-C5C269A0E1F4}" type="pres">
      <dgm:prSet presAssocID="{C515135F-5E19-46DA-963A-1E6F0A35F768}" presName="LevelTwoTextNode" presStyleLbl="node2" presStyleIdx="0" presStyleCnt="2">
        <dgm:presLayoutVars>
          <dgm:chPref val="3"/>
        </dgm:presLayoutVars>
      </dgm:prSet>
      <dgm:spPr/>
      <dgm:t>
        <a:bodyPr/>
        <a:lstStyle/>
        <a:p>
          <a:endParaRPr lang="nb-NO"/>
        </a:p>
      </dgm:t>
    </dgm:pt>
    <dgm:pt modelId="{C202719F-C6D2-47BC-96CB-4174C9CC5EC2}" type="pres">
      <dgm:prSet presAssocID="{C515135F-5E19-46DA-963A-1E6F0A35F768}" presName="level3hierChild" presStyleCnt="0"/>
      <dgm:spPr/>
    </dgm:pt>
    <dgm:pt modelId="{8D92298A-E676-4D58-8EF3-362168E52F6D}" type="pres">
      <dgm:prSet presAssocID="{8DF6DF60-00BE-4086-B00E-30C648DC2F02}" presName="conn2-1" presStyleLbl="parChTrans1D3" presStyleIdx="0" presStyleCnt="4"/>
      <dgm:spPr/>
      <dgm:t>
        <a:bodyPr/>
        <a:lstStyle/>
        <a:p>
          <a:endParaRPr lang="nb-NO"/>
        </a:p>
      </dgm:t>
    </dgm:pt>
    <dgm:pt modelId="{FDB0F3DB-9E78-4E1F-BCBF-1AF675ECFDEC}" type="pres">
      <dgm:prSet presAssocID="{8DF6DF60-00BE-4086-B00E-30C648DC2F02}" presName="connTx" presStyleLbl="parChTrans1D3" presStyleIdx="0" presStyleCnt="4"/>
      <dgm:spPr/>
      <dgm:t>
        <a:bodyPr/>
        <a:lstStyle/>
        <a:p>
          <a:endParaRPr lang="nb-NO"/>
        </a:p>
      </dgm:t>
    </dgm:pt>
    <dgm:pt modelId="{5F8D98C8-5329-43CE-B692-6F2A2E9F9F55}" type="pres">
      <dgm:prSet presAssocID="{E3CFC18A-AFB6-4FAA-A538-C691741ACADD}" presName="root2" presStyleCnt="0"/>
      <dgm:spPr/>
    </dgm:pt>
    <dgm:pt modelId="{080E6AD4-3491-4A31-B7A4-EA1755DD6AEE}" type="pres">
      <dgm:prSet presAssocID="{E3CFC18A-AFB6-4FAA-A538-C691741ACADD}" presName="LevelTwoTextNode" presStyleLbl="node3" presStyleIdx="0" presStyleCnt="4">
        <dgm:presLayoutVars>
          <dgm:chPref val="3"/>
        </dgm:presLayoutVars>
      </dgm:prSet>
      <dgm:spPr/>
      <dgm:t>
        <a:bodyPr/>
        <a:lstStyle/>
        <a:p>
          <a:endParaRPr lang="nb-NO"/>
        </a:p>
      </dgm:t>
    </dgm:pt>
    <dgm:pt modelId="{C75C114D-AAAD-4E81-AB1E-C833211BA3DC}" type="pres">
      <dgm:prSet presAssocID="{E3CFC18A-AFB6-4FAA-A538-C691741ACADD}" presName="level3hierChild" presStyleCnt="0"/>
      <dgm:spPr/>
    </dgm:pt>
    <dgm:pt modelId="{CC6F2F90-7176-4179-9B54-9158888EE2EE}" type="pres">
      <dgm:prSet presAssocID="{429ABBA8-FF9A-4DC4-AEBD-34FD2020D110}" presName="conn2-1" presStyleLbl="parChTrans1D4" presStyleIdx="0" presStyleCnt="6"/>
      <dgm:spPr/>
      <dgm:t>
        <a:bodyPr/>
        <a:lstStyle/>
        <a:p>
          <a:endParaRPr lang="nb-NO"/>
        </a:p>
      </dgm:t>
    </dgm:pt>
    <dgm:pt modelId="{98DFAF54-8A05-418C-AA47-F99F572B7652}" type="pres">
      <dgm:prSet presAssocID="{429ABBA8-FF9A-4DC4-AEBD-34FD2020D110}" presName="connTx" presStyleLbl="parChTrans1D4" presStyleIdx="0" presStyleCnt="6"/>
      <dgm:spPr/>
      <dgm:t>
        <a:bodyPr/>
        <a:lstStyle/>
        <a:p>
          <a:endParaRPr lang="nb-NO"/>
        </a:p>
      </dgm:t>
    </dgm:pt>
    <dgm:pt modelId="{AE78956B-4CB8-4B77-9B2F-B16110CE63D3}" type="pres">
      <dgm:prSet presAssocID="{8553A18F-1FFD-4924-A38F-E59842D64DF2}" presName="root2" presStyleCnt="0"/>
      <dgm:spPr/>
    </dgm:pt>
    <dgm:pt modelId="{1487A5B8-DF1E-4963-89A9-5F02FCEB3B09}" type="pres">
      <dgm:prSet presAssocID="{8553A18F-1FFD-4924-A38F-E59842D64DF2}" presName="LevelTwoTextNode" presStyleLbl="node4" presStyleIdx="0" presStyleCnt="6" custLinFactNeighborX="23437" custLinFactNeighborY="7565">
        <dgm:presLayoutVars>
          <dgm:chPref val="3"/>
        </dgm:presLayoutVars>
      </dgm:prSet>
      <dgm:spPr/>
      <dgm:t>
        <a:bodyPr/>
        <a:lstStyle/>
        <a:p>
          <a:endParaRPr lang="nb-NO"/>
        </a:p>
      </dgm:t>
    </dgm:pt>
    <dgm:pt modelId="{11AC429C-778F-4E31-9EDB-29C9E6EDFA08}" type="pres">
      <dgm:prSet presAssocID="{8553A18F-1FFD-4924-A38F-E59842D64DF2}" presName="level3hierChild" presStyleCnt="0"/>
      <dgm:spPr/>
    </dgm:pt>
    <dgm:pt modelId="{7F1AB56C-DBA1-4170-BA7D-E538653BA821}" type="pres">
      <dgm:prSet presAssocID="{41E4A089-7BC6-4BF4-B2C3-842C151A4C06}" presName="conn2-1" presStyleLbl="parChTrans1D4" presStyleIdx="1" presStyleCnt="6"/>
      <dgm:spPr/>
      <dgm:t>
        <a:bodyPr/>
        <a:lstStyle/>
        <a:p>
          <a:endParaRPr lang="nb-NO"/>
        </a:p>
      </dgm:t>
    </dgm:pt>
    <dgm:pt modelId="{DB6F506C-109F-4A33-A642-5EF7C3A42225}" type="pres">
      <dgm:prSet presAssocID="{41E4A089-7BC6-4BF4-B2C3-842C151A4C06}" presName="connTx" presStyleLbl="parChTrans1D4" presStyleIdx="1" presStyleCnt="6"/>
      <dgm:spPr/>
      <dgm:t>
        <a:bodyPr/>
        <a:lstStyle/>
        <a:p>
          <a:endParaRPr lang="nb-NO"/>
        </a:p>
      </dgm:t>
    </dgm:pt>
    <dgm:pt modelId="{17351FC1-4D68-4CFF-B788-D4E54BAF7E23}" type="pres">
      <dgm:prSet presAssocID="{DBFC0A1F-7C10-444C-9B22-52B8F9F0290F}" presName="root2" presStyleCnt="0"/>
      <dgm:spPr/>
    </dgm:pt>
    <dgm:pt modelId="{8EEC97E1-0297-41E7-AA0D-0F013F7E082D}" type="pres">
      <dgm:prSet presAssocID="{DBFC0A1F-7C10-444C-9B22-52B8F9F0290F}" presName="LevelTwoTextNode" presStyleLbl="node4" presStyleIdx="1" presStyleCnt="6" custLinFactNeighborX="21924">
        <dgm:presLayoutVars>
          <dgm:chPref val="3"/>
        </dgm:presLayoutVars>
      </dgm:prSet>
      <dgm:spPr/>
      <dgm:t>
        <a:bodyPr/>
        <a:lstStyle/>
        <a:p>
          <a:endParaRPr lang="nb-NO"/>
        </a:p>
      </dgm:t>
    </dgm:pt>
    <dgm:pt modelId="{C56B3849-8715-45F4-A18C-CD93F8FC4FF8}" type="pres">
      <dgm:prSet presAssocID="{DBFC0A1F-7C10-444C-9B22-52B8F9F0290F}" presName="level3hierChild" presStyleCnt="0"/>
      <dgm:spPr/>
    </dgm:pt>
    <dgm:pt modelId="{B5E1D388-09DA-4A75-8F15-5A4754942368}" type="pres">
      <dgm:prSet presAssocID="{C5B2FEB8-9510-454A-ABB5-0CE9A908AD48}" presName="conn2-1" presStyleLbl="parChTrans1D3" presStyleIdx="1" presStyleCnt="4"/>
      <dgm:spPr/>
      <dgm:t>
        <a:bodyPr/>
        <a:lstStyle/>
        <a:p>
          <a:endParaRPr lang="nb-NO"/>
        </a:p>
      </dgm:t>
    </dgm:pt>
    <dgm:pt modelId="{F7EE06F2-244A-4FCD-BC86-AF9E0DAD50FB}" type="pres">
      <dgm:prSet presAssocID="{C5B2FEB8-9510-454A-ABB5-0CE9A908AD48}" presName="connTx" presStyleLbl="parChTrans1D3" presStyleIdx="1" presStyleCnt="4"/>
      <dgm:spPr/>
      <dgm:t>
        <a:bodyPr/>
        <a:lstStyle/>
        <a:p>
          <a:endParaRPr lang="nb-NO"/>
        </a:p>
      </dgm:t>
    </dgm:pt>
    <dgm:pt modelId="{CE791398-D0A0-4AAC-ADD8-075E8E101254}" type="pres">
      <dgm:prSet presAssocID="{5E98578D-3CC4-4BCD-A4E2-D76C3D5736BF}" presName="root2" presStyleCnt="0"/>
      <dgm:spPr/>
    </dgm:pt>
    <dgm:pt modelId="{1A66A35A-47BF-4B5F-A4A4-5EC8C5E632B0}" type="pres">
      <dgm:prSet presAssocID="{5E98578D-3CC4-4BCD-A4E2-D76C3D5736BF}" presName="LevelTwoTextNode" presStyleLbl="node3" presStyleIdx="1" presStyleCnt="4">
        <dgm:presLayoutVars>
          <dgm:chPref val="3"/>
        </dgm:presLayoutVars>
      </dgm:prSet>
      <dgm:spPr/>
      <dgm:t>
        <a:bodyPr/>
        <a:lstStyle/>
        <a:p>
          <a:endParaRPr lang="nb-NO"/>
        </a:p>
      </dgm:t>
    </dgm:pt>
    <dgm:pt modelId="{CAEB8A85-4931-4D35-8461-FA1EB69CCC9E}" type="pres">
      <dgm:prSet presAssocID="{5E98578D-3CC4-4BCD-A4E2-D76C3D5736BF}" presName="level3hierChild" presStyleCnt="0"/>
      <dgm:spPr/>
    </dgm:pt>
    <dgm:pt modelId="{C0C7BF0F-17DD-403A-8245-52571251F7F5}" type="pres">
      <dgm:prSet presAssocID="{9C3972BF-A8CD-4C1E-A768-D09FF29B7679}" presName="conn2-1" presStyleLbl="parChTrans1D4" presStyleIdx="2" presStyleCnt="6"/>
      <dgm:spPr/>
      <dgm:t>
        <a:bodyPr/>
        <a:lstStyle/>
        <a:p>
          <a:endParaRPr lang="nb-NO"/>
        </a:p>
      </dgm:t>
    </dgm:pt>
    <dgm:pt modelId="{9DBC39FD-E6A8-4AF6-BF14-D71B6C3150FB}" type="pres">
      <dgm:prSet presAssocID="{9C3972BF-A8CD-4C1E-A768-D09FF29B7679}" presName="connTx" presStyleLbl="parChTrans1D4" presStyleIdx="2" presStyleCnt="6"/>
      <dgm:spPr/>
      <dgm:t>
        <a:bodyPr/>
        <a:lstStyle/>
        <a:p>
          <a:endParaRPr lang="nb-NO"/>
        </a:p>
      </dgm:t>
    </dgm:pt>
    <dgm:pt modelId="{151BE4AD-0D68-4CF0-A7EA-31178D685A7A}" type="pres">
      <dgm:prSet presAssocID="{B8B9C7D8-3034-4F4B-A488-FAFB91AD0F6C}" presName="root2" presStyleCnt="0"/>
      <dgm:spPr/>
    </dgm:pt>
    <dgm:pt modelId="{DDDDE468-7E0B-47E5-A8B7-0DC5E5FCFAC4}" type="pres">
      <dgm:prSet presAssocID="{B8B9C7D8-3034-4F4B-A488-FAFB91AD0F6C}" presName="LevelTwoTextNode" presStyleLbl="node4" presStyleIdx="2" presStyleCnt="6" custLinFactNeighborX="21924">
        <dgm:presLayoutVars>
          <dgm:chPref val="3"/>
        </dgm:presLayoutVars>
      </dgm:prSet>
      <dgm:spPr/>
      <dgm:t>
        <a:bodyPr/>
        <a:lstStyle/>
        <a:p>
          <a:endParaRPr lang="nb-NO"/>
        </a:p>
      </dgm:t>
    </dgm:pt>
    <dgm:pt modelId="{E9821F71-F215-4C62-AB30-5C9E424E6E40}" type="pres">
      <dgm:prSet presAssocID="{B8B9C7D8-3034-4F4B-A488-FAFB91AD0F6C}" presName="level3hierChild" presStyleCnt="0"/>
      <dgm:spPr/>
    </dgm:pt>
    <dgm:pt modelId="{733135E3-9974-4EC0-9AE6-4B16C2395DD1}" type="pres">
      <dgm:prSet presAssocID="{E6B7B680-A3CA-4F3A-A2C3-5B6DFFE1458C}" presName="conn2-1" presStyleLbl="parChTrans1D2" presStyleIdx="1" presStyleCnt="2"/>
      <dgm:spPr/>
      <dgm:t>
        <a:bodyPr/>
        <a:lstStyle/>
        <a:p>
          <a:endParaRPr lang="nb-NO"/>
        </a:p>
      </dgm:t>
    </dgm:pt>
    <dgm:pt modelId="{AF575E56-4154-4E5C-BDEF-FCA38BB094E4}" type="pres">
      <dgm:prSet presAssocID="{E6B7B680-A3CA-4F3A-A2C3-5B6DFFE1458C}" presName="connTx" presStyleLbl="parChTrans1D2" presStyleIdx="1" presStyleCnt="2"/>
      <dgm:spPr/>
      <dgm:t>
        <a:bodyPr/>
        <a:lstStyle/>
        <a:p>
          <a:endParaRPr lang="nb-NO"/>
        </a:p>
      </dgm:t>
    </dgm:pt>
    <dgm:pt modelId="{B3B1657C-2018-46EC-BC94-8CDF72CCC2A2}" type="pres">
      <dgm:prSet presAssocID="{BF5AED3E-DC32-4327-B23F-CE5F44C75433}" presName="root2" presStyleCnt="0"/>
      <dgm:spPr/>
    </dgm:pt>
    <dgm:pt modelId="{59D91713-90A8-488A-978D-9FFEAA311BDF}" type="pres">
      <dgm:prSet presAssocID="{BF5AED3E-DC32-4327-B23F-CE5F44C75433}" presName="LevelTwoTextNode" presStyleLbl="node2" presStyleIdx="1" presStyleCnt="2">
        <dgm:presLayoutVars>
          <dgm:chPref val="3"/>
        </dgm:presLayoutVars>
      </dgm:prSet>
      <dgm:spPr/>
      <dgm:t>
        <a:bodyPr/>
        <a:lstStyle/>
        <a:p>
          <a:endParaRPr lang="nb-NO"/>
        </a:p>
      </dgm:t>
    </dgm:pt>
    <dgm:pt modelId="{F968C3B5-F8FF-48F4-AE3B-A8A16C32450F}" type="pres">
      <dgm:prSet presAssocID="{BF5AED3E-DC32-4327-B23F-CE5F44C75433}" presName="level3hierChild" presStyleCnt="0"/>
      <dgm:spPr/>
    </dgm:pt>
    <dgm:pt modelId="{6A19A1C1-B719-45DD-BC67-B694B393FF82}" type="pres">
      <dgm:prSet presAssocID="{FDFE8D82-E6DE-4521-B5D5-1CBD9D963507}" presName="conn2-1" presStyleLbl="parChTrans1D3" presStyleIdx="2" presStyleCnt="4"/>
      <dgm:spPr/>
      <dgm:t>
        <a:bodyPr/>
        <a:lstStyle/>
        <a:p>
          <a:endParaRPr lang="nb-NO"/>
        </a:p>
      </dgm:t>
    </dgm:pt>
    <dgm:pt modelId="{A5EF6EDF-68F5-46F2-918C-C44E7E4F55C9}" type="pres">
      <dgm:prSet presAssocID="{FDFE8D82-E6DE-4521-B5D5-1CBD9D963507}" presName="connTx" presStyleLbl="parChTrans1D3" presStyleIdx="2" presStyleCnt="4"/>
      <dgm:spPr/>
      <dgm:t>
        <a:bodyPr/>
        <a:lstStyle/>
        <a:p>
          <a:endParaRPr lang="nb-NO"/>
        </a:p>
      </dgm:t>
    </dgm:pt>
    <dgm:pt modelId="{FA11DB25-3CA5-4383-911F-B7806BD588E9}" type="pres">
      <dgm:prSet presAssocID="{12013A4E-B64C-4DFD-922E-2AB827FA52CA}" presName="root2" presStyleCnt="0"/>
      <dgm:spPr/>
    </dgm:pt>
    <dgm:pt modelId="{5D2FC7E7-A76C-4335-921F-7C29FE237FBB}" type="pres">
      <dgm:prSet presAssocID="{12013A4E-B64C-4DFD-922E-2AB827FA52CA}" presName="LevelTwoTextNode" presStyleLbl="node3" presStyleIdx="2" presStyleCnt="4">
        <dgm:presLayoutVars>
          <dgm:chPref val="3"/>
        </dgm:presLayoutVars>
      </dgm:prSet>
      <dgm:spPr/>
      <dgm:t>
        <a:bodyPr/>
        <a:lstStyle/>
        <a:p>
          <a:endParaRPr lang="nb-NO"/>
        </a:p>
      </dgm:t>
    </dgm:pt>
    <dgm:pt modelId="{4AF82B61-A5B5-4AE7-9B31-B8649E0BE2D5}" type="pres">
      <dgm:prSet presAssocID="{12013A4E-B64C-4DFD-922E-2AB827FA52CA}" presName="level3hierChild" presStyleCnt="0"/>
      <dgm:spPr/>
    </dgm:pt>
    <dgm:pt modelId="{9E189AAA-F6BC-429A-8BD4-D27D0B72F088}" type="pres">
      <dgm:prSet presAssocID="{668702B9-CCDE-4CC1-9479-3B97D84BF9D6}" presName="conn2-1" presStyleLbl="parChTrans1D4" presStyleIdx="3" presStyleCnt="6"/>
      <dgm:spPr/>
      <dgm:t>
        <a:bodyPr/>
        <a:lstStyle/>
        <a:p>
          <a:endParaRPr lang="nb-NO"/>
        </a:p>
      </dgm:t>
    </dgm:pt>
    <dgm:pt modelId="{6DA30D67-26CB-4A44-A4C8-80A87CA75356}" type="pres">
      <dgm:prSet presAssocID="{668702B9-CCDE-4CC1-9479-3B97D84BF9D6}" presName="connTx" presStyleLbl="parChTrans1D4" presStyleIdx="3" presStyleCnt="6"/>
      <dgm:spPr/>
      <dgm:t>
        <a:bodyPr/>
        <a:lstStyle/>
        <a:p>
          <a:endParaRPr lang="nb-NO"/>
        </a:p>
      </dgm:t>
    </dgm:pt>
    <dgm:pt modelId="{27D880B2-AFAF-42C5-834A-C192078B6802}" type="pres">
      <dgm:prSet presAssocID="{AD2158BE-F1B8-4894-A32E-C5F7F8A2DC07}" presName="root2" presStyleCnt="0"/>
      <dgm:spPr/>
    </dgm:pt>
    <dgm:pt modelId="{B06FDD8F-EDBB-4B8E-A508-4D853A08E5F2}" type="pres">
      <dgm:prSet presAssocID="{AD2158BE-F1B8-4894-A32E-C5F7F8A2DC07}" presName="LevelTwoTextNode" presStyleLbl="node4" presStyleIdx="3" presStyleCnt="6" custLinFactNeighborX="21924">
        <dgm:presLayoutVars>
          <dgm:chPref val="3"/>
        </dgm:presLayoutVars>
      </dgm:prSet>
      <dgm:spPr/>
      <dgm:t>
        <a:bodyPr/>
        <a:lstStyle/>
        <a:p>
          <a:endParaRPr lang="nb-NO"/>
        </a:p>
      </dgm:t>
    </dgm:pt>
    <dgm:pt modelId="{1269B0FC-8032-4C4F-B405-6899C2FF6EBE}" type="pres">
      <dgm:prSet presAssocID="{AD2158BE-F1B8-4894-A32E-C5F7F8A2DC07}" presName="level3hierChild" presStyleCnt="0"/>
      <dgm:spPr/>
    </dgm:pt>
    <dgm:pt modelId="{DA8D787F-AC94-47A0-9521-DFE50E73CFD9}" type="pres">
      <dgm:prSet presAssocID="{F23DC72F-2479-41AB-B131-B124B0A33819}" presName="conn2-1" presStyleLbl="parChTrans1D3" presStyleIdx="3" presStyleCnt="4"/>
      <dgm:spPr/>
      <dgm:t>
        <a:bodyPr/>
        <a:lstStyle/>
        <a:p>
          <a:endParaRPr lang="nb-NO"/>
        </a:p>
      </dgm:t>
    </dgm:pt>
    <dgm:pt modelId="{B40D8EC4-D264-4D7D-B488-8185BBC9B33F}" type="pres">
      <dgm:prSet presAssocID="{F23DC72F-2479-41AB-B131-B124B0A33819}" presName="connTx" presStyleLbl="parChTrans1D3" presStyleIdx="3" presStyleCnt="4"/>
      <dgm:spPr/>
      <dgm:t>
        <a:bodyPr/>
        <a:lstStyle/>
        <a:p>
          <a:endParaRPr lang="nb-NO"/>
        </a:p>
      </dgm:t>
    </dgm:pt>
    <dgm:pt modelId="{638DCA5C-E910-40B3-9311-B03388B83225}" type="pres">
      <dgm:prSet presAssocID="{C04CDE08-64D9-4BE4-95AF-FDE04843BE22}" presName="root2" presStyleCnt="0"/>
      <dgm:spPr/>
    </dgm:pt>
    <dgm:pt modelId="{C4AB3544-87F5-4736-B83B-8BE738911197}" type="pres">
      <dgm:prSet presAssocID="{C04CDE08-64D9-4BE4-95AF-FDE04843BE22}" presName="LevelTwoTextNode" presStyleLbl="node3" presStyleIdx="3" presStyleCnt="4">
        <dgm:presLayoutVars>
          <dgm:chPref val="3"/>
        </dgm:presLayoutVars>
      </dgm:prSet>
      <dgm:spPr/>
      <dgm:t>
        <a:bodyPr/>
        <a:lstStyle/>
        <a:p>
          <a:endParaRPr lang="nb-NO"/>
        </a:p>
      </dgm:t>
    </dgm:pt>
    <dgm:pt modelId="{C33B507C-A082-46B6-8ABC-28AE8B852527}" type="pres">
      <dgm:prSet presAssocID="{C04CDE08-64D9-4BE4-95AF-FDE04843BE22}" presName="level3hierChild" presStyleCnt="0"/>
      <dgm:spPr/>
    </dgm:pt>
    <dgm:pt modelId="{41614E9A-BDDF-40EC-B8CC-8F262901D2EA}" type="pres">
      <dgm:prSet presAssocID="{857EED0D-D854-4DFB-A6DD-32C2416008BD}" presName="conn2-1" presStyleLbl="parChTrans1D4" presStyleIdx="4" presStyleCnt="6"/>
      <dgm:spPr/>
      <dgm:t>
        <a:bodyPr/>
        <a:lstStyle/>
        <a:p>
          <a:endParaRPr lang="nb-NO"/>
        </a:p>
      </dgm:t>
    </dgm:pt>
    <dgm:pt modelId="{027872D8-0A4C-4F15-8C04-498BCB922BA1}" type="pres">
      <dgm:prSet presAssocID="{857EED0D-D854-4DFB-A6DD-32C2416008BD}" presName="connTx" presStyleLbl="parChTrans1D4" presStyleIdx="4" presStyleCnt="6"/>
      <dgm:spPr/>
      <dgm:t>
        <a:bodyPr/>
        <a:lstStyle/>
        <a:p>
          <a:endParaRPr lang="nb-NO"/>
        </a:p>
      </dgm:t>
    </dgm:pt>
    <dgm:pt modelId="{F8CA464D-B86F-4561-963A-9E9A929E2FD1}" type="pres">
      <dgm:prSet presAssocID="{5DF5E3FA-0A58-4793-91B7-6B4FF45D4549}" presName="root2" presStyleCnt="0"/>
      <dgm:spPr/>
    </dgm:pt>
    <dgm:pt modelId="{41CAE001-E9B0-40EE-A107-80E43BC1CF3A}" type="pres">
      <dgm:prSet presAssocID="{5DF5E3FA-0A58-4793-91B7-6B4FF45D4549}" presName="LevelTwoTextNode" presStyleLbl="node4" presStyleIdx="4" presStyleCnt="6" custLinFactNeighborX="21924">
        <dgm:presLayoutVars>
          <dgm:chPref val="3"/>
        </dgm:presLayoutVars>
      </dgm:prSet>
      <dgm:spPr/>
      <dgm:t>
        <a:bodyPr/>
        <a:lstStyle/>
        <a:p>
          <a:endParaRPr lang="nb-NO"/>
        </a:p>
      </dgm:t>
    </dgm:pt>
    <dgm:pt modelId="{B67CF1CA-DC3D-4F4D-A607-250E90912908}" type="pres">
      <dgm:prSet presAssocID="{5DF5E3FA-0A58-4793-91B7-6B4FF45D4549}" presName="level3hierChild" presStyleCnt="0"/>
      <dgm:spPr/>
    </dgm:pt>
    <dgm:pt modelId="{3CCCAB44-DB81-4576-898C-ABF0947F87B2}" type="pres">
      <dgm:prSet presAssocID="{7810BDE4-8D43-4A67-B774-CFDC8195AEBD}" presName="conn2-1" presStyleLbl="parChTrans1D4" presStyleIdx="5" presStyleCnt="6"/>
      <dgm:spPr/>
      <dgm:t>
        <a:bodyPr/>
        <a:lstStyle/>
        <a:p>
          <a:endParaRPr lang="nb-NO"/>
        </a:p>
      </dgm:t>
    </dgm:pt>
    <dgm:pt modelId="{82039779-761E-4B47-AE4D-BFB9A83145FB}" type="pres">
      <dgm:prSet presAssocID="{7810BDE4-8D43-4A67-B774-CFDC8195AEBD}" presName="connTx" presStyleLbl="parChTrans1D4" presStyleIdx="5" presStyleCnt="6"/>
      <dgm:spPr/>
      <dgm:t>
        <a:bodyPr/>
        <a:lstStyle/>
        <a:p>
          <a:endParaRPr lang="nb-NO"/>
        </a:p>
      </dgm:t>
    </dgm:pt>
    <dgm:pt modelId="{86648916-150E-4163-AAAE-E6B2F41B9D2B}" type="pres">
      <dgm:prSet presAssocID="{2C0B211C-0842-4776-AD9B-D38845A05C1F}" presName="root2" presStyleCnt="0"/>
      <dgm:spPr/>
    </dgm:pt>
    <dgm:pt modelId="{7FEBCBD9-2E26-472F-93B1-18F09206B55C}" type="pres">
      <dgm:prSet presAssocID="{2C0B211C-0842-4776-AD9B-D38845A05C1F}" presName="LevelTwoTextNode" presStyleLbl="node4" presStyleIdx="5" presStyleCnt="6" custLinFactNeighborX="19656">
        <dgm:presLayoutVars>
          <dgm:chPref val="3"/>
        </dgm:presLayoutVars>
      </dgm:prSet>
      <dgm:spPr/>
      <dgm:t>
        <a:bodyPr/>
        <a:lstStyle/>
        <a:p>
          <a:endParaRPr lang="nb-NO"/>
        </a:p>
      </dgm:t>
    </dgm:pt>
    <dgm:pt modelId="{4C7FB55D-B27D-4A7B-93AE-4B7A595D7159}" type="pres">
      <dgm:prSet presAssocID="{2C0B211C-0842-4776-AD9B-D38845A05C1F}" presName="level3hierChild" presStyleCnt="0"/>
      <dgm:spPr/>
    </dgm:pt>
  </dgm:ptLst>
  <dgm:cxnLst>
    <dgm:cxn modelId="{CDFC442F-1595-BA44-916A-B41883F1E218}" type="presOf" srcId="{12013A4E-B64C-4DFD-922E-2AB827FA52CA}" destId="{5D2FC7E7-A76C-4335-921F-7C29FE237FBB}" srcOrd="0" destOrd="0" presId="urn:microsoft.com/office/officeart/2005/8/layout/hierarchy2"/>
    <dgm:cxn modelId="{621A8D40-C9EC-44CB-AEED-3439042792E6}" srcId="{E3CFC18A-AFB6-4FAA-A538-C691741ACADD}" destId="{DBFC0A1F-7C10-444C-9B22-52B8F9F0290F}" srcOrd="1" destOrd="0" parTransId="{41E4A089-7BC6-4BF4-B2C3-842C151A4C06}" sibTransId="{5B0B5DBB-A652-49E1-ABBA-629CF8AA837B}"/>
    <dgm:cxn modelId="{A9BFAF85-698D-4CC0-81DC-561329B6F628}" srcId="{BF5AED3E-DC32-4327-B23F-CE5F44C75433}" destId="{12013A4E-B64C-4DFD-922E-2AB827FA52CA}" srcOrd="0" destOrd="0" parTransId="{FDFE8D82-E6DE-4521-B5D5-1CBD9D963507}" sibTransId="{2F3F7FBB-67F2-4DA9-9DA9-942E5CDE291C}"/>
    <dgm:cxn modelId="{7AF455AB-CC98-7743-9596-24D2192F4C6A}" type="presOf" srcId="{DBFC0A1F-7C10-444C-9B22-52B8F9F0290F}" destId="{8EEC97E1-0297-41E7-AA0D-0F013F7E082D}" srcOrd="0" destOrd="0" presId="urn:microsoft.com/office/officeart/2005/8/layout/hierarchy2"/>
    <dgm:cxn modelId="{1EF2A127-4BE3-4211-9641-E8F3EA77ECA6}" srcId="{C515135F-5E19-46DA-963A-1E6F0A35F768}" destId="{E3CFC18A-AFB6-4FAA-A538-C691741ACADD}" srcOrd="0" destOrd="0" parTransId="{8DF6DF60-00BE-4086-B00E-30C648DC2F02}" sibTransId="{9EB9FE01-53C2-4505-AB0B-F44473580364}"/>
    <dgm:cxn modelId="{0481E5F8-1803-1E4D-845A-432695B56584}" type="presOf" srcId="{2C0B211C-0842-4776-AD9B-D38845A05C1F}" destId="{7FEBCBD9-2E26-472F-93B1-18F09206B55C}" srcOrd="0" destOrd="0" presId="urn:microsoft.com/office/officeart/2005/8/layout/hierarchy2"/>
    <dgm:cxn modelId="{3D81F657-5B07-A347-9BB1-E9E652278D4B}" type="presOf" srcId="{5E98578D-3CC4-4BCD-A4E2-D76C3D5736BF}" destId="{1A66A35A-47BF-4B5F-A4A4-5EC8C5E632B0}" srcOrd="0" destOrd="0" presId="urn:microsoft.com/office/officeart/2005/8/layout/hierarchy2"/>
    <dgm:cxn modelId="{14854303-0AEF-9740-BE6D-D9113AA8950B}" type="presOf" srcId="{7810BDE4-8D43-4A67-B774-CFDC8195AEBD}" destId="{3CCCAB44-DB81-4576-898C-ABF0947F87B2}" srcOrd="0" destOrd="0" presId="urn:microsoft.com/office/officeart/2005/8/layout/hierarchy2"/>
    <dgm:cxn modelId="{5E7435A1-C9E6-5747-BC8C-790ACEB402A1}" type="presOf" srcId="{F23DC72F-2479-41AB-B131-B124B0A33819}" destId="{DA8D787F-AC94-47A0-9521-DFE50E73CFD9}" srcOrd="0" destOrd="0" presId="urn:microsoft.com/office/officeart/2005/8/layout/hierarchy2"/>
    <dgm:cxn modelId="{1AE11FE3-574D-A241-90FA-DD45B4306FF2}" type="presOf" srcId="{E6B7B680-A3CA-4F3A-A2C3-5B6DFFE1458C}" destId="{AF575E56-4154-4E5C-BDEF-FCA38BB094E4}" srcOrd="1" destOrd="0" presId="urn:microsoft.com/office/officeart/2005/8/layout/hierarchy2"/>
    <dgm:cxn modelId="{FB4FF441-DA8B-814F-9F71-34A61CD6CFE8}" type="presOf" srcId="{C04CDE08-64D9-4BE4-95AF-FDE04843BE22}" destId="{C4AB3544-87F5-4736-B83B-8BE738911197}" srcOrd="0" destOrd="0" presId="urn:microsoft.com/office/officeart/2005/8/layout/hierarchy2"/>
    <dgm:cxn modelId="{BA382F15-394B-B94A-B003-06832C19E10B}" type="presOf" srcId="{857EED0D-D854-4DFB-A6DD-32C2416008BD}" destId="{41614E9A-BDDF-40EC-B8CC-8F262901D2EA}" srcOrd="0" destOrd="0" presId="urn:microsoft.com/office/officeart/2005/8/layout/hierarchy2"/>
    <dgm:cxn modelId="{25D836D2-9606-0143-A9BD-EB7A61BCFED8}" type="presOf" srcId="{E6B7B680-A3CA-4F3A-A2C3-5B6DFFE1458C}" destId="{733135E3-9974-4EC0-9AE6-4B16C2395DD1}" srcOrd="0" destOrd="0" presId="urn:microsoft.com/office/officeart/2005/8/layout/hierarchy2"/>
    <dgm:cxn modelId="{508F9A04-4E15-B942-B2B2-8D90811DC101}" type="presOf" srcId="{FDFE8D82-E6DE-4521-B5D5-1CBD9D963507}" destId="{6A19A1C1-B719-45DD-BC67-B694B393FF82}" srcOrd="0" destOrd="0" presId="urn:microsoft.com/office/officeart/2005/8/layout/hierarchy2"/>
    <dgm:cxn modelId="{0E155CEA-AE5A-9B42-9FF2-E21B3D039558}" type="presOf" srcId="{41E4A089-7BC6-4BF4-B2C3-842C151A4C06}" destId="{DB6F506C-109F-4A33-A642-5EF7C3A42225}" srcOrd="1" destOrd="0" presId="urn:microsoft.com/office/officeart/2005/8/layout/hierarchy2"/>
    <dgm:cxn modelId="{7E36A68B-E1AE-0041-A5D8-6C3B74C07A99}" type="presOf" srcId="{9C3972BF-A8CD-4C1E-A768-D09FF29B7679}" destId="{C0C7BF0F-17DD-403A-8245-52571251F7F5}" srcOrd="0" destOrd="0" presId="urn:microsoft.com/office/officeart/2005/8/layout/hierarchy2"/>
    <dgm:cxn modelId="{F9E4EF79-3AE3-FF44-8471-0280873B2AFD}" type="presOf" srcId="{41E4A089-7BC6-4BF4-B2C3-842C151A4C06}" destId="{7F1AB56C-DBA1-4170-BA7D-E538653BA821}" srcOrd="0" destOrd="0" presId="urn:microsoft.com/office/officeart/2005/8/layout/hierarchy2"/>
    <dgm:cxn modelId="{A618394A-D803-422F-AF88-864AA6F179ED}" srcId="{C04CDE08-64D9-4BE4-95AF-FDE04843BE22}" destId="{5DF5E3FA-0A58-4793-91B7-6B4FF45D4549}" srcOrd="0" destOrd="0" parTransId="{857EED0D-D854-4DFB-A6DD-32C2416008BD}" sibTransId="{9A8F158A-7EDD-4436-951D-C37D0D128A98}"/>
    <dgm:cxn modelId="{3DB2D6C5-438D-D843-AD00-715E2DA533B6}" type="presOf" srcId="{FDFE8D82-E6DE-4521-B5D5-1CBD9D963507}" destId="{A5EF6EDF-68F5-46F2-918C-C44E7E4F55C9}" srcOrd="1" destOrd="0" presId="urn:microsoft.com/office/officeart/2005/8/layout/hierarchy2"/>
    <dgm:cxn modelId="{5F20F08D-0263-A746-A13D-1C0685EA47A1}" type="presOf" srcId="{AD2158BE-F1B8-4894-A32E-C5F7F8A2DC07}" destId="{B06FDD8F-EDBB-4B8E-A508-4D853A08E5F2}" srcOrd="0" destOrd="0" presId="urn:microsoft.com/office/officeart/2005/8/layout/hierarchy2"/>
    <dgm:cxn modelId="{B9878BF9-B6A1-0041-8442-1B2708FC1E98}" type="presOf" srcId="{857EED0D-D854-4DFB-A6DD-32C2416008BD}" destId="{027872D8-0A4C-4F15-8C04-498BCB922BA1}" srcOrd="1" destOrd="0" presId="urn:microsoft.com/office/officeart/2005/8/layout/hierarchy2"/>
    <dgm:cxn modelId="{A131BA4D-D237-2441-96B3-F814B037A110}" type="presOf" srcId="{429ABBA8-FF9A-4DC4-AEBD-34FD2020D110}" destId="{CC6F2F90-7176-4179-9B54-9158888EE2EE}" srcOrd="0" destOrd="0" presId="urn:microsoft.com/office/officeart/2005/8/layout/hierarchy2"/>
    <dgm:cxn modelId="{11B51F7D-6CCB-764B-95B3-494C8E2D7F96}" type="presOf" srcId="{C5B2FEB8-9510-454A-ABB5-0CE9A908AD48}" destId="{F7EE06F2-244A-4FCD-BC86-AF9E0DAD50FB}" srcOrd="1" destOrd="0" presId="urn:microsoft.com/office/officeart/2005/8/layout/hierarchy2"/>
    <dgm:cxn modelId="{4684DA77-945B-F547-80C1-9B662C5D38C2}" type="presOf" srcId="{F23DC72F-2479-41AB-B131-B124B0A33819}" destId="{B40D8EC4-D264-4D7D-B488-8185BBC9B33F}" srcOrd="1" destOrd="0" presId="urn:microsoft.com/office/officeart/2005/8/layout/hierarchy2"/>
    <dgm:cxn modelId="{F17A597E-D911-C14B-9CA5-E30C309557C3}" type="presOf" srcId="{BF5AED3E-DC32-4327-B23F-CE5F44C75433}" destId="{59D91713-90A8-488A-978D-9FFEAA311BDF}" srcOrd="0" destOrd="0" presId="urn:microsoft.com/office/officeart/2005/8/layout/hierarchy2"/>
    <dgm:cxn modelId="{B2BC8F08-4D0E-DC47-B480-ACFA4142BDCD}" type="presOf" srcId="{8DF6DF60-00BE-4086-B00E-30C648DC2F02}" destId="{8D92298A-E676-4D58-8EF3-362168E52F6D}" srcOrd="0" destOrd="0" presId="urn:microsoft.com/office/officeart/2005/8/layout/hierarchy2"/>
    <dgm:cxn modelId="{2D10EBCE-D319-4FB7-A6CA-CE2ED082A091}" srcId="{12013A4E-B64C-4DFD-922E-2AB827FA52CA}" destId="{AD2158BE-F1B8-4894-A32E-C5F7F8A2DC07}" srcOrd="0" destOrd="0" parTransId="{668702B9-CCDE-4CC1-9479-3B97D84BF9D6}" sibTransId="{6D3E90D9-45BF-4291-B0F7-9A138D43DA8C}"/>
    <dgm:cxn modelId="{D62C55C1-7A96-4286-A58D-DD93BCC19F9B}" srcId="{E3CFC18A-AFB6-4FAA-A538-C691741ACADD}" destId="{8553A18F-1FFD-4924-A38F-E59842D64DF2}" srcOrd="0" destOrd="0" parTransId="{429ABBA8-FF9A-4DC4-AEBD-34FD2020D110}" sibTransId="{EDBCDC50-387D-46C6-87CC-ED976E192B73}"/>
    <dgm:cxn modelId="{BB0D1AC1-13A7-A44E-AB11-E63BB74247CB}" type="presOf" srcId="{7AAC5AA1-F6DC-4FA6-86F0-23B00B18CEA8}" destId="{B2536900-9B97-457B-8F93-F48397FF0995}" srcOrd="0" destOrd="0" presId="urn:microsoft.com/office/officeart/2005/8/layout/hierarchy2"/>
    <dgm:cxn modelId="{9F3A50AA-D763-BD4A-B860-35686095D36C}" type="presOf" srcId="{8553A18F-1FFD-4924-A38F-E59842D64DF2}" destId="{1487A5B8-DF1E-4963-89A9-5F02FCEB3B09}" srcOrd="0" destOrd="0" presId="urn:microsoft.com/office/officeart/2005/8/layout/hierarchy2"/>
    <dgm:cxn modelId="{BE098450-9757-4D4C-9B57-0F1212EE0B27}" srcId="{C515135F-5E19-46DA-963A-1E6F0A35F768}" destId="{5E98578D-3CC4-4BCD-A4E2-D76C3D5736BF}" srcOrd="1" destOrd="0" parTransId="{C5B2FEB8-9510-454A-ABB5-0CE9A908AD48}" sibTransId="{DF96EA27-C002-4A16-8F5E-D81D6A5E5204}"/>
    <dgm:cxn modelId="{60EF5E64-3BAE-9348-8ABA-2579698B78FA}" type="presOf" srcId="{C5B2FEB8-9510-454A-ABB5-0CE9A908AD48}" destId="{B5E1D388-09DA-4A75-8F15-5A4754942368}" srcOrd="0" destOrd="0" presId="urn:microsoft.com/office/officeart/2005/8/layout/hierarchy2"/>
    <dgm:cxn modelId="{3C8542F8-1D5C-7C4A-AB7C-ED76ADFE07C6}" type="presOf" srcId="{50AC7DA6-5A43-4D67-BBA8-FA684C916A79}" destId="{BEF9CAFD-76CC-4BBE-B789-04C770BF7B95}" srcOrd="0" destOrd="0" presId="urn:microsoft.com/office/officeart/2005/8/layout/hierarchy2"/>
    <dgm:cxn modelId="{7E937E90-C780-FD41-8AD6-78EBF14992A8}" type="presOf" srcId="{668702B9-CCDE-4CC1-9479-3B97D84BF9D6}" destId="{9E189AAA-F6BC-429A-8BD4-D27D0B72F088}" srcOrd="0" destOrd="0" presId="urn:microsoft.com/office/officeart/2005/8/layout/hierarchy2"/>
    <dgm:cxn modelId="{C1AA7ABE-A6E7-430E-A88C-EFBDC01BEB64}" srcId="{6233C070-B55B-42C7-BC22-8DE399CC9521}" destId="{C515135F-5E19-46DA-963A-1E6F0A35F768}" srcOrd="0" destOrd="0" parTransId="{7AAC5AA1-F6DC-4FA6-86F0-23B00B18CEA8}" sibTransId="{C57441C9-0C39-42DA-A31F-7F7C0A3FD2EB}"/>
    <dgm:cxn modelId="{C5C0620E-08F2-D74A-AA53-FB09E1AE5A86}" type="presOf" srcId="{7AAC5AA1-F6DC-4FA6-86F0-23B00B18CEA8}" destId="{D0904216-A121-4D42-AC95-D84DF65C25E3}" srcOrd="1" destOrd="0" presId="urn:microsoft.com/office/officeart/2005/8/layout/hierarchy2"/>
    <dgm:cxn modelId="{966157CF-A6F6-8E40-8CDC-EAB5DAE67A01}" type="presOf" srcId="{B8B9C7D8-3034-4F4B-A488-FAFB91AD0F6C}" destId="{DDDDE468-7E0B-47E5-A8B7-0DC5E5FCFAC4}" srcOrd="0" destOrd="0" presId="urn:microsoft.com/office/officeart/2005/8/layout/hierarchy2"/>
    <dgm:cxn modelId="{B2BD3D30-B4E5-4959-8BFE-49282031E05E}" srcId="{6233C070-B55B-42C7-BC22-8DE399CC9521}" destId="{BF5AED3E-DC32-4327-B23F-CE5F44C75433}" srcOrd="1" destOrd="0" parTransId="{E6B7B680-A3CA-4F3A-A2C3-5B6DFFE1458C}" sibTransId="{014E22EA-8D00-492F-A159-15DCEE787883}"/>
    <dgm:cxn modelId="{878DA677-10DB-4B55-849E-837FD51B4E1F}" srcId="{C04CDE08-64D9-4BE4-95AF-FDE04843BE22}" destId="{2C0B211C-0842-4776-AD9B-D38845A05C1F}" srcOrd="1" destOrd="0" parTransId="{7810BDE4-8D43-4A67-B774-CFDC8195AEBD}" sibTransId="{5F08B00D-393D-4B77-A4A7-C8F8226A61CB}"/>
    <dgm:cxn modelId="{B67E60C4-3FC1-4C22-968D-08411B4A612C}" srcId="{5E98578D-3CC4-4BCD-A4E2-D76C3D5736BF}" destId="{B8B9C7D8-3034-4F4B-A488-FAFB91AD0F6C}" srcOrd="0" destOrd="0" parTransId="{9C3972BF-A8CD-4C1E-A768-D09FF29B7679}" sibTransId="{5A55B23F-E5D2-4552-8EAD-77907F75D144}"/>
    <dgm:cxn modelId="{33F0FA8A-1A29-B84F-A195-249E133E8270}" type="presOf" srcId="{429ABBA8-FF9A-4DC4-AEBD-34FD2020D110}" destId="{98DFAF54-8A05-418C-AA47-F99F572B7652}" srcOrd="1" destOrd="0" presId="urn:microsoft.com/office/officeart/2005/8/layout/hierarchy2"/>
    <dgm:cxn modelId="{7A607FF4-5658-E943-A7E9-E26D0012EBCB}" type="presOf" srcId="{E3CFC18A-AFB6-4FAA-A538-C691741ACADD}" destId="{080E6AD4-3491-4A31-B7A4-EA1755DD6AEE}" srcOrd="0" destOrd="0" presId="urn:microsoft.com/office/officeart/2005/8/layout/hierarchy2"/>
    <dgm:cxn modelId="{89608B41-6A97-8D4B-9445-A7AAFA6AD44D}" type="presOf" srcId="{5DF5E3FA-0A58-4793-91B7-6B4FF45D4549}" destId="{41CAE001-E9B0-40EE-A107-80E43BC1CF3A}" srcOrd="0" destOrd="0" presId="urn:microsoft.com/office/officeart/2005/8/layout/hierarchy2"/>
    <dgm:cxn modelId="{32772B85-198E-4113-A318-F18A31D29C47}" srcId="{50AC7DA6-5A43-4D67-BBA8-FA684C916A79}" destId="{6233C070-B55B-42C7-BC22-8DE399CC9521}" srcOrd="0" destOrd="0" parTransId="{7B48C625-E273-4A45-A430-016BCAB60DBD}" sibTransId="{B4C28416-7448-4A2A-BEBA-CB80A16F9BE9}"/>
    <dgm:cxn modelId="{F6A28224-F000-1D4B-A6AE-40CA052BA536}" type="presOf" srcId="{7810BDE4-8D43-4A67-B774-CFDC8195AEBD}" destId="{82039779-761E-4B47-AE4D-BFB9A83145FB}" srcOrd="1" destOrd="0" presId="urn:microsoft.com/office/officeart/2005/8/layout/hierarchy2"/>
    <dgm:cxn modelId="{9C6F6654-D68E-594A-891B-DCE9490F28BB}" type="presOf" srcId="{9C3972BF-A8CD-4C1E-A768-D09FF29B7679}" destId="{9DBC39FD-E6A8-4AF6-BF14-D71B6C3150FB}" srcOrd="1" destOrd="0" presId="urn:microsoft.com/office/officeart/2005/8/layout/hierarchy2"/>
    <dgm:cxn modelId="{A1FE331E-66A3-6C42-8146-A80107DDAA86}" type="presOf" srcId="{6233C070-B55B-42C7-BC22-8DE399CC9521}" destId="{DA09F995-DCEF-428E-8CBD-44D304CEAFB4}" srcOrd="0" destOrd="0" presId="urn:microsoft.com/office/officeart/2005/8/layout/hierarchy2"/>
    <dgm:cxn modelId="{6BA25291-8524-4D4A-AB6D-57D5C2AE010C}" srcId="{BF5AED3E-DC32-4327-B23F-CE5F44C75433}" destId="{C04CDE08-64D9-4BE4-95AF-FDE04843BE22}" srcOrd="1" destOrd="0" parTransId="{F23DC72F-2479-41AB-B131-B124B0A33819}" sibTransId="{68FCC9E6-4841-44E6-A4F9-3F6CEFA71EDD}"/>
    <dgm:cxn modelId="{3C34EE2F-5FE5-AA47-8F5E-E65C2644D3AB}" type="presOf" srcId="{C515135F-5E19-46DA-963A-1E6F0A35F768}" destId="{9129F5A9-F69E-47FC-B6A3-C5C269A0E1F4}" srcOrd="0" destOrd="0" presId="urn:microsoft.com/office/officeart/2005/8/layout/hierarchy2"/>
    <dgm:cxn modelId="{A0F6DA5B-6E56-474E-9E92-6CA6166D6436}" type="presOf" srcId="{668702B9-CCDE-4CC1-9479-3B97D84BF9D6}" destId="{6DA30D67-26CB-4A44-A4C8-80A87CA75356}" srcOrd="1" destOrd="0" presId="urn:microsoft.com/office/officeart/2005/8/layout/hierarchy2"/>
    <dgm:cxn modelId="{A1DD4356-D06B-0441-A041-BDA41DE61DC7}" type="presOf" srcId="{8DF6DF60-00BE-4086-B00E-30C648DC2F02}" destId="{FDB0F3DB-9E78-4E1F-BCBF-1AF675ECFDEC}" srcOrd="1" destOrd="0" presId="urn:microsoft.com/office/officeart/2005/8/layout/hierarchy2"/>
    <dgm:cxn modelId="{97A33740-21D1-E949-B47A-73576274774B}" type="presParOf" srcId="{BEF9CAFD-76CC-4BBE-B789-04C770BF7B95}" destId="{99DE85C8-6FFB-43C3-9C5A-EA35D929270F}" srcOrd="0" destOrd="0" presId="urn:microsoft.com/office/officeart/2005/8/layout/hierarchy2"/>
    <dgm:cxn modelId="{062A4D85-5853-734D-9915-ECA5137BFC02}" type="presParOf" srcId="{99DE85C8-6FFB-43C3-9C5A-EA35D929270F}" destId="{DA09F995-DCEF-428E-8CBD-44D304CEAFB4}" srcOrd="0" destOrd="0" presId="urn:microsoft.com/office/officeart/2005/8/layout/hierarchy2"/>
    <dgm:cxn modelId="{560763C6-FCA9-5B45-998A-1CE6825868D2}" type="presParOf" srcId="{99DE85C8-6FFB-43C3-9C5A-EA35D929270F}" destId="{18511051-2302-4F7E-9D92-4BACE33D04EB}" srcOrd="1" destOrd="0" presId="urn:microsoft.com/office/officeart/2005/8/layout/hierarchy2"/>
    <dgm:cxn modelId="{F4A21DF4-4835-894A-B671-1965CCF35506}" type="presParOf" srcId="{18511051-2302-4F7E-9D92-4BACE33D04EB}" destId="{B2536900-9B97-457B-8F93-F48397FF0995}" srcOrd="0" destOrd="0" presId="urn:microsoft.com/office/officeart/2005/8/layout/hierarchy2"/>
    <dgm:cxn modelId="{10FF4753-25E6-3A41-9991-766285A284F8}" type="presParOf" srcId="{B2536900-9B97-457B-8F93-F48397FF0995}" destId="{D0904216-A121-4D42-AC95-D84DF65C25E3}" srcOrd="0" destOrd="0" presId="urn:microsoft.com/office/officeart/2005/8/layout/hierarchy2"/>
    <dgm:cxn modelId="{28AEF758-5F68-6C4D-B814-98542CFB6DF9}" type="presParOf" srcId="{18511051-2302-4F7E-9D92-4BACE33D04EB}" destId="{6645DB82-8974-451A-BCF4-3BEF0C6A8BC0}" srcOrd="1" destOrd="0" presId="urn:microsoft.com/office/officeart/2005/8/layout/hierarchy2"/>
    <dgm:cxn modelId="{7B16FC0D-7415-DC4A-B901-188CCFEE8834}" type="presParOf" srcId="{6645DB82-8974-451A-BCF4-3BEF0C6A8BC0}" destId="{9129F5A9-F69E-47FC-B6A3-C5C269A0E1F4}" srcOrd="0" destOrd="0" presId="urn:microsoft.com/office/officeart/2005/8/layout/hierarchy2"/>
    <dgm:cxn modelId="{D08C3009-0989-3C4A-A081-30189B4DC574}" type="presParOf" srcId="{6645DB82-8974-451A-BCF4-3BEF0C6A8BC0}" destId="{C202719F-C6D2-47BC-96CB-4174C9CC5EC2}" srcOrd="1" destOrd="0" presId="urn:microsoft.com/office/officeart/2005/8/layout/hierarchy2"/>
    <dgm:cxn modelId="{EB747942-8F2A-F041-AA25-D248F1FBC7F9}" type="presParOf" srcId="{C202719F-C6D2-47BC-96CB-4174C9CC5EC2}" destId="{8D92298A-E676-4D58-8EF3-362168E52F6D}" srcOrd="0" destOrd="0" presId="urn:microsoft.com/office/officeart/2005/8/layout/hierarchy2"/>
    <dgm:cxn modelId="{87FE677A-4D7A-CB4C-83FC-32A866B3D764}" type="presParOf" srcId="{8D92298A-E676-4D58-8EF3-362168E52F6D}" destId="{FDB0F3DB-9E78-4E1F-BCBF-1AF675ECFDEC}" srcOrd="0" destOrd="0" presId="urn:microsoft.com/office/officeart/2005/8/layout/hierarchy2"/>
    <dgm:cxn modelId="{F87FC6E8-E5E4-974C-948F-2CF78B606055}" type="presParOf" srcId="{C202719F-C6D2-47BC-96CB-4174C9CC5EC2}" destId="{5F8D98C8-5329-43CE-B692-6F2A2E9F9F55}" srcOrd="1" destOrd="0" presId="urn:microsoft.com/office/officeart/2005/8/layout/hierarchy2"/>
    <dgm:cxn modelId="{58B3CF4E-35F1-3446-892A-3147D60BCE70}" type="presParOf" srcId="{5F8D98C8-5329-43CE-B692-6F2A2E9F9F55}" destId="{080E6AD4-3491-4A31-B7A4-EA1755DD6AEE}" srcOrd="0" destOrd="0" presId="urn:microsoft.com/office/officeart/2005/8/layout/hierarchy2"/>
    <dgm:cxn modelId="{F5E9E28C-E442-C548-BBB2-3598718D8075}" type="presParOf" srcId="{5F8D98C8-5329-43CE-B692-6F2A2E9F9F55}" destId="{C75C114D-AAAD-4E81-AB1E-C833211BA3DC}" srcOrd="1" destOrd="0" presId="urn:microsoft.com/office/officeart/2005/8/layout/hierarchy2"/>
    <dgm:cxn modelId="{F896DD53-57B4-2D41-AF6C-C79AB40936BC}" type="presParOf" srcId="{C75C114D-AAAD-4E81-AB1E-C833211BA3DC}" destId="{CC6F2F90-7176-4179-9B54-9158888EE2EE}" srcOrd="0" destOrd="0" presId="urn:microsoft.com/office/officeart/2005/8/layout/hierarchy2"/>
    <dgm:cxn modelId="{8807C437-314D-E048-A12C-40A0694AB4D7}" type="presParOf" srcId="{CC6F2F90-7176-4179-9B54-9158888EE2EE}" destId="{98DFAF54-8A05-418C-AA47-F99F572B7652}" srcOrd="0" destOrd="0" presId="urn:microsoft.com/office/officeart/2005/8/layout/hierarchy2"/>
    <dgm:cxn modelId="{11A8B5D8-729E-E64D-B8DB-DE6653638B4D}" type="presParOf" srcId="{C75C114D-AAAD-4E81-AB1E-C833211BA3DC}" destId="{AE78956B-4CB8-4B77-9B2F-B16110CE63D3}" srcOrd="1" destOrd="0" presId="urn:microsoft.com/office/officeart/2005/8/layout/hierarchy2"/>
    <dgm:cxn modelId="{EF56025B-B854-574F-A62F-EA06B3B60858}" type="presParOf" srcId="{AE78956B-4CB8-4B77-9B2F-B16110CE63D3}" destId="{1487A5B8-DF1E-4963-89A9-5F02FCEB3B09}" srcOrd="0" destOrd="0" presId="urn:microsoft.com/office/officeart/2005/8/layout/hierarchy2"/>
    <dgm:cxn modelId="{069141B8-9822-2D43-A4FC-8E7E5E1265CD}" type="presParOf" srcId="{AE78956B-4CB8-4B77-9B2F-B16110CE63D3}" destId="{11AC429C-778F-4E31-9EDB-29C9E6EDFA08}" srcOrd="1" destOrd="0" presId="urn:microsoft.com/office/officeart/2005/8/layout/hierarchy2"/>
    <dgm:cxn modelId="{281600F1-7DE1-1049-8BE0-1B9482AA80F8}" type="presParOf" srcId="{C75C114D-AAAD-4E81-AB1E-C833211BA3DC}" destId="{7F1AB56C-DBA1-4170-BA7D-E538653BA821}" srcOrd="2" destOrd="0" presId="urn:microsoft.com/office/officeart/2005/8/layout/hierarchy2"/>
    <dgm:cxn modelId="{A252127A-7B10-364E-B4E3-1C85A6212D8E}" type="presParOf" srcId="{7F1AB56C-DBA1-4170-BA7D-E538653BA821}" destId="{DB6F506C-109F-4A33-A642-5EF7C3A42225}" srcOrd="0" destOrd="0" presId="urn:microsoft.com/office/officeart/2005/8/layout/hierarchy2"/>
    <dgm:cxn modelId="{8E875863-72E5-1D44-B0B4-D4C64DEDC75C}" type="presParOf" srcId="{C75C114D-AAAD-4E81-AB1E-C833211BA3DC}" destId="{17351FC1-4D68-4CFF-B788-D4E54BAF7E23}" srcOrd="3" destOrd="0" presId="urn:microsoft.com/office/officeart/2005/8/layout/hierarchy2"/>
    <dgm:cxn modelId="{9DFD01E8-6CCE-4443-A943-9E33DBB860D8}" type="presParOf" srcId="{17351FC1-4D68-4CFF-B788-D4E54BAF7E23}" destId="{8EEC97E1-0297-41E7-AA0D-0F013F7E082D}" srcOrd="0" destOrd="0" presId="urn:microsoft.com/office/officeart/2005/8/layout/hierarchy2"/>
    <dgm:cxn modelId="{BBA60FA8-1BEE-4B4B-85C7-ABC20C233F98}" type="presParOf" srcId="{17351FC1-4D68-4CFF-B788-D4E54BAF7E23}" destId="{C56B3849-8715-45F4-A18C-CD93F8FC4FF8}" srcOrd="1" destOrd="0" presId="urn:microsoft.com/office/officeart/2005/8/layout/hierarchy2"/>
    <dgm:cxn modelId="{FDA4590E-8805-FA4A-8CE3-6BF968AB99DA}" type="presParOf" srcId="{C202719F-C6D2-47BC-96CB-4174C9CC5EC2}" destId="{B5E1D388-09DA-4A75-8F15-5A4754942368}" srcOrd="2" destOrd="0" presId="urn:microsoft.com/office/officeart/2005/8/layout/hierarchy2"/>
    <dgm:cxn modelId="{DF5DB813-6385-1548-9913-1ED76F95D417}" type="presParOf" srcId="{B5E1D388-09DA-4A75-8F15-5A4754942368}" destId="{F7EE06F2-244A-4FCD-BC86-AF9E0DAD50FB}" srcOrd="0" destOrd="0" presId="urn:microsoft.com/office/officeart/2005/8/layout/hierarchy2"/>
    <dgm:cxn modelId="{816D1F6A-049C-9C42-B626-25ABE2736512}" type="presParOf" srcId="{C202719F-C6D2-47BC-96CB-4174C9CC5EC2}" destId="{CE791398-D0A0-4AAC-ADD8-075E8E101254}" srcOrd="3" destOrd="0" presId="urn:microsoft.com/office/officeart/2005/8/layout/hierarchy2"/>
    <dgm:cxn modelId="{D785BDF0-C0DE-9A40-AF6A-4618D470AE18}" type="presParOf" srcId="{CE791398-D0A0-4AAC-ADD8-075E8E101254}" destId="{1A66A35A-47BF-4B5F-A4A4-5EC8C5E632B0}" srcOrd="0" destOrd="0" presId="urn:microsoft.com/office/officeart/2005/8/layout/hierarchy2"/>
    <dgm:cxn modelId="{AD6588BA-BFF5-8348-9CF3-2CC952852B88}" type="presParOf" srcId="{CE791398-D0A0-4AAC-ADD8-075E8E101254}" destId="{CAEB8A85-4931-4D35-8461-FA1EB69CCC9E}" srcOrd="1" destOrd="0" presId="urn:microsoft.com/office/officeart/2005/8/layout/hierarchy2"/>
    <dgm:cxn modelId="{98C1662E-7EDE-F24A-A2DB-161901BA9E36}" type="presParOf" srcId="{CAEB8A85-4931-4D35-8461-FA1EB69CCC9E}" destId="{C0C7BF0F-17DD-403A-8245-52571251F7F5}" srcOrd="0" destOrd="0" presId="urn:microsoft.com/office/officeart/2005/8/layout/hierarchy2"/>
    <dgm:cxn modelId="{7922C51C-371C-EE40-B612-FC2DF595DC1A}" type="presParOf" srcId="{C0C7BF0F-17DD-403A-8245-52571251F7F5}" destId="{9DBC39FD-E6A8-4AF6-BF14-D71B6C3150FB}" srcOrd="0" destOrd="0" presId="urn:microsoft.com/office/officeart/2005/8/layout/hierarchy2"/>
    <dgm:cxn modelId="{98572AF0-3241-AA4D-A8D0-D9F568C7000E}" type="presParOf" srcId="{CAEB8A85-4931-4D35-8461-FA1EB69CCC9E}" destId="{151BE4AD-0D68-4CF0-A7EA-31178D685A7A}" srcOrd="1" destOrd="0" presId="urn:microsoft.com/office/officeart/2005/8/layout/hierarchy2"/>
    <dgm:cxn modelId="{B9B2C11F-3BFA-1840-B1E9-C00A3E73FD7A}" type="presParOf" srcId="{151BE4AD-0D68-4CF0-A7EA-31178D685A7A}" destId="{DDDDE468-7E0B-47E5-A8B7-0DC5E5FCFAC4}" srcOrd="0" destOrd="0" presId="urn:microsoft.com/office/officeart/2005/8/layout/hierarchy2"/>
    <dgm:cxn modelId="{D5FEB4FD-7699-D043-9FF5-E05273885654}" type="presParOf" srcId="{151BE4AD-0D68-4CF0-A7EA-31178D685A7A}" destId="{E9821F71-F215-4C62-AB30-5C9E424E6E40}" srcOrd="1" destOrd="0" presId="urn:microsoft.com/office/officeart/2005/8/layout/hierarchy2"/>
    <dgm:cxn modelId="{87B585D5-5D35-1246-AEA2-E916CAB2606E}" type="presParOf" srcId="{18511051-2302-4F7E-9D92-4BACE33D04EB}" destId="{733135E3-9974-4EC0-9AE6-4B16C2395DD1}" srcOrd="2" destOrd="0" presId="urn:microsoft.com/office/officeart/2005/8/layout/hierarchy2"/>
    <dgm:cxn modelId="{BF5E1271-6DAB-EB45-B289-2DBC302287DE}" type="presParOf" srcId="{733135E3-9974-4EC0-9AE6-4B16C2395DD1}" destId="{AF575E56-4154-4E5C-BDEF-FCA38BB094E4}" srcOrd="0" destOrd="0" presId="urn:microsoft.com/office/officeart/2005/8/layout/hierarchy2"/>
    <dgm:cxn modelId="{B7BA92B3-44FA-C24C-9765-61F608DA32DC}" type="presParOf" srcId="{18511051-2302-4F7E-9D92-4BACE33D04EB}" destId="{B3B1657C-2018-46EC-BC94-8CDF72CCC2A2}" srcOrd="3" destOrd="0" presId="urn:microsoft.com/office/officeart/2005/8/layout/hierarchy2"/>
    <dgm:cxn modelId="{B8D24988-E7BF-6F4E-849D-B3AE43DC3FC4}" type="presParOf" srcId="{B3B1657C-2018-46EC-BC94-8CDF72CCC2A2}" destId="{59D91713-90A8-488A-978D-9FFEAA311BDF}" srcOrd="0" destOrd="0" presId="urn:microsoft.com/office/officeart/2005/8/layout/hierarchy2"/>
    <dgm:cxn modelId="{B2B9C6C8-5B2A-D946-BE5F-690580974178}" type="presParOf" srcId="{B3B1657C-2018-46EC-BC94-8CDF72CCC2A2}" destId="{F968C3B5-F8FF-48F4-AE3B-A8A16C32450F}" srcOrd="1" destOrd="0" presId="urn:microsoft.com/office/officeart/2005/8/layout/hierarchy2"/>
    <dgm:cxn modelId="{0C92DA79-BCA1-0B46-99EC-8FAEB7AE8B2A}" type="presParOf" srcId="{F968C3B5-F8FF-48F4-AE3B-A8A16C32450F}" destId="{6A19A1C1-B719-45DD-BC67-B694B393FF82}" srcOrd="0" destOrd="0" presId="urn:microsoft.com/office/officeart/2005/8/layout/hierarchy2"/>
    <dgm:cxn modelId="{7A57D19D-A640-5548-8D7C-3CB0951040F9}" type="presParOf" srcId="{6A19A1C1-B719-45DD-BC67-B694B393FF82}" destId="{A5EF6EDF-68F5-46F2-918C-C44E7E4F55C9}" srcOrd="0" destOrd="0" presId="urn:microsoft.com/office/officeart/2005/8/layout/hierarchy2"/>
    <dgm:cxn modelId="{C36B363E-3059-1B41-B257-25DD2D066C3D}" type="presParOf" srcId="{F968C3B5-F8FF-48F4-AE3B-A8A16C32450F}" destId="{FA11DB25-3CA5-4383-911F-B7806BD588E9}" srcOrd="1" destOrd="0" presId="urn:microsoft.com/office/officeart/2005/8/layout/hierarchy2"/>
    <dgm:cxn modelId="{C477E65D-B510-1848-A1D7-FB21D80AADD8}" type="presParOf" srcId="{FA11DB25-3CA5-4383-911F-B7806BD588E9}" destId="{5D2FC7E7-A76C-4335-921F-7C29FE237FBB}" srcOrd="0" destOrd="0" presId="urn:microsoft.com/office/officeart/2005/8/layout/hierarchy2"/>
    <dgm:cxn modelId="{8BB8BECF-A088-7C48-BA7E-D34A90F0AC46}" type="presParOf" srcId="{FA11DB25-3CA5-4383-911F-B7806BD588E9}" destId="{4AF82B61-A5B5-4AE7-9B31-B8649E0BE2D5}" srcOrd="1" destOrd="0" presId="urn:microsoft.com/office/officeart/2005/8/layout/hierarchy2"/>
    <dgm:cxn modelId="{6864F928-D06D-9040-969F-0B88D36A6AC7}" type="presParOf" srcId="{4AF82B61-A5B5-4AE7-9B31-B8649E0BE2D5}" destId="{9E189AAA-F6BC-429A-8BD4-D27D0B72F088}" srcOrd="0" destOrd="0" presId="urn:microsoft.com/office/officeart/2005/8/layout/hierarchy2"/>
    <dgm:cxn modelId="{6919ACCB-2CDD-E647-BE24-ECB6EB0122CB}" type="presParOf" srcId="{9E189AAA-F6BC-429A-8BD4-D27D0B72F088}" destId="{6DA30D67-26CB-4A44-A4C8-80A87CA75356}" srcOrd="0" destOrd="0" presId="urn:microsoft.com/office/officeart/2005/8/layout/hierarchy2"/>
    <dgm:cxn modelId="{508A99F9-A805-5043-BD98-72D2EA4204D1}" type="presParOf" srcId="{4AF82B61-A5B5-4AE7-9B31-B8649E0BE2D5}" destId="{27D880B2-AFAF-42C5-834A-C192078B6802}" srcOrd="1" destOrd="0" presId="urn:microsoft.com/office/officeart/2005/8/layout/hierarchy2"/>
    <dgm:cxn modelId="{A216AB64-61CC-634A-B407-E72D3B426151}" type="presParOf" srcId="{27D880B2-AFAF-42C5-834A-C192078B6802}" destId="{B06FDD8F-EDBB-4B8E-A508-4D853A08E5F2}" srcOrd="0" destOrd="0" presId="urn:microsoft.com/office/officeart/2005/8/layout/hierarchy2"/>
    <dgm:cxn modelId="{23FB0C2A-FA55-7946-AF9F-AFF711D3E153}" type="presParOf" srcId="{27D880B2-AFAF-42C5-834A-C192078B6802}" destId="{1269B0FC-8032-4C4F-B405-6899C2FF6EBE}" srcOrd="1" destOrd="0" presId="urn:microsoft.com/office/officeart/2005/8/layout/hierarchy2"/>
    <dgm:cxn modelId="{9B474E1A-23C9-DB4C-97D2-7CD656440525}" type="presParOf" srcId="{F968C3B5-F8FF-48F4-AE3B-A8A16C32450F}" destId="{DA8D787F-AC94-47A0-9521-DFE50E73CFD9}" srcOrd="2" destOrd="0" presId="urn:microsoft.com/office/officeart/2005/8/layout/hierarchy2"/>
    <dgm:cxn modelId="{5B91EB14-D6E4-324C-9C59-0F8090CF9C22}" type="presParOf" srcId="{DA8D787F-AC94-47A0-9521-DFE50E73CFD9}" destId="{B40D8EC4-D264-4D7D-B488-8185BBC9B33F}" srcOrd="0" destOrd="0" presId="urn:microsoft.com/office/officeart/2005/8/layout/hierarchy2"/>
    <dgm:cxn modelId="{950688EF-6406-2640-A640-EED7606041B7}" type="presParOf" srcId="{F968C3B5-F8FF-48F4-AE3B-A8A16C32450F}" destId="{638DCA5C-E910-40B3-9311-B03388B83225}" srcOrd="3" destOrd="0" presId="urn:microsoft.com/office/officeart/2005/8/layout/hierarchy2"/>
    <dgm:cxn modelId="{F4289AC9-9AA1-514A-A9B8-673227AABC63}" type="presParOf" srcId="{638DCA5C-E910-40B3-9311-B03388B83225}" destId="{C4AB3544-87F5-4736-B83B-8BE738911197}" srcOrd="0" destOrd="0" presId="urn:microsoft.com/office/officeart/2005/8/layout/hierarchy2"/>
    <dgm:cxn modelId="{45A4704D-E4F0-D84C-B7F7-08B195512004}" type="presParOf" srcId="{638DCA5C-E910-40B3-9311-B03388B83225}" destId="{C33B507C-A082-46B6-8ABC-28AE8B852527}" srcOrd="1" destOrd="0" presId="urn:microsoft.com/office/officeart/2005/8/layout/hierarchy2"/>
    <dgm:cxn modelId="{AF37BC7D-98F5-0647-9105-6AF16806BBE8}" type="presParOf" srcId="{C33B507C-A082-46B6-8ABC-28AE8B852527}" destId="{41614E9A-BDDF-40EC-B8CC-8F262901D2EA}" srcOrd="0" destOrd="0" presId="urn:microsoft.com/office/officeart/2005/8/layout/hierarchy2"/>
    <dgm:cxn modelId="{68D96278-39E0-3642-A79A-B6A005993527}" type="presParOf" srcId="{41614E9A-BDDF-40EC-B8CC-8F262901D2EA}" destId="{027872D8-0A4C-4F15-8C04-498BCB922BA1}" srcOrd="0" destOrd="0" presId="urn:microsoft.com/office/officeart/2005/8/layout/hierarchy2"/>
    <dgm:cxn modelId="{71677172-D498-6748-8A81-831439A3E77A}" type="presParOf" srcId="{C33B507C-A082-46B6-8ABC-28AE8B852527}" destId="{F8CA464D-B86F-4561-963A-9E9A929E2FD1}" srcOrd="1" destOrd="0" presId="urn:microsoft.com/office/officeart/2005/8/layout/hierarchy2"/>
    <dgm:cxn modelId="{019581E5-5862-F04D-B8DB-65CBADABE2B6}" type="presParOf" srcId="{F8CA464D-B86F-4561-963A-9E9A929E2FD1}" destId="{41CAE001-E9B0-40EE-A107-80E43BC1CF3A}" srcOrd="0" destOrd="0" presId="urn:microsoft.com/office/officeart/2005/8/layout/hierarchy2"/>
    <dgm:cxn modelId="{2283D180-C34F-4F40-94BB-9B81A0C0F609}" type="presParOf" srcId="{F8CA464D-B86F-4561-963A-9E9A929E2FD1}" destId="{B67CF1CA-DC3D-4F4D-A607-250E90912908}" srcOrd="1" destOrd="0" presId="urn:microsoft.com/office/officeart/2005/8/layout/hierarchy2"/>
    <dgm:cxn modelId="{4BE5FB4E-7D07-D940-BEA1-15C1383070CD}" type="presParOf" srcId="{C33B507C-A082-46B6-8ABC-28AE8B852527}" destId="{3CCCAB44-DB81-4576-898C-ABF0947F87B2}" srcOrd="2" destOrd="0" presId="urn:microsoft.com/office/officeart/2005/8/layout/hierarchy2"/>
    <dgm:cxn modelId="{0EB55001-5B3B-3643-81DB-C12F2B349243}" type="presParOf" srcId="{3CCCAB44-DB81-4576-898C-ABF0947F87B2}" destId="{82039779-761E-4B47-AE4D-BFB9A83145FB}" srcOrd="0" destOrd="0" presId="urn:microsoft.com/office/officeart/2005/8/layout/hierarchy2"/>
    <dgm:cxn modelId="{A2592E9B-5085-7946-A7FB-A7238DB9FAD0}" type="presParOf" srcId="{C33B507C-A082-46B6-8ABC-28AE8B852527}" destId="{86648916-150E-4163-AAAE-E6B2F41B9D2B}" srcOrd="3" destOrd="0" presId="urn:microsoft.com/office/officeart/2005/8/layout/hierarchy2"/>
    <dgm:cxn modelId="{E58F8CC7-EC87-994C-AC10-4E6DF9866668}" type="presParOf" srcId="{86648916-150E-4163-AAAE-E6B2F41B9D2B}" destId="{7FEBCBD9-2E26-472F-93B1-18F09206B55C}" srcOrd="0" destOrd="0" presId="urn:microsoft.com/office/officeart/2005/8/layout/hierarchy2"/>
    <dgm:cxn modelId="{A8A65E8C-A10B-114C-B16C-C61216C2F08D}" type="presParOf" srcId="{86648916-150E-4163-AAAE-E6B2F41B9D2B}" destId="{4C7FB55D-B27D-4A7B-93AE-4B7A595D7159}"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9F995-DCEF-428E-8CBD-44D304CEAFB4}">
      <dsp:nvSpPr>
        <dsp:cNvPr id="0" name=""/>
        <dsp:cNvSpPr/>
      </dsp:nvSpPr>
      <dsp:spPr>
        <a:xfrm>
          <a:off x="930074" y="2037343"/>
          <a:ext cx="1415049" cy="707524"/>
        </a:xfrm>
        <a:prstGeom prst="roundRect">
          <a:avLst>
            <a:gd name="adj" fmla="val 10000"/>
          </a:avLst>
        </a:prstGeom>
        <a:no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	</a:t>
          </a:r>
        </a:p>
      </dsp:txBody>
      <dsp:txXfrm>
        <a:off x="950797" y="2058066"/>
        <a:ext cx="1373603" cy="666078"/>
      </dsp:txXfrm>
    </dsp:sp>
    <dsp:sp modelId="{B2536900-9B97-457B-8F93-F48397FF0995}">
      <dsp:nvSpPr>
        <dsp:cNvPr id="0" name=""/>
        <dsp:cNvSpPr/>
      </dsp:nvSpPr>
      <dsp:spPr>
        <a:xfrm rot="17945813">
          <a:off x="2046153" y="1869257"/>
          <a:ext cx="1163959" cy="26630"/>
        </a:xfrm>
        <a:custGeom>
          <a:avLst/>
          <a:gdLst/>
          <a:ahLst/>
          <a:cxnLst/>
          <a:rect l="0" t="0" r="0" b="0"/>
          <a:pathLst>
            <a:path>
              <a:moveTo>
                <a:pt x="0" y="13315"/>
              </a:moveTo>
              <a:lnTo>
                <a:pt x="1163959"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solidFill>
              <a:sysClr val="windowText" lastClr="000000"/>
            </a:solidFill>
          </a:endParaRPr>
        </a:p>
      </dsp:txBody>
      <dsp:txXfrm>
        <a:off x="2599034" y="1853473"/>
        <a:ext cx="58197" cy="58197"/>
      </dsp:txXfrm>
    </dsp:sp>
    <dsp:sp modelId="{9129F5A9-F69E-47FC-B6A3-C5C269A0E1F4}">
      <dsp:nvSpPr>
        <dsp:cNvPr id="0" name=""/>
        <dsp:cNvSpPr/>
      </dsp:nvSpPr>
      <dsp:spPr>
        <a:xfrm>
          <a:off x="2911143" y="1020277"/>
          <a:ext cx="1415049" cy="707524"/>
        </a:xfrm>
        <a:prstGeom prst="roundRect">
          <a:avLst>
            <a:gd name="adj" fmla="val 10000"/>
          </a:avLst>
        </a:prstGeom>
        <a:no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 </a:t>
          </a:r>
        </a:p>
      </dsp:txBody>
      <dsp:txXfrm>
        <a:off x="2931866" y="1041000"/>
        <a:ext cx="1373603" cy="666078"/>
      </dsp:txXfrm>
    </dsp:sp>
    <dsp:sp modelId="{8D92298A-E676-4D58-8EF3-362168E52F6D}">
      <dsp:nvSpPr>
        <dsp:cNvPr id="0" name=""/>
        <dsp:cNvSpPr/>
      </dsp:nvSpPr>
      <dsp:spPr>
        <a:xfrm rot="18770822">
          <a:off x="4193037" y="1055604"/>
          <a:ext cx="832328" cy="26630"/>
        </a:xfrm>
        <a:custGeom>
          <a:avLst/>
          <a:gdLst/>
          <a:ahLst/>
          <a:cxnLst/>
          <a:rect l="0" t="0" r="0" b="0"/>
          <a:pathLst>
            <a:path>
              <a:moveTo>
                <a:pt x="0" y="13315"/>
              </a:moveTo>
              <a:lnTo>
                <a:pt x="832328"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solidFill>
              <a:sysClr val="windowText" lastClr="000000"/>
            </a:solidFill>
          </a:endParaRPr>
        </a:p>
      </dsp:txBody>
      <dsp:txXfrm>
        <a:off x="4588393" y="1048111"/>
        <a:ext cx="41616" cy="41616"/>
      </dsp:txXfrm>
    </dsp:sp>
    <dsp:sp modelId="{080E6AD4-3491-4A31-B7A4-EA1755DD6AEE}">
      <dsp:nvSpPr>
        <dsp:cNvPr id="0" name=""/>
        <dsp:cNvSpPr/>
      </dsp:nvSpPr>
      <dsp:spPr>
        <a:xfrm>
          <a:off x="4892211" y="410037"/>
          <a:ext cx="1415049" cy="707524"/>
        </a:xfrm>
        <a:prstGeom prst="roundRect">
          <a:avLst>
            <a:gd name="adj" fmla="val 10000"/>
          </a:avLst>
        </a:prstGeom>
        <a:no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a:t>
          </a:r>
        </a:p>
      </dsp:txBody>
      <dsp:txXfrm>
        <a:off x="4912934" y="430760"/>
        <a:ext cx="1373603" cy="666078"/>
      </dsp:txXfrm>
    </dsp:sp>
    <dsp:sp modelId="{CC6F2F90-7176-4179-9B54-9158888EE2EE}">
      <dsp:nvSpPr>
        <dsp:cNvPr id="0" name=""/>
        <dsp:cNvSpPr/>
      </dsp:nvSpPr>
      <dsp:spPr>
        <a:xfrm rot="20310985">
          <a:off x="6273748" y="573832"/>
          <a:ext cx="964688" cy="26630"/>
        </a:xfrm>
        <a:custGeom>
          <a:avLst/>
          <a:gdLst/>
          <a:ahLst/>
          <a:cxnLst/>
          <a:rect l="0" t="0" r="0" b="0"/>
          <a:pathLst>
            <a:path>
              <a:moveTo>
                <a:pt x="0" y="13315"/>
              </a:moveTo>
              <a:lnTo>
                <a:pt x="964688"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solidFill>
              <a:sysClr val="windowText" lastClr="000000"/>
            </a:solidFill>
          </a:endParaRPr>
        </a:p>
      </dsp:txBody>
      <dsp:txXfrm>
        <a:off x="6731975" y="563031"/>
        <a:ext cx="48234" cy="48234"/>
      </dsp:txXfrm>
    </dsp:sp>
    <dsp:sp modelId="{1487A5B8-DF1E-4963-89A9-5F02FCEB3B09}">
      <dsp:nvSpPr>
        <dsp:cNvPr id="0" name=""/>
        <dsp:cNvSpPr/>
      </dsp:nvSpPr>
      <dsp:spPr>
        <a:xfrm>
          <a:off x="7204925" y="56734"/>
          <a:ext cx="1415049" cy="707524"/>
        </a:xfrm>
        <a:prstGeom prst="roundRect">
          <a:avLst>
            <a:gd name="adj" fmla="val 10000"/>
          </a:avLst>
        </a:prstGeom>
        <a:blipFill rotWithShape="0">
          <a:blip xmlns:r="http://schemas.openxmlformats.org/officeDocument/2006/relationships" r:embed="rId1"/>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a:t>
          </a:r>
        </a:p>
      </dsp:txBody>
      <dsp:txXfrm>
        <a:off x="7225648" y="77457"/>
        <a:ext cx="1373603" cy="666078"/>
      </dsp:txXfrm>
    </dsp:sp>
    <dsp:sp modelId="{7F1AB56C-DBA1-4170-BA7D-E538653BA821}">
      <dsp:nvSpPr>
        <dsp:cNvPr id="0" name=""/>
        <dsp:cNvSpPr/>
      </dsp:nvSpPr>
      <dsp:spPr>
        <a:xfrm rot="1494267">
          <a:off x="6262343" y="953897"/>
          <a:ext cx="966090" cy="26630"/>
        </a:xfrm>
        <a:custGeom>
          <a:avLst/>
          <a:gdLst/>
          <a:ahLst/>
          <a:cxnLst/>
          <a:rect l="0" t="0" r="0" b="0"/>
          <a:pathLst>
            <a:path>
              <a:moveTo>
                <a:pt x="0" y="13315"/>
              </a:moveTo>
              <a:lnTo>
                <a:pt x="966090"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solidFill>
              <a:sysClr val="windowText" lastClr="000000"/>
            </a:solidFill>
          </a:endParaRPr>
        </a:p>
      </dsp:txBody>
      <dsp:txXfrm>
        <a:off x="6721236" y="943060"/>
        <a:ext cx="48304" cy="48304"/>
      </dsp:txXfrm>
    </dsp:sp>
    <dsp:sp modelId="{8EEC97E1-0297-41E7-AA0D-0F013F7E082D}">
      <dsp:nvSpPr>
        <dsp:cNvPr id="0" name=""/>
        <dsp:cNvSpPr/>
      </dsp:nvSpPr>
      <dsp:spPr>
        <a:xfrm>
          <a:off x="7183515" y="816863"/>
          <a:ext cx="1415049" cy="707524"/>
        </a:xfrm>
        <a:prstGeom prst="roundRect">
          <a:avLst>
            <a:gd name="adj" fmla="val 10000"/>
          </a:avLst>
        </a:prstGeom>
        <a:blipFill rotWithShape="0">
          <a:blip xmlns:r="http://schemas.openxmlformats.org/officeDocument/2006/relationships" r:embed="rId1"/>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a:t>
          </a:r>
        </a:p>
      </dsp:txBody>
      <dsp:txXfrm>
        <a:off x="7204238" y="837586"/>
        <a:ext cx="1373603" cy="666078"/>
      </dsp:txXfrm>
    </dsp:sp>
    <dsp:sp modelId="{B5E1D388-09DA-4A75-8F15-5A4754942368}">
      <dsp:nvSpPr>
        <dsp:cNvPr id="0" name=""/>
        <dsp:cNvSpPr/>
      </dsp:nvSpPr>
      <dsp:spPr>
        <a:xfrm rot="2829178">
          <a:off x="4193037" y="1665844"/>
          <a:ext cx="832328" cy="26630"/>
        </a:xfrm>
        <a:custGeom>
          <a:avLst/>
          <a:gdLst/>
          <a:ahLst/>
          <a:cxnLst/>
          <a:rect l="0" t="0" r="0" b="0"/>
          <a:pathLst>
            <a:path>
              <a:moveTo>
                <a:pt x="0" y="13315"/>
              </a:moveTo>
              <a:lnTo>
                <a:pt x="832328"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solidFill>
              <a:sysClr val="windowText" lastClr="000000"/>
            </a:solidFill>
          </a:endParaRPr>
        </a:p>
      </dsp:txBody>
      <dsp:txXfrm>
        <a:off x="4588393" y="1658351"/>
        <a:ext cx="41616" cy="41616"/>
      </dsp:txXfrm>
    </dsp:sp>
    <dsp:sp modelId="{1A66A35A-47BF-4B5F-A4A4-5EC8C5E632B0}">
      <dsp:nvSpPr>
        <dsp:cNvPr id="0" name=""/>
        <dsp:cNvSpPr/>
      </dsp:nvSpPr>
      <dsp:spPr>
        <a:xfrm>
          <a:off x="4892211" y="1630517"/>
          <a:ext cx="1415049" cy="707524"/>
        </a:xfrm>
        <a:prstGeom prst="roundRect">
          <a:avLst>
            <a:gd name="adj" fmla="val 10000"/>
          </a:avLst>
        </a:prstGeom>
        <a:no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 </a:t>
          </a:r>
        </a:p>
      </dsp:txBody>
      <dsp:txXfrm>
        <a:off x="4912934" y="1651240"/>
        <a:ext cx="1373603" cy="666078"/>
      </dsp:txXfrm>
    </dsp:sp>
    <dsp:sp modelId="{C0C7BF0F-17DD-403A-8245-52571251F7F5}">
      <dsp:nvSpPr>
        <dsp:cNvPr id="0" name=""/>
        <dsp:cNvSpPr/>
      </dsp:nvSpPr>
      <dsp:spPr>
        <a:xfrm>
          <a:off x="6307260" y="1970963"/>
          <a:ext cx="876254" cy="26630"/>
        </a:xfrm>
        <a:custGeom>
          <a:avLst/>
          <a:gdLst/>
          <a:ahLst/>
          <a:cxnLst/>
          <a:rect l="0" t="0" r="0" b="0"/>
          <a:pathLst>
            <a:path>
              <a:moveTo>
                <a:pt x="0" y="13315"/>
              </a:moveTo>
              <a:lnTo>
                <a:pt x="876254"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6723481" y="1962373"/>
        <a:ext cx="43812" cy="43812"/>
      </dsp:txXfrm>
    </dsp:sp>
    <dsp:sp modelId="{DDDDE468-7E0B-47E5-A8B7-0DC5E5FCFAC4}">
      <dsp:nvSpPr>
        <dsp:cNvPr id="0" name=""/>
        <dsp:cNvSpPr/>
      </dsp:nvSpPr>
      <dsp:spPr>
        <a:xfrm>
          <a:off x="7183515" y="1630517"/>
          <a:ext cx="1415049" cy="707524"/>
        </a:xfrm>
        <a:prstGeom prst="roundRect">
          <a:avLst>
            <a:gd name="adj" fmla="val 10000"/>
          </a:avLst>
        </a:prstGeom>
        <a:blipFill rotWithShape="0">
          <a:blip xmlns:r="http://schemas.openxmlformats.org/officeDocument/2006/relationships" r:embed="rId1"/>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nb-NO" sz="3000" kern="1200">
            <a:solidFill>
              <a:sysClr val="windowText" lastClr="000000"/>
            </a:solidFill>
          </a:endParaRPr>
        </a:p>
      </dsp:txBody>
      <dsp:txXfrm>
        <a:off x="7204238" y="1651240"/>
        <a:ext cx="1373603" cy="666078"/>
      </dsp:txXfrm>
    </dsp:sp>
    <dsp:sp modelId="{733135E3-9974-4EC0-9AE6-4B16C2395DD1}">
      <dsp:nvSpPr>
        <dsp:cNvPr id="0" name=""/>
        <dsp:cNvSpPr/>
      </dsp:nvSpPr>
      <dsp:spPr>
        <a:xfrm rot="3654187">
          <a:off x="2046153" y="2886323"/>
          <a:ext cx="1163959" cy="26630"/>
        </a:xfrm>
        <a:custGeom>
          <a:avLst/>
          <a:gdLst/>
          <a:ahLst/>
          <a:cxnLst/>
          <a:rect l="0" t="0" r="0" b="0"/>
          <a:pathLst>
            <a:path>
              <a:moveTo>
                <a:pt x="0" y="13315"/>
              </a:moveTo>
              <a:lnTo>
                <a:pt x="1163959"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solidFill>
              <a:sysClr val="windowText" lastClr="000000"/>
            </a:solidFill>
          </a:endParaRPr>
        </a:p>
      </dsp:txBody>
      <dsp:txXfrm>
        <a:off x="2599034" y="2870540"/>
        <a:ext cx="58197" cy="58197"/>
      </dsp:txXfrm>
    </dsp:sp>
    <dsp:sp modelId="{59D91713-90A8-488A-978D-9FFEAA311BDF}">
      <dsp:nvSpPr>
        <dsp:cNvPr id="0" name=""/>
        <dsp:cNvSpPr/>
      </dsp:nvSpPr>
      <dsp:spPr>
        <a:xfrm>
          <a:off x="2911143" y="3054410"/>
          <a:ext cx="1415049" cy="707524"/>
        </a:xfrm>
        <a:prstGeom prst="roundRect">
          <a:avLst>
            <a:gd name="adj" fmla="val 10000"/>
          </a:avLst>
        </a:prstGeom>
        <a:no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 </a:t>
          </a:r>
        </a:p>
      </dsp:txBody>
      <dsp:txXfrm>
        <a:off x="2931866" y="3075133"/>
        <a:ext cx="1373603" cy="666078"/>
      </dsp:txXfrm>
    </dsp:sp>
    <dsp:sp modelId="{6A19A1C1-B719-45DD-BC67-B694B393FF82}">
      <dsp:nvSpPr>
        <dsp:cNvPr id="0" name=""/>
        <dsp:cNvSpPr/>
      </dsp:nvSpPr>
      <dsp:spPr>
        <a:xfrm rot="18770822">
          <a:off x="4193037" y="3089737"/>
          <a:ext cx="832328" cy="26630"/>
        </a:xfrm>
        <a:custGeom>
          <a:avLst/>
          <a:gdLst/>
          <a:ahLst/>
          <a:cxnLst/>
          <a:rect l="0" t="0" r="0" b="0"/>
          <a:pathLst>
            <a:path>
              <a:moveTo>
                <a:pt x="0" y="13315"/>
              </a:moveTo>
              <a:lnTo>
                <a:pt x="832328"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solidFill>
              <a:sysClr val="windowText" lastClr="000000"/>
            </a:solidFill>
          </a:endParaRPr>
        </a:p>
      </dsp:txBody>
      <dsp:txXfrm>
        <a:off x="4588393" y="3082244"/>
        <a:ext cx="41616" cy="41616"/>
      </dsp:txXfrm>
    </dsp:sp>
    <dsp:sp modelId="{5D2FC7E7-A76C-4335-921F-7C29FE237FBB}">
      <dsp:nvSpPr>
        <dsp:cNvPr id="0" name=""/>
        <dsp:cNvSpPr/>
      </dsp:nvSpPr>
      <dsp:spPr>
        <a:xfrm>
          <a:off x="4892211" y="2444170"/>
          <a:ext cx="1415049" cy="707524"/>
        </a:xfrm>
        <a:prstGeom prst="roundRect">
          <a:avLst>
            <a:gd name="adj" fmla="val 10000"/>
          </a:avLst>
        </a:prstGeom>
        <a:no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a:t>
          </a:r>
        </a:p>
      </dsp:txBody>
      <dsp:txXfrm>
        <a:off x="4912934" y="2464893"/>
        <a:ext cx="1373603" cy="666078"/>
      </dsp:txXfrm>
    </dsp:sp>
    <dsp:sp modelId="{9E189AAA-F6BC-429A-8BD4-D27D0B72F088}">
      <dsp:nvSpPr>
        <dsp:cNvPr id="0" name=""/>
        <dsp:cNvSpPr/>
      </dsp:nvSpPr>
      <dsp:spPr>
        <a:xfrm>
          <a:off x="6307260" y="2784617"/>
          <a:ext cx="876254" cy="26630"/>
        </a:xfrm>
        <a:custGeom>
          <a:avLst/>
          <a:gdLst/>
          <a:ahLst/>
          <a:cxnLst/>
          <a:rect l="0" t="0" r="0" b="0"/>
          <a:pathLst>
            <a:path>
              <a:moveTo>
                <a:pt x="0" y="13315"/>
              </a:moveTo>
              <a:lnTo>
                <a:pt x="876254"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solidFill>
              <a:sysClr val="windowText" lastClr="000000"/>
            </a:solidFill>
          </a:endParaRPr>
        </a:p>
      </dsp:txBody>
      <dsp:txXfrm>
        <a:off x="6723481" y="2776026"/>
        <a:ext cx="43812" cy="43812"/>
      </dsp:txXfrm>
    </dsp:sp>
    <dsp:sp modelId="{B06FDD8F-EDBB-4B8E-A508-4D853A08E5F2}">
      <dsp:nvSpPr>
        <dsp:cNvPr id="0" name=""/>
        <dsp:cNvSpPr/>
      </dsp:nvSpPr>
      <dsp:spPr>
        <a:xfrm>
          <a:off x="7183515" y="2444170"/>
          <a:ext cx="1415049" cy="707524"/>
        </a:xfrm>
        <a:prstGeom prst="roundRect">
          <a:avLst>
            <a:gd name="adj" fmla="val 10000"/>
          </a:avLst>
        </a:prstGeom>
        <a:blipFill rotWithShape="0">
          <a:blip xmlns:r="http://schemas.openxmlformats.org/officeDocument/2006/relationships" r:embed="rId1"/>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a:t>
          </a:r>
        </a:p>
      </dsp:txBody>
      <dsp:txXfrm>
        <a:off x="7204238" y="2464893"/>
        <a:ext cx="1373603" cy="666078"/>
      </dsp:txXfrm>
    </dsp:sp>
    <dsp:sp modelId="{DA8D787F-AC94-47A0-9521-DFE50E73CFD9}">
      <dsp:nvSpPr>
        <dsp:cNvPr id="0" name=""/>
        <dsp:cNvSpPr/>
      </dsp:nvSpPr>
      <dsp:spPr>
        <a:xfrm rot="2829178">
          <a:off x="4193037" y="3699977"/>
          <a:ext cx="832328" cy="26630"/>
        </a:xfrm>
        <a:custGeom>
          <a:avLst/>
          <a:gdLst/>
          <a:ahLst/>
          <a:cxnLst/>
          <a:rect l="0" t="0" r="0" b="0"/>
          <a:pathLst>
            <a:path>
              <a:moveTo>
                <a:pt x="0" y="13315"/>
              </a:moveTo>
              <a:lnTo>
                <a:pt x="832328"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solidFill>
              <a:sysClr val="windowText" lastClr="000000"/>
            </a:solidFill>
          </a:endParaRPr>
        </a:p>
      </dsp:txBody>
      <dsp:txXfrm>
        <a:off x="4588393" y="3692484"/>
        <a:ext cx="41616" cy="41616"/>
      </dsp:txXfrm>
    </dsp:sp>
    <dsp:sp modelId="{C4AB3544-87F5-4736-B83B-8BE738911197}">
      <dsp:nvSpPr>
        <dsp:cNvPr id="0" name=""/>
        <dsp:cNvSpPr/>
      </dsp:nvSpPr>
      <dsp:spPr>
        <a:xfrm>
          <a:off x="4892211" y="3664650"/>
          <a:ext cx="1415049" cy="707524"/>
        </a:xfrm>
        <a:prstGeom prst="roundRect">
          <a:avLst>
            <a:gd name="adj" fmla="val 10000"/>
          </a:avLst>
        </a:prstGeom>
        <a:no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a:t>
          </a:r>
        </a:p>
      </dsp:txBody>
      <dsp:txXfrm>
        <a:off x="4912934" y="3685373"/>
        <a:ext cx="1373603" cy="666078"/>
      </dsp:txXfrm>
    </dsp:sp>
    <dsp:sp modelId="{41614E9A-BDDF-40EC-B8CC-8F262901D2EA}">
      <dsp:nvSpPr>
        <dsp:cNvPr id="0" name=""/>
        <dsp:cNvSpPr/>
      </dsp:nvSpPr>
      <dsp:spPr>
        <a:xfrm rot="20105733">
          <a:off x="6262343" y="3801683"/>
          <a:ext cx="966090" cy="26630"/>
        </a:xfrm>
        <a:custGeom>
          <a:avLst/>
          <a:gdLst/>
          <a:ahLst/>
          <a:cxnLst/>
          <a:rect l="0" t="0" r="0" b="0"/>
          <a:pathLst>
            <a:path>
              <a:moveTo>
                <a:pt x="0" y="13315"/>
              </a:moveTo>
              <a:lnTo>
                <a:pt x="966090"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6721236" y="3790846"/>
        <a:ext cx="48304" cy="48304"/>
      </dsp:txXfrm>
    </dsp:sp>
    <dsp:sp modelId="{41CAE001-E9B0-40EE-A107-80E43BC1CF3A}">
      <dsp:nvSpPr>
        <dsp:cNvPr id="0" name=""/>
        <dsp:cNvSpPr/>
      </dsp:nvSpPr>
      <dsp:spPr>
        <a:xfrm>
          <a:off x="7183515" y="3257823"/>
          <a:ext cx="1415049" cy="707524"/>
        </a:xfrm>
        <a:prstGeom prst="roundRect">
          <a:avLst>
            <a:gd name="adj" fmla="val 10000"/>
          </a:avLst>
        </a:prstGeom>
        <a:blipFill rotWithShape="0">
          <a:blip xmlns:r="http://schemas.openxmlformats.org/officeDocument/2006/relationships" r:embed="rId1"/>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a:t>
          </a:r>
        </a:p>
      </dsp:txBody>
      <dsp:txXfrm>
        <a:off x="7204238" y="3278546"/>
        <a:ext cx="1373603" cy="666078"/>
      </dsp:txXfrm>
    </dsp:sp>
    <dsp:sp modelId="{3CCCAB44-DB81-4576-898C-ABF0947F87B2}">
      <dsp:nvSpPr>
        <dsp:cNvPr id="0" name=""/>
        <dsp:cNvSpPr/>
      </dsp:nvSpPr>
      <dsp:spPr>
        <a:xfrm rot="1543848">
          <a:off x="6260802" y="4208510"/>
          <a:ext cx="937078" cy="26630"/>
        </a:xfrm>
        <a:custGeom>
          <a:avLst/>
          <a:gdLst/>
          <a:ahLst/>
          <a:cxnLst/>
          <a:rect l="0" t="0" r="0" b="0"/>
          <a:pathLst>
            <a:path>
              <a:moveTo>
                <a:pt x="0" y="13315"/>
              </a:moveTo>
              <a:lnTo>
                <a:pt x="937078" y="1331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6705914" y="4198398"/>
        <a:ext cx="46853" cy="46853"/>
      </dsp:txXfrm>
    </dsp:sp>
    <dsp:sp modelId="{7FEBCBD9-2E26-472F-93B1-18F09206B55C}">
      <dsp:nvSpPr>
        <dsp:cNvPr id="0" name=""/>
        <dsp:cNvSpPr/>
      </dsp:nvSpPr>
      <dsp:spPr>
        <a:xfrm>
          <a:off x="7151422" y="4071476"/>
          <a:ext cx="1415049" cy="707524"/>
        </a:xfrm>
        <a:prstGeom prst="roundRect">
          <a:avLst>
            <a:gd name="adj" fmla="val 10000"/>
          </a:avLst>
        </a:prstGeom>
        <a:blipFill rotWithShape="0">
          <a:blip xmlns:r="http://schemas.openxmlformats.org/officeDocument/2006/relationships" r:embed="rId1"/>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nb-NO" sz="3000" kern="1200">
              <a:solidFill>
                <a:sysClr val="windowText" lastClr="000000"/>
              </a:solidFill>
            </a:rPr>
            <a:t>Tekst</a:t>
          </a:r>
        </a:p>
      </dsp:txBody>
      <dsp:txXfrm>
        <a:off x="7172145" y="4092199"/>
        <a:ext cx="1373603" cy="6660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02C850-53AE-4741-A326-D1A97AC4053C}" type="datetimeFigureOut">
              <a:rPr lang="nb-NO" smtClean="0"/>
              <a:t>20.01.2022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B1C7F-5A59-497B-92F2-330D45EA7C74}" type="slidenum">
              <a:rPr lang="nb-NO" smtClean="0"/>
              <a:t>‹#›</a:t>
            </a:fld>
            <a:endParaRPr lang="nb-NO"/>
          </a:p>
        </p:txBody>
      </p:sp>
    </p:spTree>
    <p:extLst>
      <p:ext uri="{BB962C8B-B14F-4D97-AF65-F5344CB8AC3E}">
        <p14:creationId xmlns:p14="http://schemas.microsoft.com/office/powerpoint/2010/main" val="331127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tryggehender24-7.no/kvalitetsforbedring/verktoy/driverdiagram" TargetMode="External"/><Relationship Id="rId7" Type="http://schemas.openxmlformats.org/officeDocument/2006/relationships/hyperlink" Target="https://www.med.unc.edu/ihqi/programs/medical-student-scholarly-concentration/session-3-charters-a3s-driver-diagram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unn.no/kontinuerlig-forbedring/driverdiagram-fra-malsetting-til-konkrete-tiltak" TargetMode="External"/><Relationship Id="rId5" Type="http://schemas.openxmlformats.org/officeDocument/2006/relationships/hyperlink" Target="&amp;%20Provost,%202015)" TargetMode="External"/><Relationship Id="rId4" Type="http://schemas.openxmlformats.org/officeDocument/2006/relationships/hyperlink" Target="https://youtu.be/Za1o77jAnbw"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handboken.ous-hf.no/document/11080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34B1C7F-5A59-497B-92F2-330D45EA7C74}" type="slidenum">
              <a:rPr lang="nb-NO" smtClean="0"/>
              <a:t>1</a:t>
            </a:fld>
            <a:endParaRPr lang="nb-NO"/>
          </a:p>
        </p:txBody>
      </p:sp>
    </p:spTree>
    <p:extLst>
      <p:ext uri="{BB962C8B-B14F-4D97-AF65-F5344CB8AC3E}">
        <p14:creationId xmlns:p14="http://schemas.microsoft.com/office/powerpoint/2010/main" val="106108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Retningslinjer/Prosedyrer – levende dokumenter</a:t>
            </a:r>
          </a:p>
          <a:p>
            <a:r>
              <a:rPr lang="nb-NO"/>
              <a:t>«Slik gjør vi det hos oss» - Hva</a:t>
            </a:r>
            <a:r>
              <a:rPr lang="nb-NO" baseline="0"/>
              <a:t> er godt nok?</a:t>
            </a:r>
          </a:p>
          <a:p>
            <a:endParaRPr lang="nb-NO" baseline="0"/>
          </a:p>
          <a:p>
            <a:r>
              <a:rPr lang="nb-NO" baseline="0"/>
              <a:t>Når vi har testet ut et tiltak/en idé i flere runder og er trygge på at det fungerer godt nok til implementering, blir denne måten å gjøre det på vår nye standard.</a:t>
            </a:r>
          </a:p>
          <a:p>
            <a:endParaRPr lang="nb-NO" baseline="0"/>
          </a:p>
          <a:p>
            <a:r>
              <a:rPr lang="nb-NO" baseline="0"/>
              <a:t>Unngå tilbakefall – å gå tilbake til slik vi gjorde det før. Har lett for å skje, «gammel vane er vond å vende». </a:t>
            </a:r>
            <a:br>
              <a:rPr lang="nb-NO" baseline="0"/>
            </a:br>
            <a:r>
              <a:rPr lang="nb-NO" baseline="0"/>
              <a:t>Viktig å sikre at alle vet hva som er den nye måten å jobbe på/gjøre noe på.</a:t>
            </a:r>
          </a:p>
          <a:p>
            <a:endParaRPr lang="nb-NO" baseline="0"/>
          </a:p>
          <a:p>
            <a:r>
              <a:rPr lang="nb-NO" baseline="0"/>
              <a:t>MEN: Ikke lage ny standard før man har testet nok til å vite at det fungerer.</a:t>
            </a:r>
          </a:p>
          <a:p>
            <a:endParaRPr lang="nb-NO" baseline="0"/>
          </a:p>
          <a:p>
            <a:r>
              <a:rPr lang="nb-NO" baseline="0"/>
              <a:t>Vi leverer bedre pasientbehandling</a:t>
            </a:r>
          </a:p>
          <a:p>
            <a:endParaRPr lang="nb-NO" baseline="0"/>
          </a:p>
          <a:p>
            <a:r>
              <a:rPr lang="nb-NO" baseline="0"/>
              <a:t>Når vi jobber med PDSA – enkel logikk, sunn fornuft, men lett å glemme S og A. </a:t>
            </a:r>
          </a:p>
          <a:p>
            <a:r>
              <a:rPr lang="nb-NO" baseline="0"/>
              <a:t>Kan være nyttig å bruke et hjelpeverktøy som kalles PDSA-skjema (kommer på neste side)</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6D526-4E3F-46B5-AE07-1043A32E6FC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36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25450" y="1612900"/>
            <a:ext cx="14336713" cy="8064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Hele A3 </a:t>
            </a:r>
            <a:r>
              <a:rPr lang="en-GB" altLang="en-US" err="1"/>
              <a:t>gir</a:t>
            </a:r>
            <a:r>
              <a:rPr lang="en-GB" altLang="en-US"/>
              <a:t> </a:t>
            </a:r>
            <a:r>
              <a:rPr lang="en-GB" altLang="en-US" err="1"/>
              <a:t>oss</a:t>
            </a:r>
            <a:r>
              <a:rPr lang="en-GB" altLang="en-US"/>
              <a:t> </a:t>
            </a:r>
            <a:r>
              <a:rPr lang="en-GB" altLang="en-US" err="1"/>
              <a:t>en</a:t>
            </a:r>
            <a:r>
              <a:rPr lang="en-GB" altLang="en-US"/>
              <a:t> PDSA,</a:t>
            </a:r>
            <a:r>
              <a:rPr lang="en-GB" altLang="en-US" baseline="0"/>
              <a:t> men </a:t>
            </a:r>
            <a:r>
              <a:rPr lang="en-GB" altLang="en-US" baseline="0" err="1"/>
              <a:t>vil</a:t>
            </a:r>
            <a:r>
              <a:rPr lang="en-GB" altLang="en-US" baseline="0"/>
              <a:t> </a:t>
            </a:r>
            <a:r>
              <a:rPr lang="en-GB" altLang="en-US" baseline="0" err="1"/>
              <a:t>også</a:t>
            </a:r>
            <a:r>
              <a:rPr lang="en-GB" altLang="en-US" baseline="0"/>
              <a:t> ha PDSA-</a:t>
            </a:r>
            <a:r>
              <a:rPr lang="en-GB" altLang="en-US" baseline="0" err="1"/>
              <a:t>sykluser</a:t>
            </a:r>
            <a:r>
              <a:rPr lang="en-GB" altLang="en-US" baseline="0"/>
              <a:t> for </a:t>
            </a:r>
            <a:r>
              <a:rPr lang="en-GB" altLang="en-US" baseline="0" err="1"/>
              <a:t>hvert</a:t>
            </a:r>
            <a:r>
              <a:rPr lang="en-GB" altLang="en-US" baseline="0"/>
              <a:t> </a:t>
            </a:r>
            <a:r>
              <a:rPr lang="en-GB" altLang="en-US" baseline="0" err="1"/>
              <a:t>tiltak</a:t>
            </a:r>
            <a:r>
              <a:rPr lang="en-GB" altLang="en-US" baseline="0"/>
              <a:t>. </a:t>
            </a:r>
            <a:r>
              <a:rPr lang="en-GB" altLang="en-US" baseline="0" err="1"/>
              <a:t>Og</a:t>
            </a:r>
            <a:r>
              <a:rPr lang="en-GB" altLang="en-US" baseline="0"/>
              <a:t> </a:t>
            </a:r>
            <a:r>
              <a:rPr lang="en-GB" altLang="en-US" baseline="0" err="1"/>
              <a:t>når</a:t>
            </a:r>
            <a:r>
              <a:rPr lang="en-GB" altLang="en-US" baseline="0"/>
              <a:t> man </a:t>
            </a:r>
            <a:r>
              <a:rPr lang="en-GB" altLang="en-US" baseline="0" err="1"/>
              <a:t>ser</a:t>
            </a:r>
            <a:r>
              <a:rPr lang="en-GB" altLang="en-US" baseline="0"/>
              <a:t> </a:t>
            </a:r>
            <a:r>
              <a:rPr lang="en-GB" altLang="en-US" baseline="0" err="1"/>
              <a:t>resultater</a:t>
            </a:r>
            <a:r>
              <a:rPr lang="en-GB" altLang="en-US" baseline="0"/>
              <a:t> </a:t>
            </a:r>
            <a:r>
              <a:rPr lang="en-GB" altLang="en-US" baseline="0" err="1"/>
              <a:t>og</a:t>
            </a:r>
            <a:r>
              <a:rPr lang="en-GB" altLang="en-US" baseline="0"/>
              <a:t> </a:t>
            </a:r>
            <a:r>
              <a:rPr lang="en-GB" altLang="en-US" baseline="0" err="1"/>
              <a:t>videre</a:t>
            </a:r>
            <a:r>
              <a:rPr lang="en-GB" altLang="en-US" baseline="0"/>
              <a:t> </a:t>
            </a:r>
            <a:r>
              <a:rPr lang="en-GB" altLang="en-US" baseline="0" err="1"/>
              <a:t>tiltak</a:t>
            </a:r>
            <a:r>
              <a:rPr lang="en-GB" altLang="en-US" baseline="0"/>
              <a:t>, </a:t>
            </a:r>
            <a:r>
              <a:rPr lang="en-GB" altLang="en-US" baseline="0" err="1"/>
              <a:t>justere</a:t>
            </a:r>
            <a:r>
              <a:rPr lang="en-GB" altLang="en-US" baseline="0"/>
              <a:t> </a:t>
            </a:r>
            <a:r>
              <a:rPr lang="en-GB" altLang="en-US" baseline="0" err="1"/>
              <a:t>og</a:t>
            </a:r>
            <a:r>
              <a:rPr lang="en-GB" altLang="en-US" baseline="0"/>
              <a:t> </a:t>
            </a:r>
            <a:r>
              <a:rPr lang="en-GB" altLang="en-US" baseline="0" err="1"/>
              <a:t>gå</a:t>
            </a:r>
            <a:r>
              <a:rPr lang="en-GB" altLang="en-US" baseline="0"/>
              <a:t> </a:t>
            </a:r>
            <a:r>
              <a:rPr lang="en-GB" altLang="en-US" baseline="0" err="1"/>
              <a:t>tilbake</a:t>
            </a:r>
            <a:r>
              <a:rPr lang="en-GB" altLang="en-US" baseline="0"/>
              <a:t> </a:t>
            </a:r>
            <a:r>
              <a:rPr lang="en-GB" altLang="en-US" baseline="0" err="1"/>
              <a:t>i</a:t>
            </a:r>
            <a:r>
              <a:rPr lang="en-GB" altLang="en-US" baseline="0"/>
              <a:t> A3, </a:t>
            </a:r>
            <a:r>
              <a:rPr lang="en-GB" altLang="en-US" baseline="0" err="1"/>
              <a:t>ev</a:t>
            </a:r>
            <a:r>
              <a:rPr lang="en-GB" altLang="en-US" baseline="0"/>
              <a:t> </a:t>
            </a:r>
            <a:r>
              <a:rPr lang="en-GB" altLang="en-US" baseline="0" err="1"/>
              <a:t>lage</a:t>
            </a:r>
            <a:r>
              <a:rPr lang="en-GB" altLang="en-US" baseline="0"/>
              <a:t> </a:t>
            </a:r>
            <a:r>
              <a:rPr lang="en-GB" altLang="en-US" baseline="0" err="1"/>
              <a:t>ny</a:t>
            </a:r>
            <a:r>
              <a:rPr lang="en-GB" altLang="en-US" baseline="0"/>
              <a:t>.</a:t>
            </a:r>
            <a:endParaRPr lang="en-GB" altLang="en-US"/>
          </a:p>
          <a:p>
            <a:pPr eaLnBrk="1" hangingPunct="1">
              <a:spcBef>
                <a:spcPct val="0"/>
              </a:spcBef>
            </a:pPr>
            <a:endParaRPr lang="en-GB" altLang="en-US"/>
          </a:p>
          <a:p>
            <a:pPr eaLnBrk="1" hangingPunct="1">
              <a:spcBef>
                <a:spcPct val="0"/>
              </a:spcBef>
            </a:pPr>
            <a:r>
              <a:rPr lang="en-GB" altLang="en-US" err="1"/>
              <a:t>Resultat</a:t>
            </a:r>
            <a:r>
              <a:rPr lang="en-GB" altLang="en-US" baseline="0"/>
              <a:t> </a:t>
            </a:r>
            <a:r>
              <a:rPr lang="en-GB" altLang="en-US" baseline="0" err="1"/>
              <a:t>og</a:t>
            </a:r>
            <a:r>
              <a:rPr lang="en-GB" altLang="en-US" baseline="0"/>
              <a:t> </a:t>
            </a:r>
            <a:r>
              <a:rPr lang="en-GB" altLang="en-US" baseline="0" err="1"/>
              <a:t>videre</a:t>
            </a:r>
            <a:r>
              <a:rPr lang="en-GB" altLang="en-US" baseline="0"/>
              <a:t> </a:t>
            </a:r>
            <a:r>
              <a:rPr lang="en-GB" altLang="en-US" baseline="0" err="1"/>
              <a:t>tiltak</a:t>
            </a:r>
            <a:r>
              <a:rPr lang="en-GB" altLang="en-US" baseline="0"/>
              <a:t>: </a:t>
            </a:r>
            <a:r>
              <a:rPr lang="en-GB" altLang="en-US" err="1"/>
              <a:t>Hvilke</a:t>
            </a:r>
            <a:r>
              <a:rPr lang="en-GB" altLang="en-US"/>
              <a:t> </a:t>
            </a:r>
            <a:r>
              <a:rPr lang="en-GB" altLang="en-US" err="1"/>
              <a:t>andre</a:t>
            </a:r>
            <a:r>
              <a:rPr lang="en-GB" altLang="en-US"/>
              <a:t> </a:t>
            </a:r>
            <a:r>
              <a:rPr lang="en-GB" altLang="en-US" err="1"/>
              <a:t>enheter</a:t>
            </a:r>
            <a:r>
              <a:rPr lang="en-GB" altLang="en-US"/>
              <a:t> </a:t>
            </a:r>
            <a:r>
              <a:rPr lang="en-GB" altLang="en-US" err="1"/>
              <a:t>kan</a:t>
            </a:r>
            <a:r>
              <a:rPr lang="en-GB" altLang="en-US"/>
              <a:t> ha</a:t>
            </a:r>
            <a:r>
              <a:rPr lang="en-GB" altLang="en-US" baseline="0"/>
              <a:t> </a:t>
            </a:r>
            <a:r>
              <a:rPr lang="en-GB" altLang="en-US" baseline="0" err="1"/>
              <a:t>nytte</a:t>
            </a:r>
            <a:r>
              <a:rPr lang="en-GB" altLang="en-US" baseline="0"/>
              <a:t> </a:t>
            </a:r>
            <a:r>
              <a:rPr lang="en-GB" altLang="en-US" baseline="0" err="1"/>
              <a:t>av</a:t>
            </a:r>
            <a:r>
              <a:rPr lang="en-GB" altLang="en-US" baseline="0"/>
              <a:t> </a:t>
            </a:r>
            <a:r>
              <a:rPr lang="en-GB" altLang="en-US" baseline="0" err="1"/>
              <a:t>dette</a:t>
            </a:r>
            <a:r>
              <a:rPr lang="en-GB" altLang="en-US" baseline="0"/>
              <a:t> </a:t>
            </a:r>
            <a:r>
              <a:rPr lang="en-GB" altLang="en-US" baseline="0" err="1"/>
              <a:t>arbeidet</a:t>
            </a:r>
            <a:r>
              <a:rPr lang="en-GB" altLang="en-US" baseline="0"/>
              <a:t>? </a:t>
            </a:r>
            <a:r>
              <a:rPr lang="en-GB" altLang="en-US" baseline="0" err="1"/>
              <a:t>Bredde</a:t>
            </a:r>
            <a:r>
              <a:rPr lang="en-GB" altLang="en-US" baseline="0"/>
              <a:t> </a:t>
            </a:r>
            <a:r>
              <a:rPr lang="en-GB" altLang="en-US" baseline="0" err="1"/>
              <a:t>dette</a:t>
            </a:r>
            <a:r>
              <a:rPr lang="en-GB" altLang="en-US" baseline="0"/>
              <a:t> </a:t>
            </a:r>
            <a:r>
              <a:rPr lang="en-GB" altLang="en-US" baseline="0" err="1"/>
              <a:t>til</a:t>
            </a:r>
            <a:r>
              <a:rPr lang="en-GB" altLang="en-US" baseline="0"/>
              <a:t> </a:t>
            </a:r>
            <a:r>
              <a:rPr lang="en-GB" altLang="en-US" baseline="0" err="1"/>
              <a:t>andre</a:t>
            </a:r>
            <a:r>
              <a:rPr lang="en-GB" altLang="en-US" baseline="0"/>
              <a:t> </a:t>
            </a:r>
            <a:r>
              <a:rPr lang="en-GB" altLang="en-US" baseline="0" err="1"/>
              <a:t>i</a:t>
            </a:r>
            <a:r>
              <a:rPr lang="en-GB" altLang="en-US" baseline="0"/>
              <a:t> </a:t>
            </a:r>
            <a:r>
              <a:rPr lang="en-GB" altLang="en-US" baseline="0" err="1"/>
              <a:t>foretaket</a:t>
            </a:r>
            <a:r>
              <a:rPr lang="en-GB" altLang="en-US" baseline="0"/>
              <a:t>?</a:t>
            </a:r>
          </a:p>
          <a:p>
            <a:pPr eaLnBrk="1" hangingPunct="1">
              <a:spcBef>
                <a:spcPct val="0"/>
              </a:spcBef>
            </a:pPr>
            <a:r>
              <a:rPr lang="en-GB" altLang="en-US" baseline="0" err="1"/>
              <a:t>Vise</a:t>
            </a:r>
            <a:r>
              <a:rPr lang="en-GB" altLang="en-US" baseline="0"/>
              <a:t> mange </a:t>
            </a:r>
            <a:r>
              <a:rPr lang="en-GB" altLang="en-US" baseline="0" err="1"/>
              <a:t>resultater</a:t>
            </a:r>
            <a:r>
              <a:rPr lang="en-GB" altLang="en-US" baseline="0"/>
              <a:t> – </a:t>
            </a:r>
            <a:r>
              <a:rPr lang="en-GB" altLang="en-US" baseline="0" err="1"/>
              <a:t>lage</a:t>
            </a:r>
            <a:r>
              <a:rPr lang="en-GB" altLang="en-US" baseline="0"/>
              <a:t> et </a:t>
            </a:r>
            <a:r>
              <a:rPr lang="en-GB" altLang="en-US" baseline="0" err="1"/>
              <a:t>ekstra</a:t>
            </a:r>
            <a:r>
              <a:rPr lang="en-GB" altLang="en-US" baseline="0"/>
              <a:t> A3-ark </a:t>
            </a:r>
            <a:r>
              <a:rPr lang="en-GB" altLang="en-US" baseline="0" err="1"/>
              <a:t>eller</a:t>
            </a:r>
            <a:r>
              <a:rPr lang="en-GB" altLang="en-US" baseline="0"/>
              <a:t> </a:t>
            </a:r>
            <a:r>
              <a:rPr lang="en-GB" altLang="en-US" baseline="0" err="1"/>
              <a:t>noe</a:t>
            </a:r>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1651252" indent="-635097">
              <a:defRPr>
                <a:solidFill>
                  <a:schemeClr val="tx1"/>
                </a:solidFill>
                <a:latin typeface="Century Gothic" pitchFamily="34" charset="0"/>
              </a:defRPr>
            </a:lvl2pPr>
            <a:lvl3pPr marL="2540393" indent="-508078">
              <a:defRPr>
                <a:solidFill>
                  <a:schemeClr val="tx1"/>
                </a:solidFill>
                <a:latin typeface="Century Gothic" pitchFamily="34" charset="0"/>
              </a:defRPr>
            </a:lvl3pPr>
            <a:lvl4pPr marL="3556544" indent="-508078">
              <a:defRPr>
                <a:solidFill>
                  <a:schemeClr val="tx1"/>
                </a:solidFill>
                <a:latin typeface="Century Gothic" pitchFamily="34" charset="0"/>
              </a:defRPr>
            </a:lvl4pPr>
            <a:lvl5pPr marL="4572703" indent="-508078">
              <a:defRPr>
                <a:solidFill>
                  <a:schemeClr val="tx1"/>
                </a:solidFill>
                <a:latin typeface="Century Gothic" pitchFamily="34" charset="0"/>
              </a:defRPr>
            </a:lvl5pPr>
            <a:lvl6pPr marL="5588855" indent="-508078" eaLnBrk="0" fontAlgn="base" hangingPunct="0">
              <a:spcBef>
                <a:spcPct val="0"/>
              </a:spcBef>
              <a:spcAft>
                <a:spcPct val="0"/>
              </a:spcAft>
              <a:defRPr>
                <a:solidFill>
                  <a:schemeClr val="tx1"/>
                </a:solidFill>
                <a:latin typeface="Century Gothic" pitchFamily="34" charset="0"/>
              </a:defRPr>
            </a:lvl6pPr>
            <a:lvl7pPr marL="6605013" indent="-508078" eaLnBrk="0" fontAlgn="base" hangingPunct="0">
              <a:spcBef>
                <a:spcPct val="0"/>
              </a:spcBef>
              <a:spcAft>
                <a:spcPct val="0"/>
              </a:spcAft>
              <a:defRPr>
                <a:solidFill>
                  <a:schemeClr val="tx1"/>
                </a:solidFill>
                <a:latin typeface="Century Gothic" pitchFamily="34" charset="0"/>
              </a:defRPr>
            </a:lvl7pPr>
            <a:lvl8pPr marL="7621169" indent="-508078" eaLnBrk="0" fontAlgn="base" hangingPunct="0">
              <a:spcBef>
                <a:spcPct val="0"/>
              </a:spcBef>
              <a:spcAft>
                <a:spcPct val="0"/>
              </a:spcAft>
              <a:defRPr>
                <a:solidFill>
                  <a:schemeClr val="tx1"/>
                </a:solidFill>
                <a:latin typeface="Century Gothic" pitchFamily="34" charset="0"/>
              </a:defRPr>
            </a:lvl8pPr>
            <a:lvl9pPr marL="8637325" indent="-508078" eaLnBrk="0" fontAlgn="base" hangingPunct="0">
              <a:spcBef>
                <a:spcPct val="0"/>
              </a:spcBef>
              <a:spcAft>
                <a:spcPct val="0"/>
              </a:spcAft>
              <a:defRPr>
                <a:solidFill>
                  <a:schemeClr val="tx1"/>
                </a:solidFill>
                <a:latin typeface="Century Gothic" pitchFamily="34" charset="0"/>
              </a:defRPr>
            </a:lvl9pPr>
          </a:lstStyle>
          <a:p>
            <a:pPr marL="0" marR="0" lvl="0" indent="0" algn="r" defTabSz="1385829" rtl="0" eaLnBrk="1" fontAlgn="base" latinLnBrk="0" hangingPunct="1">
              <a:lnSpc>
                <a:spcPct val="100000"/>
              </a:lnSpc>
              <a:spcBef>
                <a:spcPct val="0"/>
              </a:spcBef>
              <a:spcAft>
                <a:spcPct val="0"/>
              </a:spcAft>
              <a:buClrTx/>
              <a:buSzTx/>
              <a:buFontTx/>
              <a:buNone/>
              <a:tabLst/>
              <a:defRPr/>
            </a:pPr>
            <a:fld id="{B62571C9-6546-4A8A-99DA-501BD562D3D3}" type="slidenum">
              <a:rPr kumimoji="0" lang="en-GB" altLang="en-US" sz="27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1385829" rtl="0" eaLnBrk="1" fontAlgn="base" latinLnBrk="0" hangingPunct="1">
                <a:lnSpc>
                  <a:spcPct val="100000"/>
                </a:lnSpc>
                <a:spcBef>
                  <a:spcPct val="0"/>
                </a:spcBef>
                <a:spcAft>
                  <a:spcPct val="0"/>
                </a:spcAft>
                <a:buClrTx/>
                <a:buSzTx/>
                <a:buFontTx/>
                <a:buNone/>
                <a:tabLst/>
                <a:defRPr/>
              </a:pPr>
              <a:t>12</a:t>
            </a:fld>
            <a:endParaRPr kumimoji="0" lang="en-GB" altLang="en-US" sz="27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6564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Til slutt handler det om å se hvordan alle disse faktorene påvirker hverandre. For eksempel henger Klargjøringen av medisintralle på torsdager på at medisintrallen er klar til bruk. Å unngå unødig tidsbruk for medisinansvarlige og sykepleiere handler om både at det er nok medisiner i trallen og at praksis for medikamenthåndtering må endres. Det å endre </a:t>
            </a:r>
            <a:r>
              <a:rPr lang="nb-NO" err="1"/>
              <a:t>raksis</a:t>
            </a:r>
            <a:r>
              <a:rPr lang="nb-NO"/>
              <a:t> for medikamenthåndtering tenker vi at både handler om primærdriverne Praksis og dataverktøy.</a:t>
            </a:r>
          </a:p>
          <a:p>
            <a:endParaRPr lang="nb-NO"/>
          </a:p>
          <a:p>
            <a:r>
              <a:rPr lang="nb-NO"/>
              <a:t>Så sånn er det at vårt driverdiagram ble til!</a:t>
            </a:r>
          </a:p>
          <a:p>
            <a:endParaRPr lang="nb-NO"/>
          </a:p>
          <a:p>
            <a:r>
              <a:rPr lang="nb-NO"/>
              <a:t>Da åpner vi opp for kommentarer eller spørsmål! </a:t>
            </a:r>
            <a:r>
              <a:rPr lang="nb-NO">
                <a:sym typeface="Wingdings" panose="05000000000000000000" pitchFamily="2" charset="2"/>
              </a:rPr>
              <a:t></a:t>
            </a:r>
            <a:r>
              <a:rPr lang="nb-NO"/>
              <a:t> </a:t>
            </a:r>
            <a:endParaRPr lang="no-NO"/>
          </a:p>
        </p:txBody>
      </p:sp>
      <p:sp>
        <p:nvSpPr>
          <p:cNvPr id="4" name="Plassholder for lysbildenummer 3"/>
          <p:cNvSpPr>
            <a:spLocks noGrp="1"/>
          </p:cNvSpPr>
          <p:nvPr>
            <p:ph type="sldNum" sz="quarter" idx="5"/>
          </p:nvPr>
        </p:nvSpPr>
        <p:spPr/>
        <p:txBody>
          <a:bodyPr/>
          <a:lstStyle/>
          <a:p>
            <a:fld id="{BCBC004C-F9B9-4A00-A99A-A10C7D44198F}" type="slidenum">
              <a:rPr lang="no-NO" smtClean="0"/>
              <a:t>13</a:t>
            </a:fld>
            <a:endParaRPr lang="no-NO"/>
          </a:p>
        </p:txBody>
      </p:sp>
    </p:spTree>
    <p:extLst>
      <p:ext uri="{BB962C8B-B14F-4D97-AF65-F5344CB8AC3E}">
        <p14:creationId xmlns:p14="http://schemas.microsoft.com/office/powerpoint/2010/main" val="36381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34B1C7F-5A59-497B-92F2-330D45EA7C74}" type="slidenum">
              <a:rPr lang="nb-NO" smtClean="0"/>
              <a:t>14</a:t>
            </a:fld>
            <a:endParaRPr lang="nb-NO"/>
          </a:p>
        </p:txBody>
      </p:sp>
    </p:spTree>
    <p:extLst>
      <p:ext uri="{BB962C8B-B14F-4D97-AF65-F5344CB8AC3E}">
        <p14:creationId xmlns:p14="http://schemas.microsoft.com/office/powerpoint/2010/main" val="4164721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presenterer jo mange forskjellige verktøy og skjemaer for dere i denne utdannelsen.</a:t>
            </a:r>
          </a:p>
          <a:p>
            <a:r>
              <a:rPr lang="nb-NO"/>
              <a:t>Nå skal vi snakke litt om det som kalles for driverdiagram. Men hva ER egentlig et driverdiagram??</a:t>
            </a:r>
          </a:p>
          <a:p>
            <a:endParaRPr lang="nb-NO"/>
          </a:p>
          <a:p>
            <a:r>
              <a:rPr lang="nb-NO"/>
              <a:t>I trygge hender 24-7 definerer det som </a:t>
            </a:r>
            <a:r>
              <a:rPr lang="nb-NO" b="0" i="0">
                <a:solidFill>
                  <a:srgbClr val="1E1E23"/>
                </a:solidFill>
                <a:effectLst/>
                <a:latin typeface="Avenir Next"/>
              </a:rPr>
              <a:t>en visuell fremstilling av forbedringsarbeidets mål og hva som skal bidra til at målet nås.</a:t>
            </a:r>
          </a:p>
          <a:p>
            <a:r>
              <a:rPr lang="nb-NO" b="0" i="0">
                <a:solidFill>
                  <a:srgbClr val="1E1E23"/>
                </a:solidFill>
                <a:effectLst/>
                <a:latin typeface="Avenir Next"/>
              </a:rPr>
              <a:t>Du kan lese om Driverdiagram på hjemmesiden deres i linken her og fra side 72 i Forbedringsguiden. I tillegg kommer det en slide litt med forskjellige linker du kan se på.</a:t>
            </a:r>
          </a:p>
          <a:p>
            <a:endParaRPr lang="nb-NO" b="0" i="0">
              <a:solidFill>
                <a:srgbClr val="1E1E23"/>
              </a:solidFill>
              <a:effectLst/>
              <a:latin typeface="Avenir Next"/>
            </a:endParaRPr>
          </a:p>
          <a:p>
            <a:r>
              <a:rPr lang="nb-NO" b="0" i="0">
                <a:solidFill>
                  <a:srgbClr val="1E1E23"/>
                </a:solidFill>
                <a:effectLst/>
                <a:latin typeface="Avenir Next"/>
              </a:rPr>
              <a:t>Om du søker på google så vil du se at noen anbefaler å starte med driverdiagram som det helt første i et forbedringsprosjekt. Vi velger å si at driverdiagram beskriver prosessen en er i gang med, og driverdiagram kan justeres underveis. Elin skal vise et eksempel på, hvordan man kan lage et driverdiagram, på bakgrunn av den jobbingen man har hatt med forbedringsteamet.</a:t>
            </a:r>
          </a:p>
        </p:txBody>
      </p:sp>
      <p:sp>
        <p:nvSpPr>
          <p:cNvPr id="4" name="Plassholder for lysbildenummer 3"/>
          <p:cNvSpPr>
            <a:spLocks noGrp="1"/>
          </p:cNvSpPr>
          <p:nvPr>
            <p:ph type="sldNum" sz="quarter" idx="5"/>
          </p:nvPr>
        </p:nvSpPr>
        <p:spPr/>
        <p:txBody>
          <a:bodyPr/>
          <a:lstStyle/>
          <a:p>
            <a:fld id="{BCBC004C-F9B9-4A00-A99A-A10C7D44198F}" type="slidenum">
              <a:rPr lang="no-NO" smtClean="0"/>
              <a:t>16</a:t>
            </a:fld>
            <a:endParaRPr lang="no-NO"/>
          </a:p>
        </p:txBody>
      </p:sp>
    </p:spTree>
    <p:extLst>
      <p:ext uri="{BB962C8B-B14F-4D97-AF65-F5344CB8AC3E}">
        <p14:creationId xmlns:p14="http://schemas.microsoft.com/office/powerpoint/2010/main" val="349663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driverdiagrammet viste jeg dere ved første samling vi hadde, den er fra Nasjonal handlingsplan for pasientsikkerhet og kvalitetsforbedring. </a:t>
            </a:r>
          </a:p>
          <a:p>
            <a:endParaRPr lang="nb-NO"/>
          </a:p>
          <a:p>
            <a:r>
              <a:rPr lang="nb-NO"/>
              <a:t>Her ser dere målet som er skrevet på venstre side i blått (og så kan man spørre seg om målet er godt formulert med – «hvor mye, innen når og for hvem»)? </a:t>
            </a:r>
          </a:p>
          <a:p>
            <a:endParaRPr lang="nb-NO"/>
          </a:p>
          <a:p>
            <a:r>
              <a:rPr lang="nb-NO"/>
              <a:t>Vanligvis når en skal lese et driverdiagram, leses det fra venstre til høyre. Det vil si at de tiltakene dere ser beskrevet på venstre side, de er det som kalles sekundærdrivere, altså </a:t>
            </a:r>
            <a:r>
              <a:rPr lang="nb-NO" b="1"/>
              <a:t>spesifikke prosesser </a:t>
            </a:r>
            <a:r>
              <a:rPr lang="nb-NO"/>
              <a:t>som må justeres for å nå målet. Her står det blant annet at: les opp</a:t>
            </a:r>
          </a:p>
          <a:p>
            <a:endParaRPr lang="nb-NO"/>
          </a:p>
          <a:p>
            <a:r>
              <a:rPr lang="nb-NO"/>
              <a:t>Så går man videre mot høyre, da står det områder eller drivere helt øverst. Det er fire punkter her. Noen steder vil dere se det beskrevet at man anbefaler </a:t>
            </a:r>
            <a:r>
              <a:rPr lang="nb-NO" err="1"/>
              <a:t>max</a:t>
            </a:r>
            <a:r>
              <a:rPr lang="nb-NO"/>
              <a:t> to primære drivere, andre steder 2-4. Primærdrivere er </a:t>
            </a:r>
            <a:r>
              <a:rPr lang="nb-NO" b="1"/>
              <a:t>faktorer som må justeres </a:t>
            </a:r>
            <a:r>
              <a:rPr lang="nb-NO"/>
              <a:t>for å nå målet.</a:t>
            </a:r>
          </a:p>
          <a:p>
            <a:r>
              <a:rPr lang="nb-NO"/>
              <a:t>Det er egentlig litt overskrifter på det som står under tiltak. </a:t>
            </a:r>
          </a:p>
          <a:p>
            <a:endParaRPr lang="nb-NO"/>
          </a:p>
          <a:p>
            <a:r>
              <a:rPr lang="nb-NO"/>
              <a:t>Jeg skal vise dere en mal på et driverdiagram.</a:t>
            </a:r>
          </a:p>
          <a:p>
            <a:endParaRPr lang="no-NO"/>
          </a:p>
        </p:txBody>
      </p:sp>
      <p:sp>
        <p:nvSpPr>
          <p:cNvPr id="4" name="Plassholder for lysbildenummer 3"/>
          <p:cNvSpPr>
            <a:spLocks noGrp="1"/>
          </p:cNvSpPr>
          <p:nvPr>
            <p:ph type="sldNum" sz="quarter" idx="5"/>
          </p:nvPr>
        </p:nvSpPr>
        <p:spPr/>
        <p:txBody>
          <a:bodyPr/>
          <a:lstStyle/>
          <a:p>
            <a:fld id="{934B1C7F-5A59-497B-92F2-330D45EA7C74}" type="slidenum">
              <a:rPr lang="nb-NO" smtClean="0"/>
              <a:t>17</a:t>
            </a:fld>
            <a:endParaRPr lang="nb-NO"/>
          </a:p>
        </p:txBody>
      </p:sp>
    </p:spTree>
    <p:extLst>
      <p:ext uri="{BB962C8B-B14F-4D97-AF65-F5344CB8AC3E}">
        <p14:creationId xmlns:p14="http://schemas.microsoft.com/office/powerpoint/2010/main" val="78061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er en mal som ligger på itryggehender24-7 sin hjemmeside. </a:t>
            </a:r>
          </a:p>
          <a:p>
            <a:r>
              <a:rPr lang="nb-NO"/>
              <a:t>Her ser du at endringsideer også er en ting som er kommet opp. Det finnes enda flere rader man kan sette inn, men jeg synes at det er greit å ikke gjøre det for komplisert. </a:t>
            </a:r>
          </a:p>
          <a:p>
            <a:endParaRPr lang="nb-NO"/>
          </a:p>
          <a:p>
            <a:r>
              <a:rPr lang="nb-NO"/>
              <a:t>Her kan du se at endringsideene, fører til hver sine sekundærdrivere. Disse kan gå på kryss og tvers, og man sier gjerne at jo flere som henger sammen, jo bedre er driverdiagrammet. I hvert fall viser det hvor komplekst det kan være å endre ting, for ting henger gjerne sammen. Når man får skrevet det ned i et driverdiagram kan det være MYE lettere å få oversikt, både når en selv sitter med det, og ikke minst når man skal forklare andre om hva man holder på med. </a:t>
            </a:r>
          </a:p>
          <a:p>
            <a:endParaRPr lang="nb-NO"/>
          </a:p>
          <a:p>
            <a:r>
              <a:rPr lang="nb-NO"/>
              <a:t>Sekundærdriverne er de prosesser som må endres, og da vil man lage prosessmål av disse. Elin skal vise hvordan hun har gjort dette.</a:t>
            </a:r>
          </a:p>
          <a:p>
            <a:r>
              <a:rPr lang="nb-NO"/>
              <a:t>Primærdriverne er da en slags overskrifter som jeg liker å kalle det, som beskriver de viktigste faktorer som må være på plass for å nå </a:t>
            </a:r>
            <a:r>
              <a:rPr lang="nb-NO" err="1"/>
              <a:t>mplet</a:t>
            </a:r>
            <a:r>
              <a:rPr lang="nb-NO"/>
              <a:t>.</a:t>
            </a:r>
          </a:p>
          <a:p>
            <a:endParaRPr lang="nb-NO"/>
          </a:p>
          <a:p>
            <a:r>
              <a:rPr lang="nb-NO"/>
              <a:t>Målet vil da være Resultatmål, som du måler på.</a:t>
            </a:r>
          </a:p>
          <a:p>
            <a:endParaRPr lang="nb-NO"/>
          </a:p>
          <a:p>
            <a:endParaRPr lang="no-NO"/>
          </a:p>
        </p:txBody>
      </p:sp>
      <p:sp>
        <p:nvSpPr>
          <p:cNvPr id="4" name="Plassholder for lysbildenummer 3"/>
          <p:cNvSpPr>
            <a:spLocks noGrp="1"/>
          </p:cNvSpPr>
          <p:nvPr>
            <p:ph type="sldNum" sz="quarter" idx="5"/>
          </p:nvPr>
        </p:nvSpPr>
        <p:spPr/>
        <p:txBody>
          <a:bodyPr/>
          <a:lstStyle/>
          <a:p>
            <a:fld id="{934B1C7F-5A59-497B-92F2-330D45EA7C74}" type="slidenum">
              <a:rPr lang="nb-NO" smtClean="0"/>
              <a:t>18</a:t>
            </a:fld>
            <a:endParaRPr lang="nb-NO"/>
          </a:p>
        </p:txBody>
      </p:sp>
    </p:spTree>
    <p:extLst>
      <p:ext uri="{BB962C8B-B14F-4D97-AF65-F5344CB8AC3E}">
        <p14:creationId xmlns:p14="http://schemas.microsoft.com/office/powerpoint/2010/main" val="297777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klart at det ikke er gjort på helt kort tid å lære seg å lage driverdiagram, det må det øves på! Husk at dere har veilederene deres til å hjelpe dere og ikke nøl med å send en mail </a:t>
            </a:r>
            <a:r>
              <a:rPr lang="nb-NO" err="1"/>
              <a:t>elelr</a:t>
            </a:r>
            <a:r>
              <a:rPr lang="nb-NO"/>
              <a:t> ring meg om du står fast på dette! </a:t>
            </a:r>
          </a:p>
          <a:p>
            <a:r>
              <a:rPr lang="nb-NO"/>
              <a:t>Om du ønsker, kan du også lese mer på </a:t>
            </a:r>
          </a:p>
          <a:p>
            <a:pPr marL="171450" indent="-171450">
              <a:buFont typeface="Arial" panose="020B0604020202020204" pitchFamily="34" charset="0"/>
              <a:buChar char="•"/>
            </a:pPr>
            <a:r>
              <a:rPr lang="nb-NO">
                <a:hlinkClick r:id="rId3"/>
              </a:rPr>
              <a:t>itryggehender24-7.no</a:t>
            </a:r>
            <a:r>
              <a:rPr lang="nb-NO"/>
              <a:t> hvor det ligger maler til driverdiagram</a:t>
            </a:r>
          </a:p>
          <a:p>
            <a:pPr marL="171450" indent="-171450">
              <a:buFont typeface="Arial" panose="020B0604020202020204" pitchFamily="34" charset="0"/>
              <a:buChar char="•"/>
            </a:pPr>
            <a:r>
              <a:rPr lang="en-US">
                <a:hlinkClick r:id="rId4"/>
              </a:rPr>
              <a:t>Det er </a:t>
            </a:r>
            <a:r>
              <a:rPr lang="en-US" err="1">
                <a:hlinkClick r:id="rId4"/>
              </a:rPr>
              <a:t>en</a:t>
            </a:r>
            <a:r>
              <a:rPr lang="en-US">
                <a:hlinkClick r:id="rId4"/>
              </a:rPr>
              <a:t> film </a:t>
            </a:r>
            <a:r>
              <a:rPr lang="en-US" err="1">
                <a:hlinkClick r:id="rId4"/>
              </a:rPr>
              <a:t>som</a:t>
            </a:r>
            <a:r>
              <a:rPr lang="en-US">
                <a:hlinkClick r:id="rId4"/>
              </a:rPr>
              <a:t> Mike </a:t>
            </a:r>
            <a:r>
              <a:rPr lang="en-US" err="1">
                <a:hlinkClick r:id="rId4"/>
              </a:rPr>
              <a:t>Davidge</a:t>
            </a:r>
            <a:r>
              <a:rPr lang="en-US">
                <a:hlinkClick r:id="rId4"/>
              </a:rPr>
              <a:t> </a:t>
            </a:r>
            <a:r>
              <a:rPr lang="en-US" err="1">
                <a:hlinkClick r:id="rId4"/>
              </a:rPr>
              <a:t>har</a:t>
            </a:r>
            <a:r>
              <a:rPr lang="en-US">
                <a:hlinkClick r:id="rId4"/>
              </a:rPr>
              <a:t> </a:t>
            </a:r>
            <a:r>
              <a:rPr lang="en-US" err="1">
                <a:hlinkClick r:id="rId4"/>
              </a:rPr>
              <a:t>laget</a:t>
            </a:r>
            <a:r>
              <a:rPr lang="en-US">
                <a:hlinkClick r:id="rId4"/>
              </a:rPr>
              <a:t> om Measurement for Improvement</a:t>
            </a:r>
            <a:r>
              <a:rPr lang="en-US"/>
              <a:t>, det er om </a:t>
            </a:r>
            <a:r>
              <a:rPr lang="en-US" err="1"/>
              <a:t>driverdiagram</a:t>
            </a:r>
            <a:r>
              <a:rPr lang="en-US"/>
              <a:t> </a:t>
            </a:r>
            <a:r>
              <a:rPr lang="en-US" err="1"/>
              <a:t>fra</a:t>
            </a:r>
            <a:r>
              <a:rPr lang="en-US"/>
              <a:t> 03:30</a:t>
            </a:r>
            <a:r>
              <a:rPr lang="nb-NO"/>
              <a:t> </a:t>
            </a:r>
          </a:p>
          <a:p>
            <a:pPr marL="171450" indent="-171450">
              <a:buFont typeface="Arial" panose="020B0604020202020204" pitchFamily="34" charset="0"/>
              <a:buChar char="•"/>
            </a:pPr>
            <a:r>
              <a:rPr lang="nb-NO"/>
              <a:t>Artikkel </a:t>
            </a:r>
            <a:r>
              <a:rPr lang="nb-NO" err="1"/>
              <a:t>What’s</a:t>
            </a:r>
            <a:r>
              <a:rPr lang="nb-NO"/>
              <a:t> </a:t>
            </a:r>
            <a:r>
              <a:rPr lang="nb-NO" err="1"/>
              <a:t>your</a:t>
            </a:r>
            <a:r>
              <a:rPr lang="nb-NO"/>
              <a:t> </a:t>
            </a:r>
            <a:r>
              <a:rPr lang="nb-NO" err="1"/>
              <a:t>Theory</a:t>
            </a:r>
            <a:r>
              <a:rPr lang="nb-NO"/>
              <a:t>? </a:t>
            </a:r>
            <a:r>
              <a:rPr lang="nb-NO">
                <a:hlinkClick r:id="rId5"/>
              </a:rPr>
              <a:t>(Bennett &amp; Provost, 2015)</a:t>
            </a:r>
            <a:endParaRPr lang="nb-NO"/>
          </a:p>
          <a:p>
            <a:pPr marL="171450" indent="-171450">
              <a:buFont typeface="Arial" panose="020B0604020202020204" pitchFamily="34" charset="0"/>
              <a:buChar char="•"/>
            </a:pPr>
            <a:r>
              <a:rPr lang="nb-NO">
                <a:hlinkClick r:id="rId6"/>
              </a:rPr>
              <a:t>Universitetssykehuset Nord-Norge</a:t>
            </a:r>
            <a:r>
              <a:rPr lang="nb-NO"/>
              <a:t> </a:t>
            </a:r>
          </a:p>
          <a:p>
            <a:pPr marL="171450" indent="-171450">
              <a:buFont typeface="Arial" panose="020B0604020202020204" pitchFamily="34" charset="0"/>
              <a:buChar char="•"/>
            </a:pPr>
            <a:r>
              <a:rPr lang="nb-NO">
                <a:hlinkClick r:id="rId7"/>
              </a:rPr>
              <a:t>Forskjellig eksempler på driverdiagram</a:t>
            </a:r>
            <a:endParaRPr lang="nb-NO"/>
          </a:p>
          <a:p>
            <a:pPr marL="171450" indent="-171450">
              <a:buFont typeface="Arial" panose="020B0604020202020204" pitchFamily="34" charset="0"/>
              <a:buChar char="•"/>
            </a:pPr>
            <a:endParaRPr lang="nb-NO"/>
          </a:p>
          <a:p>
            <a:pPr marL="0" indent="0">
              <a:buFont typeface="Arial" panose="020B0604020202020204" pitchFamily="34" charset="0"/>
              <a:buNone/>
            </a:pPr>
            <a:r>
              <a:rPr lang="nb-NO"/>
              <a:t>Så vil jeg gjerne gi ordet til Elin som skal fortelle om hvordan hun har kommet frem til de forskjellige punktene i sitt driverdiagram, Elin er farmasøyt i Kristiansand kommune og jobber med forbedringsprosjekt som handler om avvik på medisiner.</a:t>
            </a:r>
          </a:p>
          <a:p>
            <a:pPr marL="0" indent="0">
              <a:buFont typeface="Arial" panose="020B0604020202020204" pitchFamily="34" charset="0"/>
              <a:buNone/>
            </a:pPr>
            <a:r>
              <a:rPr lang="nb-NO"/>
              <a:t>Vær så god Elin!</a:t>
            </a:r>
          </a:p>
          <a:p>
            <a:endParaRPr lang="no-NO"/>
          </a:p>
        </p:txBody>
      </p:sp>
      <p:sp>
        <p:nvSpPr>
          <p:cNvPr id="4" name="Plassholder for lysbildenummer 3"/>
          <p:cNvSpPr>
            <a:spLocks noGrp="1"/>
          </p:cNvSpPr>
          <p:nvPr>
            <p:ph type="sldNum" sz="quarter" idx="5"/>
          </p:nvPr>
        </p:nvSpPr>
        <p:spPr/>
        <p:txBody>
          <a:bodyPr/>
          <a:lstStyle/>
          <a:p>
            <a:fld id="{934B1C7F-5A59-497B-92F2-330D45EA7C74}" type="slidenum">
              <a:rPr lang="nb-NO" smtClean="0"/>
              <a:t>19</a:t>
            </a:fld>
            <a:endParaRPr lang="nb-NO"/>
          </a:p>
        </p:txBody>
      </p:sp>
    </p:spTree>
    <p:extLst>
      <p:ext uri="{BB962C8B-B14F-4D97-AF65-F5344CB8AC3E}">
        <p14:creationId xmlns:p14="http://schemas.microsoft.com/office/powerpoint/2010/main" val="168276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Når vi hadde funnet de utfordringene jeg har nevnt, brukte vi Prioriteringsmatrisen til å vurdere hvor krevende det ville være å innføre dette som forbedringer. Da vurderte vi hvor stor evne vi hadde til å gjennomføre på X-aksen i forhold til hvor høy eller lav effekt det ville være å jobbe med akkurat disse tingene, på Y-aksen. Vi fant altså ut hvor krevende det ville være å innføre dette som forbedringer.</a:t>
            </a:r>
          </a:p>
          <a:p>
            <a:endParaRPr lang="nb-NO"/>
          </a:p>
        </p:txBody>
      </p:sp>
      <p:sp>
        <p:nvSpPr>
          <p:cNvPr id="4" name="Plassholder for lysbildenummer 3"/>
          <p:cNvSpPr>
            <a:spLocks noGrp="1"/>
          </p:cNvSpPr>
          <p:nvPr>
            <p:ph type="sldNum" sz="quarter" idx="5"/>
          </p:nvPr>
        </p:nvSpPr>
        <p:spPr/>
        <p:txBody>
          <a:bodyPr/>
          <a:lstStyle/>
          <a:p>
            <a:fld id="{105931C5-9906-4B5A-8514-4CD39A8F1E35}" type="slidenum">
              <a:rPr lang="no-NO" smtClean="0"/>
              <a:t>20</a:t>
            </a:fld>
            <a:endParaRPr lang="no-NO"/>
          </a:p>
        </p:txBody>
      </p:sp>
    </p:spTree>
    <p:extLst>
      <p:ext uri="{BB962C8B-B14F-4D97-AF65-F5344CB8AC3E}">
        <p14:creationId xmlns:p14="http://schemas.microsoft.com/office/powerpoint/2010/main" val="256379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Målet var egentlig lett å sette, for Helsedirektoratet har innført nullvisjon for pasientskader, og det ønsket jeg også å ha i mitt forbedringsprosjekt. </a:t>
            </a:r>
          </a:p>
          <a:p>
            <a:endParaRPr lang="nb-NO"/>
          </a:p>
          <a:p>
            <a:r>
              <a:rPr lang="nb-NO" b="1"/>
              <a:t>KLIKK</a:t>
            </a:r>
          </a:p>
          <a:p>
            <a:r>
              <a:rPr lang="nb-NO"/>
              <a:t>Her ser dere de utfordringene vi har avdekket, de er skrevet om slik at de er blitt til forbedringsideer. De to øverste hører sammen, så de har vi begynt å teste ut med PDSA. Det samme med punkt to, der holder vi også på med testing.</a:t>
            </a:r>
          </a:p>
          <a:p>
            <a:endParaRPr lang="nb-NO"/>
          </a:p>
          <a:p>
            <a:r>
              <a:rPr lang="nb-NO" b="1"/>
              <a:t>KLIKK</a:t>
            </a:r>
          </a:p>
          <a:p>
            <a:r>
              <a:rPr lang="nb-NO"/>
              <a:t>Når vi har skrevet endringsideene var det ganske lett å sette overskrifter på disse, og vi skjønte at det var det vi måtte måle på. Dette ble da prosessindikatorene. Som Ellida sa, så er sekundærdriverne spesifikke prosesser som må justeres for å nå målet.</a:t>
            </a:r>
          </a:p>
          <a:p>
            <a:endParaRPr lang="nb-NO"/>
          </a:p>
          <a:p>
            <a:r>
              <a:rPr lang="nb-NO" b="1"/>
              <a:t>KLIKK</a:t>
            </a:r>
          </a:p>
          <a:p>
            <a:r>
              <a:rPr lang="nb-NO"/>
              <a:t>Så lagde vi </a:t>
            </a:r>
            <a:r>
              <a:rPr lang="nb-NO" err="1"/>
              <a:t>hovedoverskrifter</a:t>
            </a:r>
            <a:r>
              <a:rPr lang="nb-NO"/>
              <a:t> for disse, som da er faktorer som må justeres for å nå målet – altså de primære driverne.</a:t>
            </a:r>
          </a:p>
        </p:txBody>
      </p:sp>
      <p:sp>
        <p:nvSpPr>
          <p:cNvPr id="4" name="Plassholder for lysbildenummer 3"/>
          <p:cNvSpPr>
            <a:spLocks noGrp="1"/>
          </p:cNvSpPr>
          <p:nvPr>
            <p:ph type="sldNum" sz="quarter" idx="5"/>
          </p:nvPr>
        </p:nvSpPr>
        <p:spPr/>
        <p:txBody>
          <a:bodyPr/>
          <a:lstStyle/>
          <a:p>
            <a:fld id="{BCBC004C-F9B9-4A00-A99A-A10C7D44198F}" type="slidenum">
              <a:rPr lang="no-NO" smtClean="0"/>
              <a:t>21</a:t>
            </a:fld>
            <a:endParaRPr lang="no-NO"/>
          </a:p>
        </p:txBody>
      </p:sp>
    </p:spTree>
    <p:extLst>
      <p:ext uri="{BB962C8B-B14F-4D97-AF65-F5344CB8AC3E}">
        <p14:creationId xmlns:p14="http://schemas.microsoft.com/office/powerpoint/2010/main" val="63399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34B1C7F-5A59-497B-92F2-330D45EA7C74}" type="slidenum">
              <a:rPr lang="nb-NO" smtClean="0"/>
              <a:t>2</a:t>
            </a:fld>
            <a:endParaRPr lang="nb-NO"/>
          </a:p>
        </p:txBody>
      </p:sp>
    </p:spTree>
    <p:extLst>
      <p:ext uri="{BB962C8B-B14F-4D97-AF65-F5344CB8AC3E}">
        <p14:creationId xmlns:p14="http://schemas.microsoft.com/office/powerpoint/2010/main" val="3637233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Til slutt handler det om å se hvordan alle disse faktorene påvirker hverandre. For eksempel henger Klargjøringen av medisintralle på torsdager på at medisintrallen er klar til bruk. Å unngå unødig tidsbruk for medisinansvarlige og sykepleiere handler om både at det er nok medisiner i trallen og at praksis for medikamenthåndtering må endres. Det å endre </a:t>
            </a:r>
            <a:r>
              <a:rPr lang="nb-NO" err="1"/>
              <a:t>raksis</a:t>
            </a:r>
            <a:r>
              <a:rPr lang="nb-NO"/>
              <a:t> for medikamenthåndtering tenker vi at både handler om primærdriverne Praksis og dataverktøy.</a:t>
            </a:r>
          </a:p>
          <a:p>
            <a:endParaRPr lang="nb-NO"/>
          </a:p>
          <a:p>
            <a:r>
              <a:rPr lang="nb-NO"/>
              <a:t>Så sånn er det at vårt driverdiagram ble til!</a:t>
            </a:r>
          </a:p>
          <a:p>
            <a:endParaRPr lang="nb-NO"/>
          </a:p>
          <a:p>
            <a:r>
              <a:rPr lang="nb-NO"/>
              <a:t>Da åpner vi opp for kommentarer eller spørsmål! </a:t>
            </a:r>
            <a:r>
              <a:rPr lang="nb-NO">
                <a:sym typeface="Wingdings" panose="05000000000000000000" pitchFamily="2" charset="2"/>
              </a:rPr>
              <a:t></a:t>
            </a:r>
            <a:r>
              <a:rPr lang="nb-NO"/>
              <a:t> </a:t>
            </a:r>
            <a:endParaRPr lang="no-NO"/>
          </a:p>
        </p:txBody>
      </p:sp>
      <p:sp>
        <p:nvSpPr>
          <p:cNvPr id="4" name="Plassholder for lysbildenummer 3"/>
          <p:cNvSpPr>
            <a:spLocks noGrp="1"/>
          </p:cNvSpPr>
          <p:nvPr>
            <p:ph type="sldNum" sz="quarter" idx="5"/>
          </p:nvPr>
        </p:nvSpPr>
        <p:spPr/>
        <p:txBody>
          <a:bodyPr/>
          <a:lstStyle/>
          <a:p>
            <a:fld id="{BCBC004C-F9B9-4A00-A99A-A10C7D44198F}" type="slidenum">
              <a:rPr lang="no-NO" smtClean="0"/>
              <a:t>22</a:t>
            </a:fld>
            <a:endParaRPr lang="no-NO"/>
          </a:p>
        </p:txBody>
      </p:sp>
    </p:spTree>
    <p:extLst>
      <p:ext uri="{BB962C8B-B14F-4D97-AF65-F5344CB8AC3E}">
        <p14:creationId xmlns:p14="http://schemas.microsoft.com/office/powerpoint/2010/main" val="1020489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200" b="0" i="0" u="none" strike="noStrike" kern="1200">
                <a:solidFill>
                  <a:schemeClr val="tx1"/>
                </a:solidFill>
                <a:effectLst/>
                <a:latin typeface="+mn-lt"/>
                <a:ea typeface="+mn-ea"/>
                <a:cs typeface="+mn-cs"/>
              </a:rPr>
              <a:t>Info om neste samling  12. januar.  Minner om oppgave fylt ut sjekkliste for indikator og måleplan.</a:t>
            </a:r>
            <a:r>
              <a:rPr lang="nb-NO" sz="1200" b="0" i="0" u="none" strike="noStrike" kern="1200" baseline="0">
                <a:solidFill>
                  <a:schemeClr val="tx1"/>
                </a:solidFill>
                <a:effectLst/>
                <a:latin typeface="+mn-lt"/>
                <a:ea typeface="+mn-ea"/>
                <a:cs typeface="+mn-cs"/>
              </a:rPr>
              <a:t> </a:t>
            </a:r>
            <a:r>
              <a:rPr lang="nb-NO" sz="1200" b="0" i="0" u="none" strike="noStrike" kern="1200">
                <a:solidFill>
                  <a:schemeClr val="tx1"/>
                </a:solidFill>
                <a:effectLst/>
                <a:latin typeface="+mn-lt"/>
                <a:ea typeface="+mn-ea"/>
                <a:cs typeface="+mn-cs"/>
              </a:rPr>
              <a:t>Driverdiagram, A3 </a:t>
            </a:r>
          </a:p>
          <a:p>
            <a:pPr>
              <a:defRPr/>
            </a:pPr>
            <a:r>
              <a:rPr lang="nb-NO" sz="1200" b="0" i="0" u="none" strike="noStrike" kern="1200">
                <a:solidFill>
                  <a:schemeClr val="tx1"/>
                </a:solidFill>
                <a:effectLst/>
                <a:latin typeface="+mn-lt"/>
                <a:ea typeface="+mn-ea"/>
                <a:cs typeface="+mn-cs"/>
              </a:rPr>
              <a:t>Minne om hovedpremien for å spille forbedringsspillet</a:t>
            </a:r>
            <a:r>
              <a:rPr lang="nb-NO" b="0"/>
              <a:t> </a:t>
            </a:r>
          </a:p>
          <a:p>
            <a:endParaRPr lang="nb-NO" b="0"/>
          </a:p>
        </p:txBody>
      </p:sp>
      <p:sp>
        <p:nvSpPr>
          <p:cNvPr id="4" name="Plassholder for lysbildenummer 3"/>
          <p:cNvSpPr>
            <a:spLocks noGrp="1"/>
          </p:cNvSpPr>
          <p:nvPr>
            <p:ph type="sldNum" sz="quarter" idx="10"/>
          </p:nvPr>
        </p:nvSpPr>
        <p:spPr/>
        <p:txBody>
          <a:bodyPr/>
          <a:lstStyle/>
          <a:p>
            <a:fld id="{934B1C7F-5A59-497B-92F2-330D45EA7C74}" type="slidenum">
              <a:rPr lang="nb-NO" smtClean="0"/>
              <a:t>25</a:t>
            </a:fld>
            <a:endParaRPr lang="nb-NO"/>
          </a:p>
        </p:txBody>
      </p:sp>
    </p:spTree>
    <p:extLst>
      <p:ext uri="{BB962C8B-B14F-4D97-AF65-F5344CB8AC3E}">
        <p14:creationId xmlns:p14="http://schemas.microsoft.com/office/powerpoint/2010/main" val="297170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r>
              <a:rPr lang="nb-NO">
                <a:cs typeface="Calibri" panose="020F0502020204030204"/>
                <a:sym typeface="Wingdings" panose="05000000000000000000" pitchFamily="2" charset="2"/>
              </a:rPr>
              <a:t>Planlegge</a:t>
            </a:r>
            <a:r>
              <a:rPr lang="nb-NO" baseline="0">
                <a:cs typeface="Calibri" panose="020F0502020204030204"/>
                <a:sym typeface="Wingdings" panose="05000000000000000000" pitchFamily="2" charset="2"/>
              </a:rPr>
              <a:t> o</a:t>
            </a:r>
            <a:r>
              <a:rPr lang="nb-NO">
                <a:cs typeface="Calibri" panose="020F0502020204030204"/>
              </a:rPr>
              <a:t>ppgave til 16. Februar blir i pasientens sko :-)</a:t>
            </a:r>
            <a:endParaRPr lang="nb-NO"/>
          </a:p>
        </p:txBody>
      </p:sp>
      <p:sp>
        <p:nvSpPr>
          <p:cNvPr id="4" name="Plassholder for lysbildenummer 3"/>
          <p:cNvSpPr>
            <a:spLocks noGrp="1"/>
          </p:cNvSpPr>
          <p:nvPr>
            <p:ph type="sldNum" sz="quarter" idx="10"/>
          </p:nvPr>
        </p:nvSpPr>
        <p:spPr/>
        <p:txBody>
          <a:bodyPr/>
          <a:lstStyle/>
          <a:p>
            <a:fld id="{934B1C7F-5A59-497B-92F2-330D45EA7C74}" type="slidenum">
              <a:rPr lang="nb-NO" smtClean="0"/>
              <a:t>26</a:t>
            </a:fld>
            <a:endParaRPr lang="nb-NO"/>
          </a:p>
        </p:txBody>
      </p:sp>
    </p:spTree>
    <p:extLst>
      <p:ext uri="{BB962C8B-B14F-4D97-AF65-F5344CB8AC3E}">
        <p14:creationId xmlns:p14="http://schemas.microsoft.com/office/powerpoint/2010/main" val="366402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34B1C7F-5A59-497B-92F2-330D45EA7C74}" type="slidenum">
              <a:rPr lang="nb-NO" smtClean="0"/>
              <a:t>3</a:t>
            </a:fld>
            <a:endParaRPr lang="nb-NO"/>
          </a:p>
        </p:txBody>
      </p:sp>
    </p:spTree>
    <p:extLst>
      <p:ext uri="{BB962C8B-B14F-4D97-AF65-F5344CB8AC3E}">
        <p14:creationId xmlns:p14="http://schemas.microsoft.com/office/powerpoint/2010/main" val="334323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3 min </a:t>
            </a:r>
            <a:r>
              <a:rPr lang="en-US" err="1">
                <a:cs typeface="Calibri"/>
              </a:rPr>
              <a:t>Innledning</a:t>
            </a:r>
            <a:r>
              <a:rPr lang="en-US">
                <a:cs typeface="Calibri"/>
              </a:rPr>
              <a:t> (</a:t>
            </a:r>
            <a:r>
              <a:rPr lang="en-US" err="1">
                <a:cs typeface="Calibri"/>
              </a:rPr>
              <a:t>sammen</a:t>
            </a:r>
            <a:r>
              <a:rPr lang="en-US">
                <a:cs typeface="Calibri"/>
              </a:rPr>
              <a:t> med </a:t>
            </a:r>
            <a:r>
              <a:rPr lang="en-US" err="1">
                <a:cs typeface="Calibri"/>
              </a:rPr>
              <a:t>velkommen</a:t>
            </a:r>
            <a:r>
              <a:rPr lang="en-US">
                <a:cs typeface="Calibri"/>
              </a:rPr>
              <a:t>/agenda, </a:t>
            </a:r>
            <a:r>
              <a:rPr lang="en-US" err="1">
                <a:cs typeface="Calibri"/>
              </a:rPr>
              <a:t>totalt</a:t>
            </a:r>
            <a:r>
              <a:rPr lang="en-US">
                <a:cs typeface="Calibri"/>
              </a:rPr>
              <a:t> 5</a:t>
            </a:r>
            <a:r>
              <a:rPr lang="en-US" baseline="0">
                <a:cs typeface="Calibri"/>
              </a:rPr>
              <a:t> min</a:t>
            </a:r>
            <a:r>
              <a:rPr lang="en-US">
                <a:cs typeface="Calibri"/>
              </a:rPr>
              <a:t>)</a:t>
            </a:r>
          </a:p>
          <a:p>
            <a:r>
              <a:rPr lang="en-US">
                <a:cs typeface="Calibri"/>
              </a:rPr>
              <a:t>20 min </a:t>
            </a:r>
            <a:r>
              <a:rPr lang="en-US" err="1">
                <a:cs typeface="Calibri"/>
              </a:rPr>
              <a:t>Grupper</a:t>
            </a:r>
            <a:r>
              <a:rPr lang="en-US">
                <a:cs typeface="Calibri"/>
              </a:rPr>
              <a:t> </a:t>
            </a:r>
            <a:r>
              <a:rPr lang="en-US" err="1">
                <a:cs typeface="Calibri"/>
              </a:rPr>
              <a:t>på</a:t>
            </a:r>
            <a:r>
              <a:rPr lang="en-US" baseline="0">
                <a:cs typeface="Calibri"/>
              </a:rPr>
              <a:t> 3-4 </a:t>
            </a:r>
            <a:r>
              <a:rPr lang="en-US" baseline="0" err="1">
                <a:cs typeface="Calibri"/>
              </a:rPr>
              <a:t>personer</a:t>
            </a:r>
            <a:endParaRPr lang="en-US" baseline="0">
              <a:cs typeface="Calibri"/>
            </a:endParaRPr>
          </a:p>
          <a:p>
            <a:r>
              <a:rPr lang="en-US">
                <a:cs typeface="Calibri"/>
              </a:rPr>
              <a:t>5 </a:t>
            </a:r>
            <a:r>
              <a:rPr lang="en-US" err="1">
                <a:cs typeface="Calibri"/>
              </a:rPr>
              <a:t>i</a:t>
            </a:r>
            <a:r>
              <a:rPr lang="en-US">
                <a:cs typeface="Calibri"/>
              </a:rPr>
              <a:t> plenum </a:t>
            </a:r>
            <a:r>
              <a:rPr lang="en-US" err="1">
                <a:cs typeface="Calibri"/>
              </a:rPr>
              <a:t>etterpå</a:t>
            </a:r>
            <a:r>
              <a:rPr lang="en-US">
                <a:cs typeface="Calibri"/>
              </a:rPr>
              <a:t> (be</a:t>
            </a:r>
            <a:r>
              <a:rPr lang="en-US" baseline="0">
                <a:cs typeface="Calibri"/>
              </a:rPr>
              <a:t> 1-2 </a:t>
            </a:r>
            <a:r>
              <a:rPr lang="en-US" baseline="0" err="1">
                <a:cs typeface="Calibri"/>
              </a:rPr>
              <a:t>grupper</a:t>
            </a:r>
            <a:r>
              <a:rPr lang="en-US" baseline="0">
                <a:cs typeface="Calibri"/>
              </a:rPr>
              <a:t> </a:t>
            </a:r>
            <a:r>
              <a:rPr lang="en-US" baseline="0" err="1">
                <a:cs typeface="Calibri"/>
              </a:rPr>
              <a:t>si</a:t>
            </a:r>
            <a:r>
              <a:rPr lang="en-US" baseline="0">
                <a:cs typeface="Calibri"/>
              </a:rPr>
              <a:t> </a:t>
            </a:r>
            <a:r>
              <a:rPr lang="en-US" baseline="0" err="1">
                <a:cs typeface="Calibri"/>
              </a:rPr>
              <a:t>noe</a:t>
            </a:r>
            <a:r>
              <a:rPr lang="en-US" baseline="0">
                <a:cs typeface="Calibri"/>
              </a:rPr>
              <a:t>)</a:t>
            </a:r>
            <a:endParaRPr lang="en-US">
              <a:cs typeface="Calibri"/>
            </a:endParaRPr>
          </a:p>
        </p:txBody>
      </p:sp>
      <p:sp>
        <p:nvSpPr>
          <p:cNvPr id="4" name="Plassholder for lysbildenummer 3"/>
          <p:cNvSpPr>
            <a:spLocks noGrp="1"/>
          </p:cNvSpPr>
          <p:nvPr>
            <p:ph type="sldNum" sz="quarter" idx="5"/>
          </p:nvPr>
        </p:nvSpPr>
        <p:spPr/>
        <p:txBody>
          <a:bodyPr/>
          <a:lstStyle/>
          <a:p>
            <a:fld id="{934B1C7F-5A59-497B-92F2-330D45EA7C74}" type="slidenum">
              <a:rPr lang="nb-NO" smtClean="0"/>
              <a:t>4</a:t>
            </a:fld>
            <a:endParaRPr lang="nb-NO"/>
          </a:p>
        </p:txBody>
      </p:sp>
    </p:spTree>
    <p:extLst>
      <p:ext uri="{BB962C8B-B14F-4D97-AF65-F5344CB8AC3E}">
        <p14:creationId xmlns:p14="http://schemas.microsoft.com/office/powerpoint/2010/main" val="410223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Forstå årsakene og finne tiltak som gir varig forbedring.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Det viktige er tankeprosessen og struktur (PDSA)</a:t>
            </a:r>
          </a:p>
          <a:p>
            <a:endParaRPr lang="nb-NO">
              <a:hlinkClick r:id="rId3"/>
            </a:endParaRPr>
          </a:p>
          <a:p>
            <a:r>
              <a:rPr lang="nb-NO" err="1">
                <a:hlinkClick r:id="rId3"/>
              </a:rPr>
              <a:t>eHåndbok</a:t>
            </a:r>
            <a:r>
              <a:rPr lang="nb-NO">
                <a:hlinkClick r:id="rId3"/>
              </a:rPr>
              <a:t> - A3-problemløsning (ous-hf.no)</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B1C7F-5A59-497B-92F2-330D45EA7C7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29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25450" y="1612900"/>
            <a:ext cx="14336713" cy="8064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en-US"/>
              <a:t>MAL –</a:t>
            </a:r>
            <a:r>
              <a:rPr lang="nb-NO" altLang="en-US" baseline="0"/>
              <a:t> lagres for seg og sendes ut/publiseres</a:t>
            </a:r>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1651252" indent="-635097">
              <a:defRPr>
                <a:solidFill>
                  <a:schemeClr val="tx1"/>
                </a:solidFill>
                <a:latin typeface="Century Gothic" pitchFamily="34" charset="0"/>
              </a:defRPr>
            </a:lvl2pPr>
            <a:lvl3pPr marL="2540393" indent="-508078">
              <a:defRPr>
                <a:solidFill>
                  <a:schemeClr val="tx1"/>
                </a:solidFill>
                <a:latin typeface="Century Gothic" pitchFamily="34" charset="0"/>
              </a:defRPr>
            </a:lvl3pPr>
            <a:lvl4pPr marL="3556544" indent="-508078">
              <a:defRPr>
                <a:solidFill>
                  <a:schemeClr val="tx1"/>
                </a:solidFill>
                <a:latin typeface="Century Gothic" pitchFamily="34" charset="0"/>
              </a:defRPr>
            </a:lvl4pPr>
            <a:lvl5pPr marL="4572703" indent="-508078">
              <a:defRPr>
                <a:solidFill>
                  <a:schemeClr val="tx1"/>
                </a:solidFill>
                <a:latin typeface="Century Gothic" pitchFamily="34" charset="0"/>
              </a:defRPr>
            </a:lvl5pPr>
            <a:lvl6pPr marL="5588855" indent="-508078" eaLnBrk="0" fontAlgn="base" hangingPunct="0">
              <a:spcBef>
                <a:spcPct val="0"/>
              </a:spcBef>
              <a:spcAft>
                <a:spcPct val="0"/>
              </a:spcAft>
              <a:defRPr>
                <a:solidFill>
                  <a:schemeClr val="tx1"/>
                </a:solidFill>
                <a:latin typeface="Century Gothic" pitchFamily="34" charset="0"/>
              </a:defRPr>
            </a:lvl6pPr>
            <a:lvl7pPr marL="6605013" indent="-508078" eaLnBrk="0" fontAlgn="base" hangingPunct="0">
              <a:spcBef>
                <a:spcPct val="0"/>
              </a:spcBef>
              <a:spcAft>
                <a:spcPct val="0"/>
              </a:spcAft>
              <a:defRPr>
                <a:solidFill>
                  <a:schemeClr val="tx1"/>
                </a:solidFill>
                <a:latin typeface="Century Gothic" pitchFamily="34" charset="0"/>
              </a:defRPr>
            </a:lvl7pPr>
            <a:lvl8pPr marL="7621169" indent="-508078" eaLnBrk="0" fontAlgn="base" hangingPunct="0">
              <a:spcBef>
                <a:spcPct val="0"/>
              </a:spcBef>
              <a:spcAft>
                <a:spcPct val="0"/>
              </a:spcAft>
              <a:defRPr>
                <a:solidFill>
                  <a:schemeClr val="tx1"/>
                </a:solidFill>
                <a:latin typeface="Century Gothic" pitchFamily="34" charset="0"/>
              </a:defRPr>
            </a:lvl8pPr>
            <a:lvl9pPr marL="8637325" indent="-508078" eaLnBrk="0" fontAlgn="base" hangingPunct="0">
              <a:spcBef>
                <a:spcPct val="0"/>
              </a:spcBef>
              <a:spcAft>
                <a:spcPct val="0"/>
              </a:spcAft>
              <a:defRPr>
                <a:solidFill>
                  <a:schemeClr val="tx1"/>
                </a:solidFill>
                <a:latin typeface="Century Gothic" pitchFamily="34" charset="0"/>
              </a:defRPr>
            </a:lvl9pPr>
          </a:lstStyle>
          <a:p>
            <a:pPr marL="0" marR="0" lvl="0" indent="0" algn="r" defTabSz="1385829" rtl="0" eaLnBrk="1" fontAlgn="base" latinLnBrk="0" hangingPunct="1">
              <a:lnSpc>
                <a:spcPct val="100000"/>
              </a:lnSpc>
              <a:spcBef>
                <a:spcPct val="0"/>
              </a:spcBef>
              <a:spcAft>
                <a:spcPct val="0"/>
              </a:spcAft>
              <a:buClrTx/>
              <a:buSzTx/>
              <a:buFontTx/>
              <a:buNone/>
              <a:tabLst/>
              <a:defRPr/>
            </a:pPr>
            <a:fld id="{B62571C9-6546-4A8A-99DA-501BD562D3D3}" type="slidenum">
              <a:rPr kumimoji="0" lang="en-GB" altLang="en-US" sz="27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1385829" rtl="0" eaLnBrk="1" fontAlgn="base" latinLnBrk="0" hangingPunct="1">
                <a:lnSpc>
                  <a:spcPct val="100000"/>
                </a:lnSpc>
                <a:spcBef>
                  <a:spcPct val="0"/>
                </a:spcBef>
                <a:spcAft>
                  <a:spcPct val="0"/>
                </a:spcAft>
                <a:buClrTx/>
                <a:buSzTx/>
                <a:buFontTx/>
                <a:buNone/>
                <a:tabLst/>
                <a:defRPr/>
              </a:pPr>
              <a:t>7</a:t>
            </a:fld>
            <a:endParaRPr kumimoji="0" lang="en-GB" altLang="en-US" sz="27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00186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25450" y="1612900"/>
            <a:ext cx="14336713" cy="8064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en-US"/>
              <a:t>A3 - Gir oversikt over hele forbedringsarbeidet</a:t>
            </a:r>
            <a:r>
              <a:rPr lang="nb-NO" altLang="en-US" baseline="0"/>
              <a:t> på en side.</a:t>
            </a:r>
            <a:endParaRPr lang="nb-NO" altLang="en-US"/>
          </a:p>
          <a:p>
            <a:pPr eaLnBrk="1" hangingPunct="1">
              <a:spcBef>
                <a:spcPct val="0"/>
              </a:spcBef>
            </a:pPr>
            <a:r>
              <a:rPr lang="nb-NO" altLang="en-US"/>
              <a:t>Hjelper forbedringsteam å gå systematisk gjennom alle fasene i et forbedringsarbeid uavhengig av hvordan disse fasene benevnes.</a:t>
            </a:r>
          </a:p>
          <a:p>
            <a:pPr eaLnBrk="1" hangingPunct="1">
              <a:spcBef>
                <a:spcPct val="0"/>
              </a:spcBef>
            </a:pPr>
            <a:r>
              <a:rPr lang="nb-NO" altLang="en-US"/>
              <a:t>Overordnet inn i forbedringsmodellen:</a:t>
            </a:r>
            <a:r>
              <a:rPr lang="nb-NO" altLang="en-US" baseline="0"/>
              <a:t> </a:t>
            </a:r>
            <a:r>
              <a:rPr lang="nb-NO" altLang="en-US"/>
              <a:t>P (1-5), D 6 (her vil det være mange runder med PDCA på tiltakene), C 7 og A 8.</a:t>
            </a:r>
            <a:endParaRPr lang="en-GB" altLang="en-US"/>
          </a:p>
          <a:p>
            <a:pPr eaLnBrk="1" hangingPunct="1">
              <a:spcBef>
                <a:spcPct val="0"/>
              </a:spcBef>
            </a:pPr>
            <a:endParaRPr lang="en-GB" altLang="en-US"/>
          </a:p>
          <a:p>
            <a:pPr eaLnBrk="1" hangingPunct="1">
              <a:spcBef>
                <a:spcPct val="0"/>
              </a:spcBef>
            </a:pPr>
            <a:r>
              <a:rPr lang="en-GB" altLang="en-US" err="1"/>
              <a:t>Resultat</a:t>
            </a:r>
            <a:r>
              <a:rPr lang="en-GB" altLang="en-US" baseline="0"/>
              <a:t> </a:t>
            </a:r>
            <a:r>
              <a:rPr lang="en-GB" altLang="en-US" baseline="0" err="1"/>
              <a:t>og</a:t>
            </a:r>
            <a:r>
              <a:rPr lang="en-GB" altLang="en-US" baseline="0"/>
              <a:t> </a:t>
            </a:r>
            <a:r>
              <a:rPr lang="en-GB" altLang="en-US" baseline="0" err="1"/>
              <a:t>videre</a:t>
            </a:r>
            <a:r>
              <a:rPr lang="en-GB" altLang="en-US" baseline="0"/>
              <a:t> </a:t>
            </a:r>
            <a:r>
              <a:rPr lang="en-GB" altLang="en-US" baseline="0" err="1"/>
              <a:t>tiltak</a:t>
            </a:r>
            <a:r>
              <a:rPr lang="en-GB" altLang="en-US" baseline="0"/>
              <a:t>: </a:t>
            </a:r>
            <a:r>
              <a:rPr lang="en-GB" altLang="en-US" err="1"/>
              <a:t>Hvilke</a:t>
            </a:r>
            <a:r>
              <a:rPr lang="en-GB" altLang="en-US"/>
              <a:t> </a:t>
            </a:r>
            <a:r>
              <a:rPr lang="en-GB" altLang="en-US" err="1"/>
              <a:t>andre</a:t>
            </a:r>
            <a:r>
              <a:rPr lang="en-GB" altLang="en-US"/>
              <a:t> </a:t>
            </a:r>
            <a:r>
              <a:rPr lang="en-GB" altLang="en-US" err="1"/>
              <a:t>enheter</a:t>
            </a:r>
            <a:r>
              <a:rPr lang="en-GB" altLang="en-US"/>
              <a:t> </a:t>
            </a:r>
            <a:r>
              <a:rPr lang="en-GB" altLang="en-US" err="1"/>
              <a:t>kan</a:t>
            </a:r>
            <a:r>
              <a:rPr lang="en-GB" altLang="en-US"/>
              <a:t> ha</a:t>
            </a:r>
            <a:r>
              <a:rPr lang="en-GB" altLang="en-US" baseline="0"/>
              <a:t> </a:t>
            </a:r>
            <a:r>
              <a:rPr lang="en-GB" altLang="en-US" baseline="0" err="1"/>
              <a:t>nytte</a:t>
            </a:r>
            <a:r>
              <a:rPr lang="en-GB" altLang="en-US" baseline="0"/>
              <a:t> </a:t>
            </a:r>
            <a:r>
              <a:rPr lang="en-GB" altLang="en-US" baseline="0" err="1"/>
              <a:t>av</a:t>
            </a:r>
            <a:r>
              <a:rPr lang="en-GB" altLang="en-US" baseline="0"/>
              <a:t> </a:t>
            </a:r>
            <a:r>
              <a:rPr lang="en-GB" altLang="en-US" baseline="0" err="1"/>
              <a:t>dette</a:t>
            </a:r>
            <a:r>
              <a:rPr lang="en-GB" altLang="en-US" baseline="0"/>
              <a:t> </a:t>
            </a:r>
            <a:r>
              <a:rPr lang="en-GB" altLang="en-US" baseline="0" err="1"/>
              <a:t>arbeidet</a:t>
            </a:r>
            <a:r>
              <a:rPr lang="en-GB" altLang="en-US" baseline="0"/>
              <a:t>? </a:t>
            </a:r>
            <a:r>
              <a:rPr lang="en-GB" altLang="en-US" baseline="0" err="1"/>
              <a:t>Bredde</a:t>
            </a:r>
            <a:r>
              <a:rPr lang="en-GB" altLang="en-US" baseline="0"/>
              <a:t> </a:t>
            </a:r>
            <a:r>
              <a:rPr lang="en-GB" altLang="en-US" baseline="0" err="1"/>
              <a:t>dette</a:t>
            </a:r>
            <a:r>
              <a:rPr lang="en-GB" altLang="en-US" baseline="0"/>
              <a:t> </a:t>
            </a:r>
            <a:r>
              <a:rPr lang="en-GB" altLang="en-US" baseline="0" err="1"/>
              <a:t>til</a:t>
            </a:r>
            <a:r>
              <a:rPr lang="en-GB" altLang="en-US" baseline="0"/>
              <a:t> </a:t>
            </a:r>
            <a:r>
              <a:rPr lang="en-GB" altLang="en-US" baseline="0" err="1"/>
              <a:t>andre</a:t>
            </a:r>
            <a:r>
              <a:rPr lang="en-GB" altLang="en-US" baseline="0"/>
              <a:t> </a:t>
            </a:r>
            <a:r>
              <a:rPr lang="en-GB" altLang="en-US" baseline="0" err="1"/>
              <a:t>i</a:t>
            </a:r>
            <a:r>
              <a:rPr lang="en-GB" altLang="en-US" baseline="0"/>
              <a:t> </a:t>
            </a:r>
            <a:r>
              <a:rPr lang="en-GB" altLang="en-US" baseline="0" err="1"/>
              <a:t>foretaket</a:t>
            </a:r>
            <a:r>
              <a:rPr lang="en-GB" altLang="en-US" baseline="0"/>
              <a:t>?</a:t>
            </a:r>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1651252" indent="-635097">
              <a:defRPr>
                <a:solidFill>
                  <a:schemeClr val="tx1"/>
                </a:solidFill>
                <a:latin typeface="Century Gothic" pitchFamily="34" charset="0"/>
              </a:defRPr>
            </a:lvl2pPr>
            <a:lvl3pPr marL="2540393" indent="-508078">
              <a:defRPr>
                <a:solidFill>
                  <a:schemeClr val="tx1"/>
                </a:solidFill>
                <a:latin typeface="Century Gothic" pitchFamily="34" charset="0"/>
              </a:defRPr>
            </a:lvl3pPr>
            <a:lvl4pPr marL="3556544" indent="-508078">
              <a:defRPr>
                <a:solidFill>
                  <a:schemeClr val="tx1"/>
                </a:solidFill>
                <a:latin typeface="Century Gothic" pitchFamily="34" charset="0"/>
              </a:defRPr>
            </a:lvl4pPr>
            <a:lvl5pPr marL="4572703" indent="-508078">
              <a:defRPr>
                <a:solidFill>
                  <a:schemeClr val="tx1"/>
                </a:solidFill>
                <a:latin typeface="Century Gothic" pitchFamily="34" charset="0"/>
              </a:defRPr>
            </a:lvl5pPr>
            <a:lvl6pPr marL="5588855" indent="-508078" eaLnBrk="0" fontAlgn="base" hangingPunct="0">
              <a:spcBef>
                <a:spcPct val="0"/>
              </a:spcBef>
              <a:spcAft>
                <a:spcPct val="0"/>
              </a:spcAft>
              <a:defRPr>
                <a:solidFill>
                  <a:schemeClr val="tx1"/>
                </a:solidFill>
                <a:latin typeface="Century Gothic" pitchFamily="34" charset="0"/>
              </a:defRPr>
            </a:lvl6pPr>
            <a:lvl7pPr marL="6605013" indent="-508078" eaLnBrk="0" fontAlgn="base" hangingPunct="0">
              <a:spcBef>
                <a:spcPct val="0"/>
              </a:spcBef>
              <a:spcAft>
                <a:spcPct val="0"/>
              </a:spcAft>
              <a:defRPr>
                <a:solidFill>
                  <a:schemeClr val="tx1"/>
                </a:solidFill>
                <a:latin typeface="Century Gothic" pitchFamily="34" charset="0"/>
              </a:defRPr>
            </a:lvl7pPr>
            <a:lvl8pPr marL="7621169" indent="-508078" eaLnBrk="0" fontAlgn="base" hangingPunct="0">
              <a:spcBef>
                <a:spcPct val="0"/>
              </a:spcBef>
              <a:spcAft>
                <a:spcPct val="0"/>
              </a:spcAft>
              <a:defRPr>
                <a:solidFill>
                  <a:schemeClr val="tx1"/>
                </a:solidFill>
                <a:latin typeface="Century Gothic" pitchFamily="34" charset="0"/>
              </a:defRPr>
            </a:lvl8pPr>
            <a:lvl9pPr marL="8637325" indent="-508078" eaLnBrk="0" fontAlgn="base" hangingPunct="0">
              <a:spcBef>
                <a:spcPct val="0"/>
              </a:spcBef>
              <a:spcAft>
                <a:spcPct val="0"/>
              </a:spcAft>
              <a:defRPr>
                <a:solidFill>
                  <a:schemeClr val="tx1"/>
                </a:solidFill>
                <a:latin typeface="Century Gothic" pitchFamily="34" charset="0"/>
              </a:defRPr>
            </a:lvl9pPr>
          </a:lstStyle>
          <a:p>
            <a:pPr marL="0" marR="0" lvl="0" indent="0" algn="r" defTabSz="1385829" rtl="0" eaLnBrk="1" fontAlgn="base" latinLnBrk="0" hangingPunct="1">
              <a:lnSpc>
                <a:spcPct val="100000"/>
              </a:lnSpc>
              <a:spcBef>
                <a:spcPct val="0"/>
              </a:spcBef>
              <a:spcAft>
                <a:spcPct val="0"/>
              </a:spcAft>
              <a:buClrTx/>
              <a:buSzTx/>
              <a:buFontTx/>
              <a:buNone/>
              <a:tabLst/>
              <a:defRPr/>
            </a:pPr>
            <a:fld id="{B62571C9-6546-4A8A-99DA-501BD562D3D3}" type="slidenum">
              <a:rPr kumimoji="0" lang="en-GB" altLang="en-US" sz="27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1385829" rtl="0" eaLnBrk="1" fontAlgn="base" latinLnBrk="0" hangingPunct="1">
                <a:lnSpc>
                  <a:spcPct val="100000"/>
                </a:lnSpc>
                <a:spcBef>
                  <a:spcPct val="0"/>
                </a:spcBef>
                <a:spcAft>
                  <a:spcPct val="0"/>
                </a:spcAft>
                <a:buClrTx/>
                <a:buSzTx/>
                <a:buFontTx/>
                <a:buNone/>
                <a:tabLst/>
                <a:defRPr/>
              </a:pPr>
              <a:t>8</a:t>
            </a:fld>
            <a:endParaRPr kumimoji="0" lang="en-GB" altLang="en-US" sz="27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9323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25450" y="1612900"/>
            <a:ext cx="14336713" cy="8064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err="1"/>
              <a:t>Kan</a:t>
            </a:r>
            <a:r>
              <a:rPr lang="en-GB" altLang="en-US"/>
              <a:t> </a:t>
            </a:r>
            <a:r>
              <a:rPr lang="en-GB" altLang="en-US" err="1"/>
              <a:t>brukes</a:t>
            </a:r>
            <a:r>
              <a:rPr lang="en-GB" altLang="en-US"/>
              <a:t> </a:t>
            </a:r>
            <a:r>
              <a:rPr lang="en-GB" altLang="en-US" err="1"/>
              <a:t>som</a:t>
            </a:r>
            <a:r>
              <a:rPr lang="en-GB" altLang="en-US"/>
              <a:t> poster</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1651252" indent="-635097">
              <a:defRPr>
                <a:solidFill>
                  <a:schemeClr val="tx1"/>
                </a:solidFill>
                <a:latin typeface="Century Gothic" pitchFamily="34" charset="0"/>
              </a:defRPr>
            </a:lvl2pPr>
            <a:lvl3pPr marL="2540393" indent="-508078">
              <a:defRPr>
                <a:solidFill>
                  <a:schemeClr val="tx1"/>
                </a:solidFill>
                <a:latin typeface="Century Gothic" pitchFamily="34" charset="0"/>
              </a:defRPr>
            </a:lvl3pPr>
            <a:lvl4pPr marL="3556544" indent="-508078">
              <a:defRPr>
                <a:solidFill>
                  <a:schemeClr val="tx1"/>
                </a:solidFill>
                <a:latin typeface="Century Gothic" pitchFamily="34" charset="0"/>
              </a:defRPr>
            </a:lvl4pPr>
            <a:lvl5pPr marL="4572703" indent="-508078">
              <a:defRPr>
                <a:solidFill>
                  <a:schemeClr val="tx1"/>
                </a:solidFill>
                <a:latin typeface="Century Gothic" pitchFamily="34" charset="0"/>
              </a:defRPr>
            </a:lvl5pPr>
            <a:lvl6pPr marL="5588855" indent="-508078" eaLnBrk="0" fontAlgn="base" hangingPunct="0">
              <a:spcBef>
                <a:spcPct val="0"/>
              </a:spcBef>
              <a:spcAft>
                <a:spcPct val="0"/>
              </a:spcAft>
              <a:defRPr>
                <a:solidFill>
                  <a:schemeClr val="tx1"/>
                </a:solidFill>
                <a:latin typeface="Century Gothic" pitchFamily="34" charset="0"/>
              </a:defRPr>
            </a:lvl6pPr>
            <a:lvl7pPr marL="6605013" indent="-508078" eaLnBrk="0" fontAlgn="base" hangingPunct="0">
              <a:spcBef>
                <a:spcPct val="0"/>
              </a:spcBef>
              <a:spcAft>
                <a:spcPct val="0"/>
              </a:spcAft>
              <a:defRPr>
                <a:solidFill>
                  <a:schemeClr val="tx1"/>
                </a:solidFill>
                <a:latin typeface="Century Gothic" pitchFamily="34" charset="0"/>
              </a:defRPr>
            </a:lvl7pPr>
            <a:lvl8pPr marL="7621169" indent="-508078" eaLnBrk="0" fontAlgn="base" hangingPunct="0">
              <a:spcBef>
                <a:spcPct val="0"/>
              </a:spcBef>
              <a:spcAft>
                <a:spcPct val="0"/>
              </a:spcAft>
              <a:defRPr>
                <a:solidFill>
                  <a:schemeClr val="tx1"/>
                </a:solidFill>
                <a:latin typeface="Century Gothic" pitchFamily="34" charset="0"/>
              </a:defRPr>
            </a:lvl8pPr>
            <a:lvl9pPr marL="8637325" indent="-508078" eaLnBrk="0" fontAlgn="base" hangingPunct="0">
              <a:spcBef>
                <a:spcPct val="0"/>
              </a:spcBef>
              <a:spcAft>
                <a:spcPct val="0"/>
              </a:spcAft>
              <a:defRPr>
                <a:solidFill>
                  <a:schemeClr val="tx1"/>
                </a:solidFill>
                <a:latin typeface="Century Gothic" pitchFamily="34" charset="0"/>
              </a:defRPr>
            </a:lvl9pPr>
          </a:lstStyle>
          <a:p>
            <a:pPr marL="0" marR="0" lvl="0" indent="0" algn="r" defTabSz="1385829" rtl="0" eaLnBrk="1" fontAlgn="base" latinLnBrk="0" hangingPunct="1">
              <a:lnSpc>
                <a:spcPct val="100000"/>
              </a:lnSpc>
              <a:spcBef>
                <a:spcPct val="0"/>
              </a:spcBef>
              <a:spcAft>
                <a:spcPct val="0"/>
              </a:spcAft>
              <a:buClrTx/>
              <a:buSzTx/>
              <a:buFontTx/>
              <a:buNone/>
              <a:tabLst/>
              <a:defRPr/>
            </a:pPr>
            <a:fld id="{B62571C9-6546-4A8A-99DA-501BD562D3D3}" type="slidenum">
              <a:rPr kumimoji="0" lang="en-GB" altLang="en-US" sz="27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1385829" rtl="0" eaLnBrk="1" fontAlgn="base" latinLnBrk="0" hangingPunct="1">
                <a:lnSpc>
                  <a:spcPct val="100000"/>
                </a:lnSpc>
                <a:spcBef>
                  <a:spcPct val="0"/>
                </a:spcBef>
                <a:spcAft>
                  <a:spcPct val="0"/>
                </a:spcAft>
                <a:buClrTx/>
                <a:buSzTx/>
                <a:buFontTx/>
                <a:buNone/>
                <a:tabLst/>
                <a:defRPr/>
              </a:pPr>
              <a:t>9</a:t>
            </a:fld>
            <a:endParaRPr kumimoji="0" lang="en-GB" altLang="en-US" sz="27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28115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Husk at dette kan være nyttig</a:t>
            </a:r>
            <a:endParaRPr lang="nb-NO" dirty="0"/>
          </a:p>
        </p:txBody>
      </p:sp>
    </p:spTree>
    <p:extLst>
      <p:ext uri="{BB962C8B-B14F-4D97-AF65-F5344CB8AC3E}">
        <p14:creationId xmlns:p14="http://schemas.microsoft.com/office/powerpoint/2010/main" val="3412287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610600" y="6531429"/>
            <a:ext cx="1223865" cy="190046"/>
          </a:xfrm>
        </p:spPr>
        <p:txBody>
          <a:bodyPr/>
          <a:lstStyle/>
          <a:p>
            <a:fld id="{5225C499-D8A7-4C96-A560-5A67A5D22274}" type="slidenum">
              <a:rPr lang="nb-NO" smtClean="0"/>
              <a:t>‹#›</a:t>
            </a:fld>
            <a:endParaRPr lang="nb-NO"/>
          </a:p>
        </p:txBody>
      </p:sp>
      <p:pic>
        <p:nvPicPr>
          <p:cNvPr id="8" name="Bilde 7">
            <a:extLst>
              <a:ext uri="{FF2B5EF4-FFF2-40B4-BE49-F238E27FC236}">
                <a16:creationId xmlns:a16="http://schemas.microsoft.com/office/drawing/2014/main" id="{7EFFCAA0-B831-4719-A3DF-2C42DAF05A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42048" y="6081453"/>
            <a:ext cx="2622704" cy="698209"/>
          </a:xfrm>
          <a:prstGeom prst="rect">
            <a:avLst/>
          </a:prstGeom>
        </p:spPr>
      </p:pic>
    </p:spTree>
    <p:extLst>
      <p:ext uri="{BB962C8B-B14F-4D97-AF65-F5344CB8AC3E}">
        <p14:creationId xmlns:p14="http://schemas.microsoft.com/office/powerpoint/2010/main" val="240926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4DD9DB82-BF2A-41E6-B4F5-2806DDF71D89}" type="datetimeFigureOut">
              <a:rPr lang="nb-NO" smtClean="0"/>
              <a:t>20.01.2022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3656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4DD9DB82-BF2A-41E6-B4F5-2806DDF71D89}" type="datetimeFigureOut">
              <a:rPr lang="nb-NO" smtClean="0"/>
              <a:t>20.01.2022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3822703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3433226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1308082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tel og innhold">
    <p:spTree>
      <p:nvGrpSpPr>
        <p:cNvPr id="1" name=""/>
        <p:cNvGrpSpPr/>
        <p:nvPr/>
      </p:nvGrpSpPr>
      <p:grpSpPr>
        <a:xfrm>
          <a:off x="0" y="0"/>
          <a:ext cx="0" cy="0"/>
          <a:chOff x="0" y="0"/>
          <a:chExt cx="0" cy="0"/>
        </a:xfrm>
      </p:grpSpPr>
      <p:sp>
        <p:nvSpPr>
          <p:cNvPr id="20" name="Tittel 19"/>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4"/>
          </p:nvPr>
        </p:nvSpPr>
        <p:spPr/>
        <p:txBody>
          <a:bodyPr/>
          <a:lstStyle/>
          <a:p>
            <a:endParaRPr lang="nb-NO"/>
          </a:p>
        </p:txBody>
      </p:sp>
      <p:sp>
        <p:nvSpPr>
          <p:cNvPr id="3" name="Plassholder for bunntekst 2"/>
          <p:cNvSpPr>
            <a:spLocks noGrp="1"/>
          </p:cNvSpPr>
          <p:nvPr>
            <p:ph type="ftr" sz="quarter" idx="15"/>
          </p:nvPr>
        </p:nvSpPr>
        <p:spPr/>
        <p:txBody>
          <a:bodyPr/>
          <a:lstStyle/>
          <a:p>
            <a:endParaRPr lang="nb-NO"/>
          </a:p>
        </p:txBody>
      </p:sp>
      <p:sp>
        <p:nvSpPr>
          <p:cNvPr id="4" name="Plassholder for lysbildenummer 3"/>
          <p:cNvSpPr>
            <a:spLocks noGrp="1"/>
          </p:cNvSpPr>
          <p:nvPr>
            <p:ph type="sldNum" sz="quarter" idx="16"/>
          </p:nvPr>
        </p:nvSpPr>
        <p:spPr/>
        <p:txBody>
          <a:bodyPr/>
          <a:lstStyle/>
          <a:p>
            <a:fld id="{019F895D-4D75-4B51-A145-2BBC4BD80702}" type="slidenum">
              <a:rPr lang="nb-NO" smtClean="0"/>
              <a:pPr/>
              <a:t>‹#›</a:t>
            </a:fld>
            <a:endParaRPr lang="nb-NO"/>
          </a:p>
        </p:txBody>
      </p:sp>
      <p:sp>
        <p:nvSpPr>
          <p:cNvPr id="11" name="Plassholder for tekst 2"/>
          <p:cNvSpPr>
            <a:spLocks noGrp="1"/>
          </p:cNvSpPr>
          <p:nvPr>
            <p:ph type="body" sz="quarter" idx="17"/>
          </p:nvPr>
        </p:nvSpPr>
        <p:spPr>
          <a:xfrm>
            <a:off x="276225" y="1001713"/>
            <a:ext cx="11639550" cy="4719149"/>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190305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1196753"/>
            <a:ext cx="10363200" cy="1470025"/>
          </a:xfrm>
        </p:spPr>
        <p:txBody>
          <a:bodyPr/>
          <a:lstStyle>
            <a:lvl1pPr algn="ctr">
              <a:defRPr sz="4000">
                <a:latin typeface="Calibri" pitchFamily="34" charset="0"/>
              </a:defRPr>
            </a:lvl1pPr>
          </a:lstStyle>
          <a:p>
            <a:r>
              <a:rPr lang="nb-NO"/>
              <a:t>Klikk for å redigere tittelstil</a:t>
            </a:r>
          </a:p>
        </p:txBody>
      </p:sp>
      <p:sp>
        <p:nvSpPr>
          <p:cNvPr id="3" name="Undertittel 2"/>
          <p:cNvSpPr>
            <a:spLocks noGrp="1"/>
          </p:cNvSpPr>
          <p:nvPr>
            <p:ph type="subTitle" idx="1"/>
          </p:nvPr>
        </p:nvSpPr>
        <p:spPr>
          <a:xfrm>
            <a:off x="1828800" y="2952527"/>
            <a:ext cx="85344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10" name="Plassholder for tekst 9"/>
          <p:cNvSpPr>
            <a:spLocks noGrp="1"/>
          </p:cNvSpPr>
          <p:nvPr>
            <p:ph type="body" sz="quarter" idx="10" hasCustomPrompt="1"/>
          </p:nvPr>
        </p:nvSpPr>
        <p:spPr>
          <a:xfrm>
            <a:off x="1841990" y="4870674"/>
            <a:ext cx="8508021" cy="790575"/>
          </a:xfrm>
        </p:spPr>
        <p:txBody>
          <a:bodyPr/>
          <a:lstStyle>
            <a:lvl1pPr algn="ctr">
              <a:buNone/>
              <a:defRPr sz="1800"/>
            </a:lvl1pPr>
            <a:lvl5pPr algn="l">
              <a:buNone/>
              <a:defRPr baseline="0"/>
            </a:lvl5pPr>
          </a:lstStyle>
          <a:p>
            <a:pPr lvl="0"/>
            <a:r>
              <a:rPr lang="nb-NO"/>
              <a:t>Klikk for å legge til navn og tittel på foredragsholder </a:t>
            </a:r>
          </a:p>
        </p:txBody>
      </p:sp>
      <p:sp>
        <p:nvSpPr>
          <p:cNvPr id="14" name="Plassholder for tekst 10"/>
          <p:cNvSpPr>
            <a:spLocks noGrp="1"/>
          </p:cNvSpPr>
          <p:nvPr>
            <p:ph type="body" sz="quarter" idx="11" hasCustomPrompt="1"/>
          </p:nvPr>
        </p:nvSpPr>
        <p:spPr>
          <a:xfrm>
            <a:off x="1841990" y="5803926"/>
            <a:ext cx="8508022" cy="433387"/>
          </a:xfrm>
        </p:spPr>
        <p:txBody>
          <a:bodyPr/>
          <a:lstStyle>
            <a:lvl1pPr marL="342900" marR="0" indent="-342900" algn="ctr" defTabSz="914400" rtl="0" eaLnBrk="1" fontAlgn="base" latinLnBrk="0" hangingPunct="1">
              <a:lnSpc>
                <a:spcPct val="100000"/>
              </a:lnSpc>
              <a:spcBef>
                <a:spcPct val="20000"/>
              </a:spcBef>
              <a:spcAft>
                <a:spcPct val="0"/>
              </a:spcAft>
              <a:buClrTx/>
              <a:buSzTx/>
              <a:buFontTx/>
              <a:buNone/>
              <a:tabLst/>
              <a:defRPr sz="1800"/>
            </a:lvl1pPr>
            <a:lvl5pPr algn="r">
              <a:defRPr/>
            </a:lvl5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nb-NO" kern="0">
                <a:solidFill>
                  <a:srgbClr val="00338D"/>
                </a:solidFill>
                <a:latin typeface="Calibri" pitchFamily="34" charset="0"/>
              </a:rPr>
              <a:t>Klikk for å legge til dato og sted </a:t>
            </a:r>
          </a:p>
          <a:p>
            <a:pPr lvl="0"/>
            <a:endParaRPr lang="nb-NO"/>
          </a:p>
        </p:txBody>
      </p:sp>
    </p:spTree>
    <p:extLst>
      <p:ext uri="{BB962C8B-B14F-4D97-AF65-F5344CB8AC3E}">
        <p14:creationId xmlns:p14="http://schemas.microsoft.com/office/powerpoint/2010/main" val="1578170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44362" y="332657"/>
            <a:ext cx="9394092" cy="649287"/>
          </a:xfrm>
        </p:spPr>
        <p:txBody>
          <a:bodyPr/>
          <a:lstStyle/>
          <a:p>
            <a:r>
              <a:rPr lang="nb-NO"/>
              <a:t>Klikk for å redigere tittelstil</a:t>
            </a:r>
          </a:p>
        </p:txBody>
      </p:sp>
      <p:sp>
        <p:nvSpPr>
          <p:cNvPr id="3" name="Plassholder for innhold 2"/>
          <p:cNvSpPr>
            <a:spLocks noGrp="1"/>
          </p:cNvSpPr>
          <p:nvPr>
            <p:ph idx="1"/>
          </p:nvPr>
        </p:nvSpPr>
        <p:spPr>
          <a:xfrm>
            <a:off x="1045308" y="1196752"/>
            <a:ext cx="9394092" cy="46805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7793AADF-B206-42A9-8088-D83F1A6FD2F1}" type="slidenum">
              <a:rPr lang="nb-NO"/>
              <a:pPr/>
              <a:t>‹#›</a:t>
            </a:fld>
            <a:endParaRPr lang="nb-NO"/>
          </a:p>
        </p:txBody>
      </p:sp>
    </p:spTree>
    <p:extLst>
      <p:ext uri="{BB962C8B-B14F-4D97-AF65-F5344CB8AC3E}">
        <p14:creationId xmlns:p14="http://schemas.microsoft.com/office/powerpoint/2010/main" val="2244926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247" y="4406901"/>
            <a:ext cx="103632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813BA2EA-E9F8-4936-BA43-69F010E5C520}" type="slidenum">
              <a:rPr lang="nb-NO"/>
              <a:pPr/>
              <a:t>‹#›</a:t>
            </a:fld>
            <a:endParaRPr lang="nb-NO"/>
          </a:p>
        </p:txBody>
      </p:sp>
    </p:spTree>
    <p:extLst>
      <p:ext uri="{BB962C8B-B14F-4D97-AF65-F5344CB8AC3E}">
        <p14:creationId xmlns:p14="http://schemas.microsoft.com/office/powerpoint/2010/main" val="2686974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44362" y="260649"/>
            <a:ext cx="9394092" cy="649287"/>
          </a:xfrm>
        </p:spPr>
        <p:txBody>
          <a:bodyPr/>
          <a:lstStyle/>
          <a:p>
            <a:r>
              <a:rPr lang="nb-NO"/>
              <a:t>Klikk for å redigere tittelstil</a:t>
            </a:r>
          </a:p>
        </p:txBody>
      </p:sp>
      <p:sp>
        <p:nvSpPr>
          <p:cNvPr id="3" name="Plassholder for innhold 2"/>
          <p:cNvSpPr>
            <a:spLocks noGrp="1"/>
          </p:cNvSpPr>
          <p:nvPr>
            <p:ph sz="half" idx="1"/>
          </p:nvPr>
        </p:nvSpPr>
        <p:spPr>
          <a:xfrm>
            <a:off x="1045308" y="1196752"/>
            <a:ext cx="4603262"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836139" y="1268760"/>
            <a:ext cx="460326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8081DDAF-8143-4E52-BE8D-FC65E038B47C}" type="slidenum">
              <a:rPr lang="nb-NO"/>
              <a:pPr/>
              <a:t>‹#›</a:t>
            </a:fld>
            <a:endParaRPr lang="nb-NO"/>
          </a:p>
        </p:txBody>
      </p:sp>
    </p:spTree>
    <p:extLst>
      <p:ext uri="{BB962C8B-B14F-4D97-AF65-F5344CB8AC3E}">
        <p14:creationId xmlns:p14="http://schemas.microsoft.com/office/powerpoint/2010/main" val="1823473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44362" y="332656"/>
            <a:ext cx="9393231" cy="648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1044362" y="1196752"/>
            <a:ext cx="460356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1044362" y="1916832"/>
            <a:ext cx="4603569" cy="4209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830124" y="1205062"/>
            <a:ext cx="460356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835323" y="1988841"/>
            <a:ext cx="4603569" cy="41373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
        <p:nvSpPr>
          <p:cNvPr id="9" name="Plassholder for lysbildenummer 8"/>
          <p:cNvSpPr>
            <a:spLocks noGrp="1"/>
          </p:cNvSpPr>
          <p:nvPr>
            <p:ph type="sldNum" sz="quarter" idx="12"/>
          </p:nvPr>
        </p:nvSpPr>
        <p:spPr/>
        <p:txBody>
          <a:bodyPr/>
          <a:lstStyle>
            <a:lvl1pPr>
              <a:defRPr/>
            </a:lvl1pPr>
          </a:lstStyle>
          <a:p>
            <a:fld id="{87D00C7D-C46B-48A3-A0D8-53CB68759327}" type="slidenum">
              <a:rPr lang="nb-NO"/>
              <a:pPr/>
              <a:t>‹#›</a:t>
            </a:fld>
            <a:endParaRPr lang="nb-NO"/>
          </a:p>
        </p:txBody>
      </p:sp>
    </p:spTree>
    <p:extLst>
      <p:ext uri="{BB962C8B-B14F-4D97-AF65-F5344CB8AC3E}">
        <p14:creationId xmlns:p14="http://schemas.microsoft.com/office/powerpoint/2010/main" val="357259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23081" y="365125"/>
            <a:ext cx="10930719" cy="781287"/>
          </a:xfrm>
        </p:spPr>
        <p:txBody>
          <a:bodyPr/>
          <a:lstStyle/>
          <a:p>
            <a:r>
              <a:rPr lang="nb-NO"/>
              <a:t>Klikk for å redigere tittelstil</a:t>
            </a:r>
          </a:p>
        </p:txBody>
      </p:sp>
      <p:sp>
        <p:nvSpPr>
          <p:cNvPr id="3" name="Plassholder for innhold 2"/>
          <p:cNvSpPr>
            <a:spLocks noGrp="1"/>
          </p:cNvSpPr>
          <p:nvPr>
            <p:ph idx="1"/>
          </p:nvPr>
        </p:nvSpPr>
        <p:spPr>
          <a:xfrm>
            <a:off x="423081" y="1364776"/>
            <a:ext cx="10930719" cy="481218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F4117A4-47B8-43E0-B5E7-05EEBC06EEA6}"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FC4C33-A52B-4FA0-A7CB-075508065A51}" type="slidenum">
              <a:rPr lang="nb-NO" smtClean="0"/>
              <a:t>‹#›</a:t>
            </a:fld>
            <a:endParaRPr lang="nb-NO"/>
          </a:p>
        </p:txBody>
      </p:sp>
    </p:spTree>
    <p:extLst>
      <p:ext uri="{BB962C8B-B14F-4D97-AF65-F5344CB8AC3E}">
        <p14:creationId xmlns:p14="http://schemas.microsoft.com/office/powerpoint/2010/main" val="2054520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1044362" y="332657"/>
            <a:ext cx="9394092" cy="649287"/>
          </a:xfrm>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
        <p:nvSpPr>
          <p:cNvPr id="5" name="Plassholder for lysbildenummer 4"/>
          <p:cNvSpPr>
            <a:spLocks noGrp="1"/>
          </p:cNvSpPr>
          <p:nvPr>
            <p:ph type="sldNum" sz="quarter" idx="12"/>
          </p:nvPr>
        </p:nvSpPr>
        <p:spPr/>
        <p:txBody>
          <a:bodyPr/>
          <a:lstStyle>
            <a:lvl1pPr>
              <a:defRPr/>
            </a:lvl1pPr>
          </a:lstStyle>
          <a:p>
            <a:fld id="{F53FDCB6-5780-4214-A803-A4E5BB08A211}" type="slidenum">
              <a:rPr lang="nb-NO"/>
              <a:pPr/>
              <a:t>‹#›</a:t>
            </a:fld>
            <a:endParaRPr lang="nb-NO"/>
          </a:p>
        </p:txBody>
      </p:sp>
    </p:spTree>
    <p:extLst>
      <p:ext uri="{BB962C8B-B14F-4D97-AF65-F5344CB8AC3E}">
        <p14:creationId xmlns:p14="http://schemas.microsoft.com/office/powerpoint/2010/main" val="184762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
        <p:nvSpPr>
          <p:cNvPr id="4" name="Plassholder for lysbildenummer 3"/>
          <p:cNvSpPr>
            <a:spLocks noGrp="1"/>
          </p:cNvSpPr>
          <p:nvPr>
            <p:ph type="sldNum" sz="quarter" idx="12"/>
          </p:nvPr>
        </p:nvSpPr>
        <p:spPr/>
        <p:txBody>
          <a:bodyPr/>
          <a:lstStyle>
            <a:lvl1pPr>
              <a:defRPr/>
            </a:lvl1pPr>
          </a:lstStyle>
          <a:p>
            <a:fld id="{2984C4FE-31BE-4374-8B82-673B996102AC}" type="slidenum">
              <a:rPr lang="nb-NO"/>
              <a:pPr/>
              <a:t>‹#›</a:t>
            </a:fld>
            <a:endParaRPr lang="nb-NO"/>
          </a:p>
        </p:txBody>
      </p:sp>
    </p:spTree>
    <p:extLst>
      <p:ext uri="{BB962C8B-B14F-4D97-AF65-F5344CB8AC3E}">
        <p14:creationId xmlns:p14="http://schemas.microsoft.com/office/powerpoint/2010/main" val="3433368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3050"/>
            <a:ext cx="4011247"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59BBA0B2-B562-47A0-900A-B35EEE06A121}" type="slidenum">
              <a:rPr lang="nb-NO"/>
              <a:pPr/>
              <a:t>‹#›</a:t>
            </a:fld>
            <a:endParaRPr lang="nb-NO"/>
          </a:p>
        </p:txBody>
      </p:sp>
    </p:spTree>
    <p:extLst>
      <p:ext uri="{BB962C8B-B14F-4D97-AF65-F5344CB8AC3E}">
        <p14:creationId xmlns:p14="http://schemas.microsoft.com/office/powerpoint/2010/main" val="2772550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554"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2110FC83-9392-4BA3-B3A1-20F057233F29}" type="slidenum">
              <a:rPr lang="nb-NO"/>
              <a:pPr/>
              <a:t>‹#›</a:t>
            </a:fld>
            <a:endParaRPr lang="nb-NO"/>
          </a:p>
        </p:txBody>
      </p:sp>
    </p:spTree>
    <p:extLst>
      <p:ext uri="{BB962C8B-B14F-4D97-AF65-F5344CB8AC3E}">
        <p14:creationId xmlns:p14="http://schemas.microsoft.com/office/powerpoint/2010/main" val="259715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1044362" y="835201"/>
            <a:ext cx="9394092" cy="649287"/>
          </a:xfrm>
        </p:spPr>
        <p:txBody>
          <a:bodyPr/>
          <a:lstStyle/>
          <a:p>
            <a:r>
              <a:rPr lang="nb-NO"/>
              <a:t>Klikk for å redigere tittelstil</a:t>
            </a:r>
          </a:p>
        </p:txBody>
      </p:sp>
      <p:sp>
        <p:nvSpPr>
          <p:cNvPr id="3" name="Plassholder for loddrett tekst 2"/>
          <p:cNvSpPr>
            <a:spLocks noGrp="1"/>
          </p:cNvSpPr>
          <p:nvPr>
            <p:ph type="body" orient="vert" idx="1"/>
          </p:nvPr>
        </p:nvSpPr>
        <p:spPr>
          <a:xfrm>
            <a:off x="1045308" y="1844825"/>
            <a:ext cx="9394092" cy="377651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514ECEEF-5377-45E9-946E-B271D1C73A12}" type="slidenum">
              <a:rPr lang="nb-NO"/>
              <a:pPr/>
              <a:t>‹#›</a:t>
            </a:fld>
            <a:endParaRPr lang="nb-NO"/>
          </a:p>
        </p:txBody>
      </p:sp>
    </p:spTree>
    <p:extLst>
      <p:ext uri="{BB962C8B-B14F-4D97-AF65-F5344CB8AC3E}">
        <p14:creationId xmlns:p14="http://schemas.microsoft.com/office/powerpoint/2010/main" val="1183663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090878" y="1341438"/>
            <a:ext cx="2348523" cy="42799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045309" y="1341438"/>
            <a:ext cx="6858000" cy="42799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05A24EA3-30FB-4103-B819-6BE52BC73759}" type="slidenum">
              <a:rPr lang="nb-NO"/>
              <a:pPr/>
              <a:t>‹#›</a:t>
            </a:fld>
            <a:endParaRPr lang="nb-NO"/>
          </a:p>
        </p:txBody>
      </p:sp>
    </p:spTree>
    <p:extLst>
      <p:ext uri="{BB962C8B-B14F-4D97-AF65-F5344CB8AC3E}">
        <p14:creationId xmlns:p14="http://schemas.microsoft.com/office/powerpoint/2010/main" val="254975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5082" y="317989"/>
            <a:ext cx="9616382" cy="506261"/>
          </a:xfrm>
          <a:prstGeom prst="rect">
            <a:avLst/>
          </a:prstGeom>
        </p:spPr>
        <p:txBody>
          <a:bodyPr>
            <a:noAutofit/>
          </a:bodyPr>
          <a:lstStyle>
            <a:lvl1pPr algn="l">
              <a:defRPr sz="3100" b="1" spc="0">
                <a:solidFill>
                  <a:schemeClr val="tx2"/>
                </a:solidFill>
                <a:latin typeface="Century Gothic"/>
                <a:cs typeface="Century Gothic"/>
              </a:defRPr>
            </a:lvl1pPr>
          </a:lstStyle>
          <a:p>
            <a:r>
              <a:rPr lang="en-US"/>
              <a:t>Click to edit Master title style</a:t>
            </a:r>
          </a:p>
        </p:txBody>
      </p:sp>
      <p:sp>
        <p:nvSpPr>
          <p:cNvPr id="16" name="Text Placeholder 15"/>
          <p:cNvSpPr>
            <a:spLocks noGrp="1"/>
          </p:cNvSpPr>
          <p:nvPr>
            <p:ph type="body" sz="quarter" idx="13"/>
          </p:nvPr>
        </p:nvSpPr>
        <p:spPr>
          <a:xfrm>
            <a:off x="445577" y="805541"/>
            <a:ext cx="9615868" cy="338773"/>
          </a:xfrm>
          <a:prstGeom prst="rect">
            <a:avLst/>
          </a:prstGeom>
        </p:spPr>
        <p:txBody>
          <a:bodyPr>
            <a:noAutofit/>
          </a:bodyPr>
          <a:lstStyle>
            <a:lvl1pPr marL="0" indent="0">
              <a:buNone/>
              <a:defRPr sz="1600" b="1" spc="0">
                <a:solidFill>
                  <a:srgbClr val="D35105"/>
                </a:solidFill>
                <a:latin typeface="Century Gothic"/>
                <a:cs typeface="Century Gothic"/>
              </a:defRPr>
            </a:lvl1pPr>
            <a:lvl2pPr marL="536433" indent="0">
              <a:buNone/>
              <a:defRPr sz="2100" b="1">
                <a:solidFill>
                  <a:srgbClr val="D35105"/>
                </a:solidFill>
                <a:latin typeface="Century Gothic"/>
                <a:cs typeface="Century Gothic"/>
              </a:defRPr>
            </a:lvl2pPr>
            <a:lvl3pPr marL="1072866" indent="0">
              <a:buNone/>
              <a:defRPr sz="2100" b="1">
                <a:solidFill>
                  <a:srgbClr val="D35105"/>
                </a:solidFill>
                <a:latin typeface="Century Gothic"/>
                <a:cs typeface="Century Gothic"/>
              </a:defRPr>
            </a:lvl3pPr>
            <a:lvl4pPr marL="1609298" indent="0">
              <a:buNone/>
              <a:defRPr sz="2100" b="1">
                <a:solidFill>
                  <a:srgbClr val="D35105"/>
                </a:solidFill>
                <a:latin typeface="Century Gothic"/>
                <a:cs typeface="Century Gothic"/>
              </a:defRPr>
            </a:lvl4pPr>
            <a:lvl5pPr marL="2145731" indent="0">
              <a:buNone/>
              <a:defRPr sz="2100" b="1">
                <a:solidFill>
                  <a:srgbClr val="D35105"/>
                </a:solidFill>
                <a:latin typeface="Century Gothic"/>
                <a:cs typeface="Century Gothic"/>
              </a:defRPr>
            </a:lvl5pPr>
          </a:lstStyle>
          <a:p>
            <a:pPr lvl="0"/>
            <a:r>
              <a:rPr lang="en-US"/>
              <a:t>Click to edit Master text styles</a:t>
            </a:r>
          </a:p>
        </p:txBody>
      </p:sp>
      <p:sp>
        <p:nvSpPr>
          <p:cNvPr id="17" name="Объект 4"/>
          <p:cNvSpPr>
            <a:spLocks noGrp="1"/>
          </p:cNvSpPr>
          <p:nvPr>
            <p:ph sz="quarter" idx="35"/>
          </p:nvPr>
        </p:nvSpPr>
        <p:spPr>
          <a:xfrm>
            <a:off x="445578" y="1551411"/>
            <a:ext cx="11376020" cy="4440087"/>
          </a:xfrm>
          <a:prstGeom prst="rect">
            <a:avLst/>
          </a:prstGeom>
        </p:spPr>
        <p:txBody>
          <a:bodyPr/>
          <a:lstStyle>
            <a:lvl1pPr marL="402325" marR="0" indent="-402325" algn="l" defTabSz="536433" rtl="0" eaLnBrk="1" fontAlgn="auto" latinLnBrk="0" hangingPunct="1">
              <a:lnSpc>
                <a:spcPct val="100000"/>
              </a:lnSpc>
              <a:spcBef>
                <a:spcPts val="0"/>
              </a:spcBef>
              <a:spcAft>
                <a:spcPts val="704"/>
              </a:spcAft>
              <a:buClrTx/>
              <a:buSzTx/>
              <a:buFont typeface="Arial"/>
              <a:buChar char="•"/>
              <a:tabLst/>
              <a:defRPr sz="1900"/>
            </a:lvl1pPr>
            <a:lvl2pPr marL="871703" indent="-335270">
              <a:spcBef>
                <a:spcPts val="0"/>
              </a:spcBef>
              <a:spcAft>
                <a:spcPts val="704"/>
              </a:spcAft>
              <a:buFont typeface="Courier New" panose="02070309020205020404" pitchFamily="49" charset="0"/>
              <a:buChar char="o"/>
              <a:defRPr sz="1400"/>
            </a:lvl2pPr>
            <a:lvl3pPr marL="1341082" indent="-268216">
              <a:spcBef>
                <a:spcPts val="0"/>
              </a:spcBef>
              <a:spcAft>
                <a:spcPts val="704"/>
              </a:spcAft>
              <a:buFont typeface="Century Gothic" panose="020B0502020202020204" pitchFamily="34" charset="0"/>
              <a:buChar char="–"/>
              <a:defRPr sz="1200"/>
            </a:lvl3pPr>
            <a:lvl4pPr marL="2011623" indent="-402325">
              <a:buFont typeface="Century Gothic" panose="020B0502020202020204" pitchFamily="34" charset="0"/>
              <a:buChar char="–"/>
              <a:defRPr sz="1200"/>
            </a:lvl4pPr>
            <a:lvl5pPr marL="2145731" indent="0">
              <a:buFont typeface="Century Gothic" panose="020B0502020202020204" pitchFamily="34" charset="0"/>
              <a:buNone/>
              <a:defRPr sz="1200"/>
            </a:lvl5pPr>
            <a:lvl6pPr marL="2950380" indent="-268216">
              <a:buFont typeface="Century Gothic" panose="020B0502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36"/>
          </p:nvPr>
        </p:nvSpPr>
        <p:spPr>
          <a:xfrm>
            <a:off x="10282769" y="6290735"/>
            <a:ext cx="1538817" cy="283633"/>
          </a:xfrm>
          <a:prstGeom prst="rect">
            <a:avLst/>
          </a:prstGeom>
        </p:spPr>
        <p:txBody>
          <a:bodyPr vert="horz" wrap="square" lIns="107287" tIns="53643" rIns="107287" bIns="53643" numCol="1" anchor="t" anchorCtr="0" compatLnSpc="1">
            <a:prstTxWarp prst="textNoShape">
              <a:avLst/>
            </a:prstTxWarp>
            <a:noAutofit/>
          </a:bodyPr>
          <a:lstStyle>
            <a:lvl1pPr algn="ctr" defTabSz="536433" eaLnBrk="1" hangingPunct="1">
              <a:defRPr sz="900">
                <a:solidFill>
                  <a:srgbClr val="564C39"/>
                </a:solidFill>
                <a:ea typeface="Century Gothic" pitchFamily="34" charset="0"/>
                <a:cs typeface="Century Gothic" pitchFamily="34" charset="0"/>
              </a:defRPr>
            </a:lvl1pPr>
          </a:lstStyle>
          <a:p>
            <a:fld id="{A45A9204-79E7-48EC-834C-E9547CB3FAAC}" type="slidenum">
              <a:rPr lang="en-US" altLang="nb-NO"/>
              <a:pPr/>
              <a:t>‹#›</a:t>
            </a:fld>
            <a:endParaRPr lang="en-US" altLang="nb-NO"/>
          </a:p>
        </p:txBody>
      </p:sp>
    </p:spTree>
    <p:extLst>
      <p:ext uri="{BB962C8B-B14F-4D97-AF65-F5344CB8AC3E}">
        <p14:creationId xmlns:p14="http://schemas.microsoft.com/office/powerpoint/2010/main" val="185674195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0_Tittel og innhold">
    <p:spTree>
      <p:nvGrpSpPr>
        <p:cNvPr id="1" name=""/>
        <p:cNvGrpSpPr/>
        <p:nvPr/>
      </p:nvGrpSpPr>
      <p:grpSpPr>
        <a:xfrm>
          <a:off x="0" y="0"/>
          <a:ext cx="0" cy="0"/>
          <a:chOff x="0" y="0"/>
          <a:chExt cx="0" cy="0"/>
        </a:xfrm>
      </p:grpSpPr>
      <p:sp>
        <p:nvSpPr>
          <p:cNvPr id="15" name="Plassholder for innhold 14"/>
          <p:cNvSpPr>
            <a:spLocks noGrp="1"/>
          </p:cNvSpPr>
          <p:nvPr>
            <p:ph sz="quarter" idx="13"/>
          </p:nvPr>
        </p:nvSpPr>
        <p:spPr>
          <a:xfrm>
            <a:off x="276601" y="910800"/>
            <a:ext cx="11638800" cy="52920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0" name="Tittel 19"/>
          <p:cNvSpPr>
            <a:spLocks noGrp="1"/>
          </p:cNvSpPr>
          <p:nvPr>
            <p:ph type="title"/>
          </p:nvPr>
        </p:nvSpPr>
        <p:spPr/>
        <p:txBody>
          <a:bodyPr/>
          <a:lstStyle/>
          <a:p>
            <a:r>
              <a:rPr lang="nb-NO"/>
              <a:t>Klikk for å redigere tittelstil</a:t>
            </a:r>
          </a:p>
        </p:txBody>
      </p:sp>
      <p:sp>
        <p:nvSpPr>
          <p:cNvPr id="21" name="Plassholder for dato 20"/>
          <p:cNvSpPr>
            <a:spLocks noGrp="1"/>
          </p:cNvSpPr>
          <p:nvPr>
            <p:ph type="dt" sz="half" idx="14"/>
          </p:nvPr>
        </p:nvSpPr>
        <p:spPr/>
        <p:txBody>
          <a:bodyPr/>
          <a:lstStyle/>
          <a:p>
            <a:endParaRPr lang="nb-NO"/>
          </a:p>
        </p:txBody>
      </p:sp>
      <p:sp>
        <p:nvSpPr>
          <p:cNvPr id="22" name="Plassholder for bunntekst 21"/>
          <p:cNvSpPr>
            <a:spLocks noGrp="1"/>
          </p:cNvSpPr>
          <p:nvPr>
            <p:ph type="ftr" sz="quarter" idx="15"/>
          </p:nvPr>
        </p:nvSpPr>
        <p:spPr/>
        <p:txBody>
          <a:bodyPr/>
          <a:lstStyle/>
          <a:p>
            <a:endParaRPr lang="nb-NO"/>
          </a:p>
        </p:txBody>
      </p:sp>
      <p:sp>
        <p:nvSpPr>
          <p:cNvPr id="23" name="Plassholder for lysbildenummer 22"/>
          <p:cNvSpPr>
            <a:spLocks noGrp="1"/>
          </p:cNvSpPr>
          <p:nvPr>
            <p:ph type="sldNum" sz="quarter" idx="16"/>
          </p:nvPr>
        </p:nvSpPr>
        <p:spPr/>
        <p:txBody>
          <a:bodyPr/>
          <a:lstStyle/>
          <a:p>
            <a:fld id="{04FB3E13-E338-4AFD-B301-E85F905B4171}" type="slidenum">
              <a:rPr lang="nb-NO" smtClean="0"/>
              <a:pPr/>
              <a:t>‹#›</a:t>
            </a:fld>
            <a:endParaRPr lang="nb-NO"/>
          </a:p>
        </p:txBody>
      </p:sp>
    </p:spTree>
    <p:extLst>
      <p:ext uri="{BB962C8B-B14F-4D97-AF65-F5344CB8AC3E}">
        <p14:creationId xmlns:p14="http://schemas.microsoft.com/office/powerpoint/2010/main" val="138353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610600" y="6531429"/>
            <a:ext cx="1223865" cy="190046"/>
          </a:xfrm>
        </p:spPr>
        <p:txBody>
          <a:bodyPr/>
          <a:lstStyle/>
          <a:p>
            <a:fld id="{5225C499-D8A7-4C96-A560-5A67A5D22274}" type="slidenum">
              <a:rPr lang="nb-NO" smtClean="0"/>
              <a:t>‹#›</a:t>
            </a:fld>
            <a:endParaRPr lang="nb-NO"/>
          </a:p>
        </p:txBody>
      </p:sp>
      <p:pic>
        <p:nvPicPr>
          <p:cNvPr id="8" name="Bilde 7">
            <a:extLst>
              <a:ext uri="{FF2B5EF4-FFF2-40B4-BE49-F238E27FC236}">
                <a16:creationId xmlns:a16="http://schemas.microsoft.com/office/drawing/2014/main" id="{7EFFCAA0-B831-4719-A3DF-2C42DAF05AC4}"/>
              </a:ext>
            </a:extLst>
          </p:cNvPr>
          <p:cNvPicPr>
            <a:picLocks noChangeAspect="1"/>
          </p:cNvPicPr>
          <p:nvPr userDrawn="1"/>
        </p:nvPicPr>
        <p:blipFill rotWithShape="1">
          <a:blip r:embed="rId2"/>
          <a:srcRect t="28504" b="21878"/>
          <a:stretch/>
        </p:blipFill>
        <p:spPr>
          <a:xfrm>
            <a:off x="242048" y="6081453"/>
            <a:ext cx="2622704" cy="698209"/>
          </a:xfrm>
          <a:prstGeom prst="rect">
            <a:avLst/>
          </a:prstGeom>
        </p:spPr>
      </p:pic>
    </p:spTree>
    <p:extLst>
      <p:ext uri="{BB962C8B-B14F-4D97-AF65-F5344CB8AC3E}">
        <p14:creationId xmlns:p14="http://schemas.microsoft.com/office/powerpoint/2010/main" val="2524679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23081" y="365125"/>
            <a:ext cx="10930719" cy="781287"/>
          </a:xfrm>
        </p:spPr>
        <p:txBody>
          <a:bodyPr/>
          <a:lstStyle/>
          <a:p>
            <a:r>
              <a:rPr lang="nb-NO"/>
              <a:t>Klikk for å redigere tittelstil</a:t>
            </a:r>
          </a:p>
        </p:txBody>
      </p:sp>
      <p:sp>
        <p:nvSpPr>
          <p:cNvPr id="3" name="Plassholder for innhold 2"/>
          <p:cNvSpPr>
            <a:spLocks noGrp="1"/>
          </p:cNvSpPr>
          <p:nvPr>
            <p:ph idx="1"/>
          </p:nvPr>
        </p:nvSpPr>
        <p:spPr>
          <a:xfrm>
            <a:off x="423081" y="1364776"/>
            <a:ext cx="10930719" cy="481218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F4117A4-47B8-43E0-B5E7-05EEBC06EEA6}"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FC4C33-A52B-4FA0-A7CB-075508065A51}" type="slidenum">
              <a:rPr lang="nb-NO" smtClean="0"/>
              <a:t>‹#›</a:t>
            </a:fld>
            <a:endParaRPr lang="nb-NO"/>
          </a:p>
        </p:txBody>
      </p:sp>
    </p:spTree>
    <p:extLst>
      <p:ext uri="{BB962C8B-B14F-4D97-AF65-F5344CB8AC3E}">
        <p14:creationId xmlns:p14="http://schemas.microsoft.com/office/powerpoint/2010/main" val="2844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3987948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781422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3918876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2264098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DD9DB82-BF2A-41E6-B4F5-2806DDF71D89}" type="datetimeFigureOut">
              <a:rPr lang="nb-NO" smtClean="0"/>
              <a:t>20.01.2022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2281123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4DD9DB82-BF2A-41E6-B4F5-2806DDF71D89}" type="datetimeFigureOut">
              <a:rPr lang="nb-NO" smtClean="0"/>
              <a:t>20.01.2022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740410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DD9DB82-BF2A-41E6-B4F5-2806DDF71D89}" type="datetimeFigureOut">
              <a:rPr lang="nb-NO" smtClean="0"/>
              <a:t>20.01.2022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1965101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DD9DB82-BF2A-41E6-B4F5-2806DDF71D89}" type="datetimeFigureOut">
              <a:rPr lang="nb-NO" smtClean="0"/>
              <a:t>20.01.2022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1841871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4DD9DB82-BF2A-41E6-B4F5-2806DDF71D89}" type="datetimeFigureOut">
              <a:rPr lang="nb-NO" smtClean="0"/>
              <a:t>20.01.2022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1050316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4DD9DB82-BF2A-41E6-B4F5-2806DDF71D89}" type="datetimeFigureOut">
              <a:rPr lang="nb-NO" smtClean="0"/>
              <a:t>20.01.2022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3510007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387896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2650732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3681795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_Tittel og innhold">
    <p:spTree>
      <p:nvGrpSpPr>
        <p:cNvPr id="1" name=""/>
        <p:cNvGrpSpPr/>
        <p:nvPr/>
      </p:nvGrpSpPr>
      <p:grpSpPr>
        <a:xfrm>
          <a:off x="0" y="0"/>
          <a:ext cx="0" cy="0"/>
          <a:chOff x="0" y="0"/>
          <a:chExt cx="0" cy="0"/>
        </a:xfrm>
      </p:grpSpPr>
      <p:sp>
        <p:nvSpPr>
          <p:cNvPr id="20" name="Tittel 19"/>
          <p:cNvSpPr>
            <a:spLocks noGrp="1"/>
          </p:cNvSpPr>
          <p:nvPr>
            <p:ph type="title"/>
          </p:nvPr>
        </p:nvSpPr>
        <p:spPr>
          <a:xfrm>
            <a:off x="276225" y="268874"/>
            <a:ext cx="11077575" cy="636588"/>
          </a:xfrm>
        </p:spPr>
        <p:txBody>
          <a:bodyPr/>
          <a:lstStyle/>
          <a:p>
            <a:r>
              <a:rPr lang="nb-NO"/>
              <a:t>Klikk for å redigere tittelstil</a:t>
            </a:r>
          </a:p>
        </p:txBody>
      </p:sp>
      <p:sp>
        <p:nvSpPr>
          <p:cNvPr id="2" name="Plassholder for dato 1"/>
          <p:cNvSpPr>
            <a:spLocks noGrp="1"/>
          </p:cNvSpPr>
          <p:nvPr>
            <p:ph type="dt" sz="half" idx="14"/>
          </p:nvPr>
        </p:nvSpPr>
        <p:spPr/>
        <p:txBody>
          <a:bodyPr/>
          <a:lstStyle/>
          <a:p>
            <a:endParaRPr lang="nb-NO"/>
          </a:p>
        </p:txBody>
      </p:sp>
      <p:sp>
        <p:nvSpPr>
          <p:cNvPr id="3" name="Plassholder for bunntekst 2"/>
          <p:cNvSpPr>
            <a:spLocks noGrp="1"/>
          </p:cNvSpPr>
          <p:nvPr>
            <p:ph type="ftr" sz="quarter" idx="15"/>
          </p:nvPr>
        </p:nvSpPr>
        <p:spPr/>
        <p:txBody>
          <a:bodyPr/>
          <a:lstStyle/>
          <a:p>
            <a:endParaRPr lang="nb-NO"/>
          </a:p>
        </p:txBody>
      </p:sp>
      <p:sp>
        <p:nvSpPr>
          <p:cNvPr id="4" name="Plassholder for lysbildenummer 3"/>
          <p:cNvSpPr>
            <a:spLocks noGrp="1"/>
          </p:cNvSpPr>
          <p:nvPr>
            <p:ph type="sldNum" sz="quarter" idx="16"/>
          </p:nvPr>
        </p:nvSpPr>
        <p:spPr/>
        <p:txBody>
          <a:bodyPr/>
          <a:lstStyle/>
          <a:p>
            <a:fld id="{019F895D-4D75-4B51-A145-2BBC4BD80702}" type="slidenum">
              <a:rPr lang="nb-NO" smtClean="0"/>
              <a:pPr/>
              <a:t>‹#›</a:t>
            </a:fld>
            <a:endParaRPr lang="nb-NO"/>
          </a:p>
        </p:txBody>
      </p:sp>
      <p:sp>
        <p:nvSpPr>
          <p:cNvPr id="11" name="Plassholder for tekst 2"/>
          <p:cNvSpPr>
            <a:spLocks noGrp="1"/>
          </p:cNvSpPr>
          <p:nvPr>
            <p:ph type="body" sz="quarter" idx="17"/>
          </p:nvPr>
        </p:nvSpPr>
        <p:spPr>
          <a:xfrm>
            <a:off x="276225" y="1001713"/>
            <a:ext cx="11639550" cy="490178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2074890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_Tittel og innhold">
    <p:spTree>
      <p:nvGrpSpPr>
        <p:cNvPr id="1" name=""/>
        <p:cNvGrpSpPr/>
        <p:nvPr/>
      </p:nvGrpSpPr>
      <p:grpSpPr>
        <a:xfrm>
          <a:off x="0" y="0"/>
          <a:ext cx="0" cy="0"/>
          <a:chOff x="0" y="0"/>
          <a:chExt cx="0" cy="0"/>
        </a:xfrm>
      </p:grpSpPr>
      <p:sp>
        <p:nvSpPr>
          <p:cNvPr id="20" name="Tittel 19"/>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4"/>
          </p:nvPr>
        </p:nvSpPr>
        <p:spPr/>
        <p:txBody>
          <a:bodyPr/>
          <a:lstStyle/>
          <a:p>
            <a:endParaRPr lang="nb-NO"/>
          </a:p>
        </p:txBody>
      </p:sp>
      <p:sp>
        <p:nvSpPr>
          <p:cNvPr id="3" name="Plassholder for bunntekst 2"/>
          <p:cNvSpPr>
            <a:spLocks noGrp="1"/>
          </p:cNvSpPr>
          <p:nvPr>
            <p:ph type="ftr" sz="quarter" idx="15"/>
          </p:nvPr>
        </p:nvSpPr>
        <p:spPr/>
        <p:txBody>
          <a:bodyPr/>
          <a:lstStyle/>
          <a:p>
            <a:endParaRPr lang="nb-NO"/>
          </a:p>
        </p:txBody>
      </p:sp>
      <p:sp>
        <p:nvSpPr>
          <p:cNvPr id="4" name="Plassholder for lysbildenummer 3"/>
          <p:cNvSpPr>
            <a:spLocks noGrp="1"/>
          </p:cNvSpPr>
          <p:nvPr>
            <p:ph type="sldNum" sz="quarter" idx="16"/>
          </p:nvPr>
        </p:nvSpPr>
        <p:spPr/>
        <p:txBody>
          <a:bodyPr/>
          <a:lstStyle/>
          <a:p>
            <a:fld id="{019F895D-4D75-4B51-A145-2BBC4BD80702}" type="slidenum">
              <a:rPr lang="nb-NO" smtClean="0"/>
              <a:pPr/>
              <a:t>‹#›</a:t>
            </a:fld>
            <a:endParaRPr lang="nb-NO"/>
          </a:p>
        </p:txBody>
      </p:sp>
      <p:sp>
        <p:nvSpPr>
          <p:cNvPr id="11" name="Plassholder for tekst 2"/>
          <p:cNvSpPr>
            <a:spLocks noGrp="1"/>
          </p:cNvSpPr>
          <p:nvPr>
            <p:ph type="body" sz="quarter" idx="17"/>
          </p:nvPr>
        </p:nvSpPr>
        <p:spPr>
          <a:xfrm>
            <a:off x="276225" y="1001713"/>
            <a:ext cx="11639550" cy="4719149"/>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1619330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o innholdsdeler">
    <p:spTree>
      <p:nvGrpSpPr>
        <p:cNvPr id="1" name=""/>
        <p:cNvGrpSpPr/>
        <p:nvPr/>
      </p:nvGrpSpPr>
      <p:grpSpPr>
        <a:xfrm>
          <a:off x="0" y="0"/>
          <a:ext cx="0" cy="0"/>
          <a:chOff x="0" y="0"/>
          <a:chExt cx="0" cy="0"/>
        </a:xfrm>
      </p:grpSpPr>
      <p:sp>
        <p:nvSpPr>
          <p:cNvPr id="11"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
        <p:nvSpPr>
          <p:cNvPr id="12"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
        <p:nvSpPr>
          <p:cNvPr id="18" name="Tittel 17"/>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6"/>
          </p:nvPr>
        </p:nvSpPr>
        <p:spPr/>
        <p:txBody>
          <a:bodyPr/>
          <a:lstStyle/>
          <a:p>
            <a:endParaRPr lang="nb-NO"/>
          </a:p>
        </p:txBody>
      </p:sp>
      <p:sp>
        <p:nvSpPr>
          <p:cNvPr id="3" name="Plassholder for bunntekst 2"/>
          <p:cNvSpPr>
            <a:spLocks noGrp="1"/>
          </p:cNvSpPr>
          <p:nvPr>
            <p:ph type="ftr" sz="quarter" idx="17"/>
          </p:nvPr>
        </p:nvSpPr>
        <p:spPr/>
        <p:txBody>
          <a:bodyPr/>
          <a:lstStyle/>
          <a:p>
            <a:endParaRPr lang="nb-NO"/>
          </a:p>
        </p:txBody>
      </p:sp>
      <p:sp>
        <p:nvSpPr>
          <p:cNvPr id="4" name="Plassholder for lysbildenummer 3"/>
          <p:cNvSpPr>
            <a:spLocks noGrp="1"/>
          </p:cNvSpPr>
          <p:nvPr>
            <p:ph type="sldNum" sz="quarter" idx="18"/>
          </p:nvPr>
        </p:nvSpPr>
        <p:spPr/>
        <p:txBody>
          <a:bodyPr/>
          <a:lstStyle/>
          <a:p>
            <a:fld id="{019F895D-4D75-4B51-A145-2BBC4BD80702}" type="slidenum">
              <a:rPr lang="nb-NO" smtClean="0"/>
              <a:pPr/>
              <a:t>‹#›</a:t>
            </a:fld>
            <a:endParaRPr lang="nb-NO"/>
          </a:p>
        </p:txBody>
      </p:sp>
    </p:spTree>
    <p:extLst>
      <p:ext uri="{BB962C8B-B14F-4D97-AF65-F5344CB8AC3E}">
        <p14:creationId xmlns:p14="http://schemas.microsoft.com/office/powerpoint/2010/main" val="281393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5_Tittel og innhold">
    <p:spTree>
      <p:nvGrpSpPr>
        <p:cNvPr id="1" name=""/>
        <p:cNvGrpSpPr/>
        <p:nvPr/>
      </p:nvGrpSpPr>
      <p:grpSpPr>
        <a:xfrm>
          <a:off x="0" y="0"/>
          <a:ext cx="0" cy="0"/>
          <a:chOff x="0" y="0"/>
          <a:chExt cx="0" cy="0"/>
        </a:xfrm>
      </p:grpSpPr>
      <p:sp>
        <p:nvSpPr>
          <p:cNvPr id="20" name="Tittel 19"/>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4"/>
          </p:nvPr>
        </p:nvSpPr>
        <p:spPr/>
        <p:txBody>
          <a:bodyPr/>
          <a:lstStyle/>
          <a:p>
            <a:endParaRPr lang="nb-NO"/>
          </a:p>
        </p:txBody>
      </p:sp>
      <p:sp>
        <p:nvSpPr>
          <p:cNvPr id="3" name="Plassholder for bunntekst 2"/>
          <p:cNvSpPr>
            <a:spLocks noGrp="1"/>
          </p:cNvSpPr>
          <p:nvPr>
            <p:ph type="ftr" sz="quarter" idx="15"/>
          </p:nvPr>
        </p:nvSpPr>
        <p:spPr/>
        <p:txBody>
          <a:bodyPr/>
          <a:lstStyle/>
          <a:p>
            <a:endParaRPr lang="nb-NO"/>
          </a:p>
        </p:txBody>
      </p:sp>
      <p:sp>
        <p:nvSpPr>
          <p:cNvPr id="4" name="Plassholder for lysbildenummer 3"/>
          <p:cNvSpPr>
            <a:spLocks noGrp="1"/>
          </p:cNvSpPr>
          <p:nvPr>
            <p:ph type="sldNum" sz="quarter" idx="16"/>
          </p:nvPr>
        </p:nvSpPr>
        <p:spPr/>
        <p:txBody>
          <a:bodyPr/>
          <a:lstStyle/>
          <a:p>
            <a:fld id="{019F895D-4D75-4B51-A145-2BBC4BD80702}" type="slidenum">
              <a:rPr lang="nb-NO" smtClean="0"/>
              <a:pPr/>
              <a:t>‹#›</a:t>
            </a:fld>
            <a:endParaRPr lang="nb-NO"/>
          </a:p>
        </p:txBody>
      </p:sp>
      <p:sp>
        <p:nvSpPr>
          <p:cNvPr id="11" name="Plassholder for tekst 2"/>
          <p:cNvSpPr>
            <a:spLocks noGrp="1"/>
          </p:cNvSpPr>
          <p:nvPr>
            <p:ph type="body" sz="quarter" idx="17"/>
          </p:nvPr>
        </p:nvSpPr>
        <p:spPr>
          <a:xfrm>
            <a:off x="276225" y="1001713"/>
            <a:ext cx="11639550" cy="514826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4091783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6_Tittel og innhold">
    <p:spTree>
      <p:nvGrpSpPr>
        <p:cNvPr id="1" name=""/>
        <p:cNvGrpSpPr/>
        <p:nvPr/>
      </p:nvGrpSpPr>
      <p:grpSpPr>
        <a:xfrm>
          <a:off x="0" y="0"/>
          <a:ext cx="0" cy="0"/>
          <a:chOff x="0" y="0"/>
          <a:chExt cx="0" cy="0"/>
        </a:xfrm>
      </p:grpSpPr>
      <p:sp>
        <p:nvSpPr>
          <p:cNvPr id="20" name="Tittel 19"/>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4"/>
          </p:nvPr>
        </p:nvSpPr>
        <p:spPr/>
        <p:txBody>
          <a:bodyPr/>
          <a:lstStyle/>
          <a:p>
            <a:endParaRPr lang="nb-NO"/>
          </a:p>
        </p:txBody>
      </p:sp>
      <p:sp>
        <p:nvSpPr>
          <p:cNvPr id="3" name="Plassholder for bunntekst 2"/>
          <p:cNvSpPr>
            <a:spLocks noGrp="1"/>
          </p:cNvSpPr>
          <p:nvPr>
            <p:ph type="ftr" sz="quarter" idx="15"/>
          </p:nvPr>
        </p:nvSpPr>
        <p:spPr/>
        <p:txBody>
          <a:bodyPr/>
          <a:lstStyle/>
          <a:p>
            <a:endParaRPr lang="nb-NO"/>
          </a:p>
        </p:txBody>
      </p:sp>
      <p:sp>
        <p:nvSpPr>
          <p:cNvPr id="4" name="Plassholder for lysbildenummer 3"/>
          <p:cNvSpPr>
            <a:spLocks noGrp="1"/>
          </p:cNvSpPr>
          <p:nvPr>
            <p:ph type="sldNum" sz="quarter" idx="16"/>
          </p:nvPr>
        </p:nvSpPr>
        <p:spPr/>
        <p:txBody>
          <a:bodyPr/>
          <a:lstStyle/>
          <a:p>
            <a:fld id="{019F895D-4D75-4B51-A145-2BBC4BD80702}" type="slidenum">
              <a:rPr lang="nb-NO" smtClean="0"/>
              <a:pPr/>
              <a:t>‹#›</a:t>
            </a:fld>
            <a:endParaRPr lang="nb-NO"/>
          </a:p>
        </p:txBody>
      </p:sp>
      <p:sp>
        <p:nvSpPr>
          <p:cNvPr id="11" name="Plassholder for tekst 2"/>
          <p:cNvSpPr>
            <a:spLocks noGrp="1"/>
          </p:cNvSpPr>
          <p:nvPr>
            <p:ph type="body" sz="quarter" idx="17"/>
          </p:nvPr>
        </p:nvSpPr>
        <p:spPr>
          <a:xfrm>
            <a:off x="276225" y="1001713"/>
            <a:ext cx="11639550" cy="514826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3009084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7_Tittel og innhold">
    <p:spTree>
      <p:nvGrpSpPr>
        <p:cNvPr id="1" name=""/>
        <p:cNvGrpSpPr/>
        <p:nvPr/>
      </p:nvGrpSpPr>
      <p:grpSpPr>
        <a:xfrm>
          <a:off x="0" y="0"/>
          <a:ext cx="0" cy="0"/>
          <a:chOff x="0" y="0"/>
          <a:chExt cx="0" cy="0"/>
        </a:xfrm>
      </p:grpSpPr>
      <p:sp>
        <p:nvSpPr>
          <p:cNvPr id="20" name="Tittel 19"/>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4"/>
          </p:nvPr>
        </p:nvSpPr>
        <p:spPr/>
        <p:txBody>
          <a:bodyPr/>
          <a:lstStyle/>
          <a:p>
            <a:endParaRPr lang="nb-NO"/>
          </a:p>
        </p:txBody>
      </p:sp>
      <p:sp>
        <p:nvSpPr>
          <p:cNvPr id="3" name="Plassholder for bunntekst 2"/>
          <p:cNvSpPr>
            <a:spLocks noGrp="1"/>
          </p:cNvSpPr>
          <p:nvPr>
            <p:ph type="ftr" sz="quarter" idx="15"/>
          </p:nvPr>
        </p:nvSpPr>
        <p:spPr/>
        <p:txBody>
          <a:bodyPr/>
          <a:lstStyle/>
          <a:p>
            <a:endParaRPr lang="nb-NO"/>
          </a:p>
        </p:txBody>
      </p:sp>
      <p:sp>
        <p:nvSpPr>
          <p:cNvPr id="4" name="Plassholder for lysbildenummer 3"/>
          <p:cNvSpPr>
            <a:spLocks noGrp="1"/>
          </p:cNvSpPr>
          <p:nvPr>
            <p:ph type="sldNum" sz="quarter" idx="16"/>
          </p:nvPr>
        </p:nvSpPr>
        <p:spPr/>
        <p:txBody>
          <a:bodyPr/>
          <a:lstStyle/>
          <a:p>
            <a:fld id="{019F895D-4D75-4B51-A145-2BBC4BD80702}" type="slidenum">
              <a:rPr lang="nb-NO" smtClean="0"/>
              <a:pPr/>
              <a:t>‹#›</a:t>
            </a:fld>
            <a:endParaRPr lang="nb-NO"/>
          </a:p>
        </p:txBody>
      </p:sp>
      <p:sp>
        <p:nvSpPr>
          <p:cNvPr id="11" name="Plassholder for tekst 2"/>
          <p:cNvSpPr>
            <a:spLocks noGrp="1"/>
          </p:cNvSpPr>
          <p:nvPr>
            <p:ph type="body" sz="quarter" idx="17"/>
          </p:nvPr>
        </p:nvSpPr>
        <p:spPr>
          <a:xfrm>
            <a:off x="276225" y="1001713"/>
            <a:ext cx="11639550" cy="514826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4237775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8_Tittel og innhold">
    <p:spTree>
      <p:nvGrpSpPr>
        <p:cNvPr id="1" name=""/>
        <p:cNvGrpSpPr/>
        <p:nvPr/>
      </p:nvGrpSpPr>
      <p:grpSpPr>
        <a:xfrm>
          <a:off x="0" y="0"/>
          <a:ext cx="0" cy="0"/>
          <a:chOff x="0" y="0"/>
          <a:chExt cx="0" cy="0"/>
        </a:xfrm>
      </p:grpSpPr>
      <p:sp>
        <p:nvSpPr>
          <p:cNvPr id="20" name="Tittel 19"/>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4"/>
          </p:nvPr>
        </p:nvSpPr>
        <p:spPr/>
        <p:txBody>
          <a:bodyPr/>
          <a:lstStyle/>
          <a:p>
            <a:endParaRPr lang="nb-NO"/>
          </a:p>
        </p:txBody>
      </p:sp>
      <p:sp>
        <p:nvSpPr>
          <p:cNvPr id="3" name="Plassholder for bunntekst 2"/>
          <p:cNvSpPr>
            <a:spLocks noGrp="1"/>
          </p:cNvSpPr>
          <p:nvPr>
            <p:ph type="ftr" sz="quarter" idx="15"/>
          </p:nvPr>
        </p:nvSpPr>
        <p:spPr/>
        <p:txBody>
          <a:bodyPr/>
          <a:lstStyle/>
          <a:p>
            <a:endParaRPr lang="nb-NO"/>
          </a:p>
        </p:txBody>
      </p:sp>
      <p:sp>
        <p:nvSpPr>
          <p:cNvPr id="4" name="Plassholder for lysbildenummer 3"/>
          <p:cNvSpPr>
            <a:spLocks noGrp="1"/>
          </p:cNvSpPr>
          <p:nvPr>
            <p:ph type="sldNum" sz="quarter" idx="16"/>
          </p:nvPr>
        </p:nvSpPr>
        <p:spPr/>
        <p:txBody>
          <a:bodyPr/>
          <a:lstStyle/>
          <a:p>
            <a:fld id="{019F895D-4D75-4B51-A145-2BBC4BD80702}" type="slidenum">
              <a:rPr lang="nb-NO" smtClean="0"/>
              <a:pPr/>
              <a:t>‹#›</a:t>
            </a:fld>
            <a:endParaRPr lang="nb-NO"/>
          </a:p>
        </p:txBody>
      </p:sp>
      <p:sp>
        <p:nvSpPr>
          <p:cNvPr id="11" name="Plassholder for tekst 2"/>
          <p:cNvSpPr>
            <a:spLocks noGrp="1"/>
          </p:cNvSpPr>
          <p:nvPr>
            <p:ph type="body" sz="quarter" idx="17"/>
          </p:nvPr>
        </p:nvSpPr>
        <p:spPr>
          <a:xfrm>
            <a:off x="276225" y="1001713"/>
            <a:ext cx="11639550" cy="514826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3048790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Sammenligning">
    <p:spTree>
      <p:nvGrpSpPr>
        <p:cNvPr id="1" name=""/>
        <p:cNvGrpSpPr/>
        <p:nvPr/>
      </p:nvGrpSpPr>
      <p:grpSpPr>
        <a:xfrm>
          <a:off x="0" y="0"/>
          <a:ext cx="0" cy="0"/>
          <a:chOff x="0" y="0"/>
          <a:chExt cx="0" cy="0"/>
        </a:xfrm>
      </p:grpSpPr>
      <p:sp>
        <p:nvSpPr>
          <p:cNvPr id="10" name="Rektangel 9"/>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ssholder for tekst 2">
            <a:extLst>
              <a:ext uri="{FF2B5EF4-FFF2-40B4-BE49-F238E27FC236}">
                <a16:creationId xmlns:a16="http://schemas.microsoft.com/office/drawing/2014/main" id="{DDF462F9-5A86-478A-A355-27E56493C4F4}"/>
              </a:ext>
            </a:extLst>
          </p:cNvPr>
          <p:cNvSpPr>
            <a:spLocks noGrp="1"/>
          </p:cNvSpPr>
          <p:nvPr>
            <p:ph type="body" idx="1"/>
          </p:nvPr>
        </p:nvSpPr>
        <p:spPr>
          <a:xfrm>
            <a:off x="2766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
        <p:nvSpPr>
          <p:cNvPr id="12" name="Plassholder for tekst 2">
            <a:extLst>
              <a:ext uri="{FF2B5EF4-FFF2-40B4-BE49-F238E27FC236}">
                <a16:creationId xmlns:a16="http://schemas.microsoft.com/office/drawing/2014/main" id="{DDF462F9-5A86-478A-A355-27E56493C4F4}"/>
              </a:ext>
            </a:extLst>
          </p:cNvPr>
          <p:cNvSpPr>
            <a:spLocks noGrp="1"/>
          </p:cNvSpPr>
          <p:nvPr>
            <p:ph type="body" idx="14"/>
          </p:nvPr>
        </p:nvSpPr>
        <p:spPr>
          <a:xfrm>
            <a:off x="61554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3"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
        <p:nvSpPr>
          <p:cNvPr id="17" name="Tittel 16"/>
          <p:cNvSpPr>
            <a:spLocks noGrp="1"/>
          </p:cNvSpPr>
          <p:nvPr>
            <p:ph type="title"/>
          </p:nvPr>
        </p:nvSpPr>
        <p:spPr>
          <a:xfrm>
            <a:off x="276600" y="287999"/>
            <a:ext cx="11638800" cy="540000"/>
          </a:xfrm>
        </p:spPr>
        <p:txBody>
          <a:bodyPr/>
          <a:lstStyle/>
          <a:p>
            <a:r>
              <a:rPr lang="nb-NO"/>
              <a:t>Klikk for å redigere tittelstil</a:t>
            </a:r>
          </a:p>
        </p:txBody>
      </p:sp>
      <p:sp>
        <p:nvSpPr>
          <p:cNvPr id="2" name="Plassholder for dato 1"/>
          <p:cNvSpPr>
            <a:spLocks noGrp="1"/>
          </p:cNvSpPr>
          <p:nvPr>
            <p:ph type="dt" sz="half" idx="16"/>
          </p:nvPr>
        </p:nvSpPr>
        <p:spPr/>
        <p:txBody>
          <a:bodyPr/>
          <a:lstStyle/>
          <a:p>
            <a:endParaRPr lang="nb-NO"/>
          </a:p>
        </p:txBody>
      </p:sp>
      <p:sp>
        <p:nvSpPr>
          <p:cNvPr id="5" name="Plassholder for bunntekst 4"/>
          <p:cNvSpPr>
            <a:spLocks noGrp="1"/>
          </p:cNvSpPr>
          <p:nvPr>
            <p:ph type="ftr" sz="quarter" idx="17"/>
          </p:nvPr>
        </p:nvSpPr>
        <p:spPr/>
        <p:txBody>
          <a:bodyPr/>
          <a:lstStyle/>
          <a:p>
            <a:endParaRPr lang="nb-NO"/>
          </a:p>
        </p:txBody>
      </p:sp>
      <p:sp>
        <p:nvSpPr>
          <p:cNvPr id="6" name="Plassholder for lysbildenummer 5"/>
          <p:cNvSpPr>
            <a:spLocks noGrp="1"/>
          </p:cNvSpPr>
          <p:nvPr>
            <p:ph type="sldNum" sz="quarter" idx="18"/>
          </p:nvPr>
        </p:nvSpPr>
        <p:spPr/>
        <p:txBody>
          <a:bodyPr/>
          <a:lstStyle/>
          <a:p>
            <a:fld id="{019F895D-4D75-4B51-A145-2BBC4BD80702}" type="slidenum">
              <a:rPr lang="nb-NO" smtClean="0"/>
              <a:pPr/>
              <a:t>‹#›</a:t>
            </a:fld>
            <a:endParaRPr lang="nb-NO"/>
          </a:p>
        </p:txBody>
      </p:sp>
    </p:spTree>
    <p:extLst>
      <p:ext uri="{BB962C8B-B14F-4D97-AF65-F5344CB8AC3E}">
        <p14:creationId xmlns:p14="http://schemas.microsoft.com/office/powerpoint/2010/main" val="74458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4DD9DB82-BF2A-41E6-B4F5-2806DDF71D89}" type="datetimeFigureOut">
              <a:rPr lang="nb-NO" smtClean="0"/>
              <a:t>20.01.2022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331335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DD9DB82-BF2A-41E6-B4F5-2806DDF71D89}" type="datetimeFigureOut">
              <a:rPr lang="nb-NO" smtClean="0"/>
              <a:t>20.01.2022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293981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4DD9DB82-BF2A-41E6-B4F5-2806DDF71D89}" type="datetimeFigureOut">
              <a:rPr lang="nb-NO" smtClean="0"/>
              <a:t>20.01.2022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82550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DD9DB82-BF2A-41E6-B4F5-2806DDF71D89}" type="datetimeFigureOut">
              <a:rPr lang="nb-NO" smtClean="0"/>
              <a:t>20.01.2022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95659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DD9DB82-BF2A-41E6-B4F5-2806DDF71D89}" type="datetimeFigureOut">
              <a:rPr lang="nb-NO" smtClean="0"/>
              <a:t>20.01.2022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225C499-D8A7-4C96-A560-5A67A5D22274}" type="slidenum">
              <a:rPr lang="nb-NO" smtClean="0"/>
              <a:t>‹#›</a:t>
            </a:fld>
            <a:endParaRPr lang="nb-NO"/>
          </a:p>
        </p:txBody>
      </p:sp>
    </p:spTree>
    <p:extLst>
      <p:ext uri="{BB962C8B-B14F-4D97-AF65-F5344CB8AC3E}">
        <p14:creationId xmlns:p14="http://schemas.microsoft.com/office/powerpoint/2010/main" val="125101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7.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6.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197641"/>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9DB82-BF2A-41E6-B4F5-2806DDF71D89}" type="datetimeFigureOut">
              <a:rPr lang="nb-NO" smtClean="0"/>
              <a:t>20.01.2022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5C499-D8A7-4C96-A560-5A67A5D22274}" type="slidenum">
              <a:rPr lang="nb-NO" smtClean="0"/>
              <a:t>‹#›</a:t>
            </a:fld>
            <a:endParaRPr lang="nb-NO"/>
          </a:p>
        </p:txBody>
      </p:sp>
      <p:pic>
        <p:nvPicPr>
          <p:cNvPr id="7" name="Bilde 6">
            <a:extLst>
              <a:ext uri="{FF2B5EF4-FFF2-40B4-BE49-F238E27FC236}">
                <a16:creationId xmlns:a16="http://schemas.microsoft.com/office/drawing/2014/main" id="{8A29E801-71DF-40FA-8071-67006F417E0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646299" y="6059436"/>
            <a:ext cx="2388636" cy="729557"/>
          </a:xfrm>
          <a:prstGeom prst="rect">
            <a:avLst/>
          </a:prstGeom>
        </p:spPr>
      </p:pic>
      <p:pic>
        <p:nvPicPr>
          <p:cNvPr id="8" name="Bilde 7">
            <a:extLst>
              <a:ext uri="{FF2B5EF4-FFF2-40B4-BE49-F238E27FC236}">
                <a16:creationId xmlns:a16="http://schemas.microsoft.com/office/drawing/2014/main" id="{D99926B6-EC83-4384-8947-DE4A2087A19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381000" y="6075109"/>
            <a:ext cx="2622704" cy="698209"/>
          </a:xfrm>
          <a:prstGeom prst="rect">
            <a:avLst/>
          </a:prstGeom>
        </p:spPr>
      </p:pic>
    </p:spTree>
    <p:extLst>
      <p:ext uri="{BB962C8B-B14F-4D97-AF65-F5344CB8AC3E}">
        <p14:creationId xmlns:p14="http://schemas.microsoft.com/office/powerpoint/2010/main" val="190165983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4362" y="332657"/>
            <a:ext cx="9394092" cy="649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t>Overskrift</a:t>
            </a:r>
          </a:p>
        </p:txBody>
      </p:sp>
      <p:sp>
        <p:nvSpPr>
          <p:cNvPr id="1027" name="Rectangle 3"/>
          <p:cNvSpPr>
            <a:spLocks noGrp="1" noChangeArrowheads="1"/>
          </p:cNvSpPr>
          <p:nvPr>
            <p:ph type="body" idx="1"/>
          </p:nvPr>
        </p:nvSpPr>
        <p:spPr bwMode="auto">
          <a:xfrm>
            <a:off x="1045308" y="1268761"/>
            <a:ext cx="9394092" cy="43525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t>Skriv inn tekst her</a:t>
            </a:r>
          </a:p>
          <a:p>
            <a:pPr lvl="1"/>
            <a:r>
              <a:rPr lang="nb-NO" err="1"/>
              <a:t>Second</a:t>
            </a:r>
            <a:r>
              <a:rPr lang="nb-NO"/>
              <a:t> </a:t>
            </a:r>
            <a:r>
              <a:rPr lang="nb-NO" err="1"/>
              <a:t>level</a:t>
            </a:r>
            <a:endParaRPr lang="nb-NO"/>
          </a:p>
          <a:p>
            <a:pPr lvl="2"/>
            <a:r>
              <a:rPr lang="nb-NO" err="1"/>
              <a:t>Third</a:t>
            </a:r>
            <a:r>
              <a:rPr lang="nb-NO"/>
              <a:t> </a:t>
            </a:r>
            <a:r>
              <a:rPr lang="nb-NO" err="1"/>
              <a:t>level</a:t>
            </a:r>
            <a:endParaRPr lang="nb-NO"/>
          </a:p>
          <a:p>
            <a:pPr lvl="3"/>
            <a:r>
              <a:rPr lang="nb-NO" err="1"/>
              <a:t>Fourth</a:t>
            </a:r>
            <a:r>
              <a:rPr lang="nb-NO"/>
              <a:t> </a:t>
            </a:r>
            <a:r>
              <a:rPr lang="nb-NO" err="1"/>
              <a:t>level</a:t>
            </a:r>
            <a:endParaRPr lang="nb-NO"/>
          </a:p>
          <a:p>
            <a:pPr lvl="4"/>
            <a:r>
              <a:rPr lang="nb-NO" err="1"/>
              <a:t>Fifth</a:t>
            </a:r>
            <a:r>
              <a:rPr lang="nb-NO"/>
              <a:t> </a:t>
            </a:r>
            <a:r>
              <a:rPr lang="nb-NO" err="1"/>
              <a:t>level</a:t>
            </a:r>
            <a:endParaRPr lang="nb-NO"/>
          </a:p>
        </p:txBody>
      </p:sp>
      <p:sp>
        <p:nvSpPr>
          <p:cNvPr id="1028" name="Rectangle 4"/>
          <p:cNvSpPr>
            <a:spLocks noGrp="1" noChangeArrowheads="1"/>
          </p:cNvSpPr>
          <p:nvPr>
            <p:ph type="dt" sz="half" idx="2"/>
          </p:nvPr>
        </p:nvSpPr>
        <p:spPr bwMode="auto">
          <a:xfrm>
            <a:off x="609600" y="6245225"/>
            <a:ext cx="158689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lumMod val="50000"/>
                  </a:schemeClr>
                </a:solidFill>
                <a:latin typeface="+mn-lt"/>
              </a:defRPr>
            </a:lvl1pPr>
          </a:lstStyle>
          <a:p>
            <a:endParaRPr lang="nb-NO"/>
          </a:p>
        </p:txBody>
      </p:sp>
      <p:sp>
        <p:nvSpPr>
          <p:cNvPr id="1029" name="Rectangle 5"/>
          <p:cNvSpPr>
            <a:spLocks noGrp="1" noChangeArrowheads="1"/>
          </p:cNvSpPr>
          <p:nvPr>
            <p:ph type="ftr" sz="quarter" idx="3"/>
          </p:nvPr>
        </p:nvSpPr>
        <p:spPr bwMode="auto">
          <a:xfrm>
            <a:off x="2550991" y="6237312"/>
            <a:ext cx="29246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lumMod val="50000"/>
                  </a:schemeClr>
                </a:solidFill>
                <a:latin typeface="+mn-lt"/>
              </a:defRPr>
            </a:lvl1pPr>
          </a:lstStyle>
          <a:p>
            <a:endParaRPr lang="nb-NO"/>
          </a:p>
        </p:txBody>
      </p:sp>
      <p:sp>
        <p:nvSpPr>
          <p:cNvPr id="1030" name="Rectangle 6"/>
          <p:cNvSpPr>
            <a:spLocks noGrp="1" noChangeArrowheads="1"/>
          </p:cNvSpPr>
          <p:nvPr>
            <p:ph type="sldNum" sz="quarter" idx="4"/>
          </p:nvPr>
        </p:nvSpPr>
        <p:spPr bwMode="auto">
          <a:xfrm>
            <a:off x="5741499" y="6237312"/>
            <a:ext cx="222442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lumMod val="50000"/>
                  </a:schemeClr>
                </a:solidFill>
                <a:latin typeface="+mn-lt"/>
              </a:defRPr>
            </a:lvl1pPr>
          </a:lstStyle>
          <a:p>
            <a:fld id="{B2C3FED8-DD6D-4120-99C6-8A01CD541CA2}" type="slidenum">
              <a:rPr lang="nb-NO" smtClean="0"/>
              <a:pPr/>
              <a:t>‹#›</a:t>
            </a:fld>
            <a:endParaRPr lang="nb-NO"/>
          </a:p>
        </p:txBody>
      </p:sp>
      <p:pic>
        <p:nvPicPr>
          <p:cNvPr id="8" name="Bilde 7" descr="Logo SSHF_CMYK[1].jpg"/>
          <p:cNvPicPr>
            <a:picLocks noChangeAspect="1"/>
          </p:cNvPicPr>
          <p:nvPr/>
        </p:nvPicPr>
        <p:blipFill>
          <a:blip r:embed="rId16" cstate="print">
            <a:clrChange>
              <a:clrFrom>
                <a:srgbClr val="FFFFFE"/>
              </a:clrFrom>
              <a:clrTo>
                <a:srgbClr val="FFFFFE">
                  <a:alpha val="0"/>
                </a:srgbClr>
              </a:clrTo>
            </a:clrChange>
          </a:blip>
          <a:stretch>
            <a:fillRect/>
          </a:stretch>
        </p:blipFill>
        <p:spPr>
          <a:xfrm>
            <a:off x="8204654" y="6165304"/>
            <a:ext cx="3987346" cy="540410"/>
          </a:xfrm>
          <a:prstGeom prst="rect">
            <a:avLst/>
          </a:prstGeom>
        </p:spPr>
      </p:pic>
    </p:spTree>
    <p:extLst>
      <p:ext uri="{BB962C8B-B14F-4D97-AF65-F5344CB8AC3E}">
        <p14:creationId xmlns:p14="http://schemas.microsoft.com/office/powerpoint/2010/main" val="31538988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rtl="0" eaLnBrk="1" fontAlgn="base" hangingPunct="1">
        <a:spcBef>
          <a:spcPct val="0"/>
        </a:spcBef>
        <a:spcAft>
          <a:spcPct val="0"/>
        </a:spcAft>
        <a:defRPr sz="2800" b="1">
          <a:solidFill>
            <a:srgbClr val="00338D"/>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00338D"/>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8D"/>
          </a:solidFill>
          <a:latin typeface="+mn-lt"/>
        </a:defRPr>
      </a:lvl2pPr>
      <a:lvl3pPr marL="1143000" indent="-228600" algn="l" rtl="0" eaLnBrk="1" fontAlgn="base" hangingPunct="1">
        <a:spcBef>
          <a:spcPct val="20000"/>
        </a:spcBef>
        <a:spcAft>
          <a:spcPct val="0"/>
        </a:spcAft>
        <a:buChar char="•"/>
        <a:defRPr sz="2000">
          <a:solidFill>
            <a:srgbClr val="00338D"/>
          </a:solidFill>
          <a:latin typeface="+mn-lt"/>
        </a:defRPr>
      </a:lvl3pPr>
      <a:lvl4pPr marL="1600200" indent="-228600" algn="l" rtl="0" eaLnBrk="1" fontAlgn="base" hangingPunct="1">
        <a:spcBef>
          <a:spcPct val="20000"/>
        </a:spcBef>
        <a:spcAft>
          <a:spcPct val="0"/>
        </a:spcAft>
        <a:buChar char="–"/>
        <a:defRPr>
          <a:solidFill>
            <a:srgbClr val="00338D"/>
          </a:solidFill>
          <a:latin typeface="+mn-lt"/>
        </a:defRPr>
      </a:lvl4pPr>
      <a:lvl5pPr marL="2057400" indent="-228600" algn="l" rtl="0" eaLnBrk="1" fontAlgn="base" hangingPunct="1">
        <a:spcBef>
          <a:spcPct val="20000"/>
        </a:spcBef>
        <a:spcAft>
          <a:spcPct val="0"/>
        </a:spcAft>
        <a:buChar char="»"/>
        <a:defRPr>
          <a:solidFill>
            <a:srgbClr val="00338D"/>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197641"/>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9DB82-BF2A-41E6-B4F5-2806DDF71D89}" type="datetimeFigureOut">
              <a:rPr lang="nb-NO" smtClean="0"/>
              <a:t>20.01.2022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5C499-D8A7-4C96-A560-5A67A5D22274}" type="slidenum">
              <a:rPr lang="nb-NO" smtClean="0"/>
              <a:t>‹#›</a:t>
            </a:fld>
            <a:endParaRPr lang="nb-NO"/>
          </a:p>
        </p:txBody>
      </p:sp>
      <p:pic>
        <p:nvPicPr>
          <p:cNvPr id="7" name="Bilde 6">
            <a:extLst>
              <a:ext uri="{FF2B5EF4-FFF2-40B4-BE49-F238E27FC236}">
                <a16:creationId xmlns:a16="http://schemas.microsoft.com/office/drawing/2014/main" id="{8A29E801-71DF-40FA-8071-67006F417E08}"/>
              </a:ext>
            </a:extLst>
          </p:cNvPr>
          <p:cNvPicPr>
            <a:picLocks noChangeAspect="1"/>
          </p:cNvPicPr>
          <p:nvPr userDrawn="1"/>
        </p:nvPicPr>
        <p:blipFill>
          <a:blip r:embed="rId23"/>
          <a:stretch>
            <a:fillRect/>
          </a:stretch>
        </p:blipFill>
        <p:spPr>
          <a:xfrm>
            <a:off x="9646299" y="6059436"/>
            <a:ext cx="2388636" cy="729557"/>
          </a:xfrm>
          <a:prstGeom prst="rect">
            <a:avLst/>
          </a:prstGeom>
        </p:spPr>
      </p:pic>
      <p:pic>
        <p:nvPicPr>
          <p:cNvPr id="8" name="Bilde 7">
            <a:extLst>
              <a:ext uri="{FF2B5EF4-FFF2-40B4-BE49-F238E27FC236}">
                <a16:creationId xmlns:a16="http://schemas.microsoft.com/office/drawing/2014/main" id="{D99926B6-EC83-4384-8947-DE4A2087A195}"/>
              </a:ext>
            </a:extLst>
          </p:cNvPr>
          <p:cNvPicPr>
            <a:picLocks noChangeAspect="1"/>
          </p:cNvPicPr>
          <p:nvPr userDrawn="1"/>
        </p:nvPicPr>
        <p:blipFill rotWithShape="1">
          <a:blip r:embed="rId24"/>
          <a:srcRect t="28504" b="21878"/>
          <a:stretch/>
        </p:blipFill>
        <p:spPr>
          <a:xfrm>
            <a:off x="381000" y="6075109"/>
            <a:ext cx="2622704" cy="698209"/>
          </a:xfrm>
          <a:prstGeom prst="rect">
            <a:avLst/>
          </a:prstGeom>
        </p:spPr>
      </p:pic>
    </p:spTree>
    <p:extLst>
      <p:ext uri="{BB962C8B-B14F-4D97-AF65-F5344CB8AC3E}">
        <p14:creationId xmlns:p14="http://schemas.microsoft.com/office/powerpoint/2010/main" val="24943748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helsedirektoratet.no/veiledere/ledelse-og-kvalitetsforbedring-i-helse-og-omsorgstjenesten/Nasjonal%20handlingsplan%20for%20pasientsikkerhet%20og%20kvalitetsforbedring%202019-2023.pdf/_/attachment/inline/79c83e08-c6ef-4adc-a29a-4de1fc1fc0ef:94a7c49bf505dd36d59d9bf3de16769bad6c32d5/Nasjonal%20handlingsplan%20for%20pasientsikkerhet%20og%20kvalitetsforbedring%202019-2023.pdf"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itryggehender24-7.no/kvalitetsforbedring/verktoy/driverdiagram" TargetMode="External"/><Relationship Id="rId7" Type="http://schemas.openxmlformats.org/officeDocument/2006/relationships/hyperlink" Target="https://www.med.unc.edu/ihqi/programs/medical-student-scholarly-concentration/session-3-charters-a3s-driver-diagram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unn.no/kontinuerlig-forbedring/driverdiagram-fra-malsetting-til-konkrete-tiltak" TargetMode="External"/><Relationship Id="rId5" Type="http://schemas.openxmlformats.org/officeDocument/2006/relationships/hyperlink" Target="&amp;%20Provost,%202015)" TargetMode="External"/><Relationship Id="rId4" Type="http://schemas.openxmlformats.org/officeDocument/2006/relationships/hyperlink" Target="https://youtu.be/Za1o77jAnbw" TargetMode="Externa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6E8C5A4-F4FC-4529-B50E-2457CA51C17F}"/>
              </a:ext>
            </a:extLst>
          </p:cNvPr>
          <p:cNvSpPr>
            <a:spLocks noGrp="1"/>
          </p:cNvSpPr>
          <p:nvPr>
            <p:ph type="title"/>
          </p:nvPr>
        </p:nvSpPr>
        <p:spPr>
          <a:xfrm>
            <a:off x="838200" y="585373"/>
            <a:ext cx="10805161" cy="1325563"/>
          </a:xfrm>
        </p:spPr>
        <p:txBody>
          <a:bodyPr>
            <a:normAutofit/>
          </a:bodyPr>
          <a:lstStyle/>
          <a:p>
            <a:r>
              <a:rPr lang="nb-NO">
                <a:solidFill>
                  <a:schemeClr val="bg1"/>
                </a:solidFill>
              </a:rPr>
              <a:t>Pandemiens påvirkning på forbedringsarbeidet</a:t>
            </a:r>
            <a:endParaRPr lang="no-NO">
              <a:solidFill>
                <a:schemeClr val="bg1"/>
              </a:solidFill>
            </a:endParaRPr>
          </a:p>
        </p:txBody>
      </p:sp>
      <p:pic>
        <p:nvPicPr>
          <p:cNvPr id="21" name="Plassholder for innhold 20" descr="Hvit og gul stol">
            <a:extLst>
              <a:ext uri="{FF2B5EF4-FFF2-40B4-BE49-F238E27FC236}">
                <a16:creationId xmlns:a16="http://schemas.microsoft.com/office/drawing/2014/main" id="{9BCE8A05-0133-49DF-A147-2A9053B130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47" r="2413" b="2"/>
          <a:stretch/>
        </p:blipFill>
        <p:spPr>
          <a:xfrm>
            <a:off x="841248" y="2516777"/>
            <a:ext cx="6236208" cy="3660185"/>
          </a:xfrm>
          <a:prstGeom prst="rect">
            <a:avLst/>
          </a:prstGeom>
        </p:spPr>
      </p:pic>
      <p:sp>
        <p:nvSpPr>
          <p:cNvPr id="3" name="Plassholder for innhold 2">
            <a:extLst>
              <a:ext uri="{FF2B5EF4-FFF2-40B4-BE49-F238E27FC236}">
                <a16:creationId xmlns:a16="http://schemas.microsoft.com/office/drawing/2014/main" id="{507B5973-7B13-4953-9D4A-CBBCE0B4398A}"/>
              </a:ext>
            </a:extLst>
          </p:cNvPr>
          <p:cNvSpPr>
            <a:spLocks noGrp="1"/>
          </p:cNvSpPr>
          <p:nvPr>
            <p:ph idx="1"/>
          </p:nvPr>
        </p:nvSpPr>
        <p:spPr>
          <a:xfrm>
            <a:off x="7546847" y="2516777"/>
            <a:ext cx="4209723" cy="3660185"/>
          </a:xfrm>
        </p:spPr>
        <p:txBody>
          <a:bodyPr anchor="ctr">
            <a:normAutofit fontScale="92500" lnSpcReduction="10000"/>
          </a:bodyPr>
          <a:lstStyle/>
          <a:p>
            <a:pPr marL="0" indent="0">
              <a:buNone/>
            </a:pPr>
            <a:r>
              <a:rPr lang="en-US" sz="3500"/>
              <a:t>Grader </a:t>
            </a:r>
            <a:r>
              <a:rPr lang="en-US" sz="3500" err="1"/>
              <a:t>fra</a:t>
            </a:r>
            <a:r>
              <a:rPr lang="en-US" sz="3500"/>
              <a:t> 1-4 </a:t>
            </a:r>
            <a:r>
              <a:rPr lang="en-US" sz="3500" err="1"/>
              <a:t>hvor</a:t>
            </a:r>
            <a:r>
              <a:rPr lang="en-US" sz="3500"/>
              <a:t> </a:t>
            </a:r>
            <a:r>
              <a:rPr lang="en-US" sz="3500" err="1"/>
              <a:t>stor</a:t>
            </a:r>
            <a:r>
              <a:rPr lang="en-US" sz="3500"/>
              <a:t> </a:t>
            </a:r>
            <a:r>
              <a:rPr lang="en-US" sz="3500" err="1"/>
              <a:t>påvirkningen</a:t>
            </a:r>
            <a:r>
              <a:rPr lang="en-US" sz="3500"/>
              <a:t> av </a:t>
            </a:r>
            <a:r>
              <a:rPr lang="en-US" sz="3500" err="1"/>
              <a:t>pandemien</a:t>
            </a:r>
            <a:r>
              <a:rPr lang="en-US" sz="3500"/>
              <a:t> </a:t>
            </a:r>
            <a:r>
              <a:rPr lang="en-US" sz="3500" err="1"/>
              <a:t>har</a:t>
            </a:r>
            <a:r>
              <a:rPr lang="en-US" sz="3500"/>
              <a:t> </a:t>
            </a:r>
            <a:r>
              <a:rPr lang="en-US" sz="3500" err="1"/>
              <a:t>på</a:t>
            </a:r>
            <a:r>
              <a:rPr lang="en-US" sz="3500"/>
              <a:t> </a:t>
            </a:r>
            <a:r>
              <a:rPr lang="en-US" sz="3500" err="1"/>
              <a:t>ditt</a:t>
            </a:r>
            <a:r>
              <a:rPr lang="en-US" sz="3500"/>
              <a:t> </a:t>
            </a:r>
            <a:r>
              <a:rPr lang="en-US" sz="3500" err="1"/>
              <a:t>forbedringsarbeid</a:t>
            </a:r>
            <a:endParaRPr lang="nb-NO"/>
          </a:p>
          <a:p>
            <a:pPr marL="0" indent="0">
              <a:buNone/>
            </a:pPr>
            <a:r>
              <a:rPr lang="en-US" sz="2200"/>
              <a:t>1= Full stopp</a:t>
            </a:r>
          </a:p>
          <a:p>
            <a:pPr marL="0" indent="0">
              <a:buNone/>
            </a:pPr>
            <a:r>
              <a:rPr lang="en-US" sz="2200"/>
              <a:t>4= Ingen </a:t>
            </a:r>
            <a:r>
              <a:rPr lang="en-US" sz="2200" err="1"/>
              <a:t>påvirkning</a:t>
            </a:r>
            <a:endParaRPr lang="en-US" sz="2200"/>
          </a:p>
          <a:p>
            <a:pPr marL="0" indent="0">
              <a:buNone/>
            </a:pPr>
            <a:endParaRPr lang="en-US" sz="2200"/>
          </a:p>
          <a:p>
            <a:pPr marL="0" indent="0">
              <a:buNone/>
            </a:pPr>
            <a:r>
              <a:rPr lang="en-US" sz="2600" err="1"/>
              <a:t>Skriv</a:t>
            </a:r>
            <a:r>
              <a:rPr lang="en-US" sz="2600"/>
              <a:t> </a:t>
            </a:r>
            <a:r>
              <a:rPr lang="en-US" sz="2600" err="1"/>
              <a:t>tallet</a:t>
            </a:r>
            <a:r>
              <a:rPr lang="en-US" sz="2600"/>
              <a:t> inn </a:t>
            </a:r>
            <a:r>
              <a:rPr lang="en-US" sz="2600" err="1"/>
              <a:t>i</a:t>
            </a:r>
            <a:r>
              <a:rPr lang="en-US" sz="2600"/>
              <a:t> chat, gjerne med </a:t>
            </a:r>
            <a:r>
              <a:rPr lang="en-US" sz="2600" err="1"/>
              <a:t>kommentar</a:t>
            </a:r>
            <a:endParaRPr lang="en-US" sz="2600">
              <a:cs typeface="Calibri"/>
            </a:endParaRPr>
          </a:p>
        </p:txBody>
      </p:sp>
    </p:spTree>
    <p:extLst>
      <p:ext uri="{BB962C8B-B14F-4D97-AF65-F5344CB8AC3E}">
        <p14:creationId xmlns:p14="http://schemas.microsoft.com/office/powerpoint/2010/main" val="360373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18160" y="813655"/>
            <a:ext cx="9457113" cy="50388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prstClr val="black"/>
                </a:solidFill>
                <a:effectLst/>
                <a:uLnTx/>
                <a:uFillTx/>
                <a:latin typeface="Calibri" panose="020F0502020204030204"/>
                <a:ea typeface="+mn-ea"/>
                <a:cs typeface="+mn-cs"/>
              </a:rPr>
              <a:t>Tiltak / endring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Calibri" panose="020F0502020204030204"/>
                <a:ea typeface="+mn-ea"/>
                <a:cs typeface="+mn-cs"/>
              </a:rPr>
              <a:t>Hvilken tiltak/endring ønsker vi å teste?</a:t>
            </a:r>
          </a:p>
        </p:txBody>
      </p:sp>
      <p:sp>
        <p:nvSpPr>
          <p:cNvPr id="5" name="Rounded Rectangle 4"/>
          <p:cNvSpPr/>
          <p:nvPr/>
        </p:nvSpPr>
        <p:spPr>
          <a:xfrm>
            <a:off x="518159" y="1426178"/>
            <a:ext cx="9457114" cy="50393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prstClr val="black"/>
                </a:solidFill>
                <a:effectLst/>
                <a:uLnTx/>
                <a:uFillTx/>
                <a:latin typeface="Calibri" panose="020F0502020204030204"/>
                <a:ea typeface="+mn-ea"/>
                <a:cs typeface="+mn-cs"/>
              </a:rPr>
              <a:t>Arbeidshypotese (Hvis A, så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Calibri" panose="020F0502020204030204"/>
                <a:ea typeface="+mn-ea"/>
                <a:cs typeface="+mn-cs"/>
              </a:rPr>
              <a:t>Hvilket svar forventer vi?</a:t>
            </a:r>
          </a:p>
        </p:txBody>
      </p:sp>
      <p:sp>
        <p:nvSpPr>
          <p:cNvPr id="6" name="Rounded Rectangle 5"/>
          <p:cNvSpPr/>
          <p:nvPr/>
        </p:nvSpPr>
        <p:spPr>
          <a:xfrm>
            <a:off x="10092428" y="813655"/>
            <a:ext cx="1597343" cy="111586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black"/>
                </a:solidFill>
                <a:effectLst/>
                <a:uLnTx/>
                <a:uFillTx/>
                <a:latin typeface="Calibri" panose="020F0502020204030204"/>
                <a:ea typeface="+mn-ea"/>
                <a:cs typeface="+mn-cs"/>
              </a:rPr>
              <a:t>Test nummer</a:t>
            </a:r>
          </a:p>
        </p:txBody>
      </p:sp>
      <p:grpSp>
        <p:nvGrpSpPr>
          <p:cNvPr id="21" name="Gruppe 20"/>
          <p:cNvGrpSpPr/>
          <p:nvPr/>
        </p:nvGrpSpPr>
        <p:grpSpPr>
          <a:xfrm>
            <a:off x="514171" y="2007468"/>
            <a:ext cx="5508000" cy="2263945"/>
            <a:chOff x="518160" y="2058180"/>
            <a:chExt cx="5364837" cy="2007874"/>
          </a:xfrm>
        </p:grpSpPr>
        <p:pic>
          <p:nvPicPr>
            <p:cNvPr id="20" name="Picture 2"/>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5254416" y="3519290"/>
              <a:ext cx="507400" cy="3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518160" y="2086512"/>
              <a:ext cx="5364837" cy="197954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ktangel 12"/>
            <p:cNvSpPr/>
            <p:nvPr/>
          </p:nvSpPr>
          <p:spPr>
            <a:xfrm>
              <a:off x="3840814" y="2187511"/>
              <a:ext cx="1829265" cy="1453535"/>
            </a:xfrm>
            <a:prstGeom prst="rect">
              <a:avLst/>
            </a:prstGeom>
          </p:spPr>
          <p:txBody>
            <a:bodyPr wrap="square"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Neste skritt besluttes</a:t>
              </a:r>
            </a:p>
            <a:p>
              <a:pPr marL="285693" marR="0" lvl="0" indent="-285693" algn="l" defTabSz="914400" rtl="0" eaLnBrk="1" fontAlgn="auto" latinLnBrk="0" hangingPunct="1">
                <a:lnSpc>
                  <a:spcPct val="100000"/>
                </a:lnSpc>
                <a:spcBef>
                  <a:spcPts val="0"/>
                </a:spcBef>
                <a:spcAft>
                  <a:spcPts val="0"/>
                </a:spcAft>
                <a:buClrTx/>
                <a:buSzTx/>
                <a:buFont typeface="+mj-lt"/>
                <a:buAutoNum type="romanLcPeriod"/>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Testen er vellykket: Test hypotesen på flere   og/eller under andre omstendigheter eller betingelser.</a:t>
              </a:r>
            </a:p>
            <a:p>
              <a:pPr marL="285693" marR="0" lvl="0" indent="-285693" algn="l" defTabSz="914400" rtl="0" eaLnBrk="1" fontAlgn="auto" latinLnBrk="0" hangingPunct="1">
                <a:lnSpc>
                  <a:spcPct val="100000"/>
                </a:lnSpc>
                <a:spcBef>
                  <a:spcPts val="0"/>
                </a:spcBef>
                <a:spcAft>
                  <a:spcPts val="0"/>
                </a:spcAft>
                <a:buClrTx/>
                <a:buSzTx/>
                <a:buFont typeface="+mj-lt"/>
                <a:buAutoNum type="romanLcPeriod"/>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Testen er delvis vellykket : Endre eller juster hypotesen.</a:t>
              </a:r>
            </a:p>
            <a:p>
              <a:pPr marL="285693" marR="0" lvl="0" indent="-285693" algn="l" defTabSz="914400" rtl="0" eaLnBrk="1" fontAlgn="auto" latinLnBrk="0" hangingPunct="1">
                <a:lnSpc>
                  <a:spcPct val="100000"/>
                </a:lnSpc>
                <a:spcBef>
                  <a:spcPts val="0"/>
                </a:spcBef>
                <a:spcAft>
                  <a:spcPts val="0"/>
                </a:spcAft>
                <a:buClrTx/>
                <a:buSzTx/>
                <a:buFont typeface="+mj-lt"/>
                <a:buAutoNum type="romanLcPeriod"/>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Testen er ikke vellykket: Forkast hypotesen og utarbeid en ny hypotese.</a:t>
              </a:r>
            </a:p>
          </p:txBody>
        </p:sp>
        <p:sp>
          <p:nvSpPr>
            <p:cNvPr id="24" name="TekstSylinder 23"/>
            <p:cNvSpPr txBox="1"/>
            <p:nvPr/>
          </p:nvSpPr>
          <p:spPr>
            <a:xfrm>
              <a:off x="4845928" y="3496629"/>
              <a:ext cx="585428" cy="3692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44546A"/>
                  </a:solidFill>
                  <a:effectLst/>
                  <a:uLnTx/>
                  <a:uFillTx/>
                  <a:latin typeface="Calibri" panose="020F0502020204030204"/>
                  <a:ea typeface="+mn-ea"/>
                  <a:cs typeface="+mn-cs"/>
                </a:rPr>
                <a:t>A</a:t>
              </a:r>
            </a:p>
          </p:txBody>
        </p:sp>
        <p:cxnSp>
          <p:nvCxnSpPr>
            <p:cNvPr id="25" name="Rett linje 24"/>
            <p:cNvCxnSpPr/>
            <p:nvPr/>
          </p:nvCxnSpPr>
          <p:spPr>
            <a:xfrm>
              <a:off x="3655624" y="2058180"/>
              <a:ext cx="0" cy="1979542"/>
            </a:xfrm>
            <a:prstGeom prst="lin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7" name="Gruppe 6"/>
          <p:cNvGrpSpPr/>
          <p:nvPr/>
        </p:nvGrpSpPr>
        <p:grpSpPr>
          <a:xfrm>
            <a:off x="6181771" y="2039414"/>
            <a:ext cx="5508000" cy="2232000"/>
            <a:chOff x="6041392" y="2081428"/>
            <a:chExt cx="4999987" cy="1984626"/>
          </a:xfrm>
        </p:grpSpPr>
        <p:pic>
          <p:nvPicPr>
            <p:cNvPr id="16" name="Picture 2"/>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3474" y="3523161"/>
              <a:ext cx="507400" cy="3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6041392" y="2086512"/>
              <a:ext cx="4999987" cy="197954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p:cNvSpPr/>
            <p:nvPr/>
          </p:nvSpPr>
          <p:spPr>
            <a:xfrm>
              <a:off x="6133474" y="2192642"/>
              <a:ext cx="1887461" cy="10536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Planlegg både testen og </a:t>
              </a:r>
              <a:b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innsamling av informasjon</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Hva? </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Hvem?</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Hvor ?</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Når?</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Hvordan?</a:t>
              </a:r>
            </a:p>
          </p:txBody>
        </p:sp>
        <p:sp>
          <p:nvSpPr>
            <p:cNvPr id="17" name="TekstSylinder 16"/>
            <p:cNvSpPr txBox="1"/>
            <p:nvPr/>
          </p:nvSpPr>
          <p:spPr>
            <a:xfrm>
              <a:off x="6514969" y="3500500"/>
              <a:ext cx="483825" cy="3692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44546A"/>
                  </a:solidFill>
                  <a:effectLst/>
                  <a:uLnTx/>
                  <a:uFillTx/>
                  <a:latin typeface="Calibri" panose="020F0502020204030204"/>
                  <a:ea typeface="+mn-ea"/>
                  <a:cs typeface="+mn-cs"/>
                </a:rPr>
                <a:t>P</a:t>
              </a:r>
            </a:p>
          </p:txBody>
        </p:sp>
        <p:cxnSp>
          <p:nvCxnSpPr>
            <p:cNvPr id="27" name="Rett linje 26"/>
            <p:cNvCxnSpPr/>
            <p:nvPr/>
          </p:nvCxnSpPr>
          <p:spPr>
            <a:xfrm>
              <a:off x="7987710" y="2081428"/>
              <a:ext cx="0" cy="1979542"/>
            </a:xfrm>
            <a:prstGeom prst="lin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4" name="Gruppe 3"/>
          <p:cNvGrpSpPr/>
          <p:nvPr/>
        </p:nvGrpSpPr>
        <p:grpSpPr>
          <a:xfrm>
            <a:off x="6181771" y="4368915"/>
            <a:ext cx="5508000" cy="2276308"/>
            <a:chOff x="6041393" y="4139141"/>
            <a:chExt cx="4999986" cy="2088907"/>
          </a:xfrm>
        </p:grpSpPr>
        <p:pic>
          <p:nvPicPr>
            <p:cNvPr id="18" name="Picture 2"/>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6133473" y="4230878"/>
              <a:ext cx="507400" cy="3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6041393" y="4179801"/>
              <a:ext cx="4999986" cy="204824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ktangel 14"/>
            <p:cNvSpPr/>
            <p:nvPr/>
          </p:nvSpPr>
          <p:spPr>
            <a:xfrm>
              <a:off x="6194345" y="4362920"/>
              <a:ext cx="1765721" cy="1800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Utfør testen</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Kan det planlagte gjennomføres?</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Beskriv hva som faktisk skjedde under  testen, og eventuelle uforutsette problemer og hendelser </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Noter eventuelle resultater    eller data som er samlet inn i forbindelse med testen </a:t>
              </a:r>
            </a:p>
          </p:txBody>
        </p:sp>
        <p:sp>
          <p:nvSpPr>
            <p:cNvPr id="22" name="TekstSylinder 21"/>
            <p:cNvSpPr txBox="1"/>
            <p:nvPr/>
          </p:nvSpPr>
          <p:spPr>
            <a:xfrm>
              <a:off x="6514969" y="4208217"/>
              <a:ext cx="483825" cy="3692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44546A"/>
                  </a:solidFill>
                  <a:effectLst/>
                  <a:uLnTx/>
                  <a:uFillTx/>
                  <a:latin typeface="Calibri" panose="020F0502020204030204"/>
                  <a:ea typeface="+mn-ea"/>
                  <a:cs typeface="+mn-cs"/>
                </a:rPr>
                <a:t>D</a:t>
              </a:r>
            </a:p>
          </p:txBody>
        </p:sp>
        <p:cxnSp>
          <p:nvCxnSpPr>
            <p:cNvPr id="28" name="Rett linje 27"/>
            <p:cNvCxnSpPr/>
            <p:nvPr/>
          </p:nvCxnSpPr>
          <p:spPr>
            <a:xfrm>
              <a:off x="7987710" y="4141774"/>
              <a:ext cx="0" cy="1979542"/>
            </a:xfrm>
            <a:prstGeom prst="lin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2" name="Gruppe 1"/>
          <p:cNvGrpSpPr/>
          <p:nvPr/>
        </p:nvGrpSpPr>
        <p:grpSpPr>
          <a:xfrm>
            <a:off x="514171" y="4410353"/>
            <a:ext cx="5508000" cy="2232000"/>
            <a:chOff x="531987" y="4141774"/>
            <a:chExt cx="5508000" cy="1979542"/>
          </a:xfrm>
        </p:grpSpPr>
        <p:pic>
          <p:nvPicPr>
            <p:cNvPr id="19" name="Picture 2"/>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5366281" y="4230878"/>
              <a:ext cx="520940" cy="3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531987" y="4141774"/>
              <a:ext cx="5508000" cy="197954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ktangel 13"/>
            <p:cNvSpPr/>
            <p:nvPr/>
          </p:nvSpPr>
          <p:spPr>
            <a:xfrm>
              <a:off x="3944522" y="4595403"/>
              <a:ext cx="1876865" cy="1180572"/>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prstClr val="black"/>
                  </a:solidFill>
                  <a:effectLst/>
                  <a:uLnTx/>
                  <a:uFillTx/>
                  <a:latin typeface="Calibri" panose="020F0502020204030204"/>
                  <a:ea typeface="+mn-ea"/>
                  <a:cs typeface="+mn-cs"/>
                </a:rPr>
                <a:t>Analyser og lær</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Sammenlign resultatet av testen med arbeidshypotesen</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Gikk det som forventet? Hva gikk  ikke som forventet? Hvorfor?</a:t>
              </a:r>
            </a:p>
            <a:p>
              <a:pPr marL="171416" marR="0" lvl="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Hva lærte du?  </a:t>
              </a:r>
            </a:p>
          </p:txBody>
        </p:sp>
        <p:sp>
          <p:nvSpPr>
            <p:cNvPr id="23" name="TekstSylinder 22"/>
            <p:cNvSpPr txBox="1"/>
            <p:nvPr/>
          </p:nvSpPr>
          <p:spPr>
            <a:xfrm>
              <a:off x="4970967" y="4208217"/>
              <a:ext cx="601050" cy="3692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44546A"/>
                  </a:solidFill>
                  <a:effectLst/>
                  <a:uLnTx/>
                  <a:uFillTx/>
                  <a:latin typeface="Calibri" panose="020F0502020204030204"/>
                  <a:ea typeface="+mn-ea"/>
                  <a:cs typeface="+mn-cs"/>
                </a:rPr>
                <a:t>S</a:t>
              </a:r>
            </a:p>
          </p:txBody>
        </p:sp>
        <p:cxnSp>
          <p:nvCxnSpPr>
            <p:cNvPr id="29" name="Rett linje 28"/>
            <p:cNvCxnSpPr/>
            <p:nvPr/>
          </p:nvCxnSpPr>
          <p:spPr>
            <a:xfrm>
              <a:off x="3753176" y="4141774"/>
              <a:ext cx="0" cy="1979542"/>
            </a:xfrm>
            <a:prstGeom prst="lin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30" name="Tittel 1"/>
          <p:cNvSpPr>
            <a:spLocks noGrp="1"/>
          </p:cNvSpPr>
          <p:nvPr>
            <p:ph type="title" idx="4294967295"/>
          </p:nvPr>
        </p:nvSpPr>
        <p:spPr>
          <a:xfrm>
            <a:off x="514171" y="288528"/>
            <a:ext cx="11398250" cy="623887"/>
          </a:xfrm>
        </p:spPr>
        <p:txBody>
          <a:bodyPr>
            <a:noAutofit/>
          </a:bodyPr>
          <a:lstStyle/>
          <a:p>
            <a:r>
              <a:rPr lang="nb-NO" sz="2400"/>
              <a:t>PDSA-skjema: Huskeliste til småskalatesting</a:t>
            </a:r>
          </a:p>
        </p:txBody>
      </p:sp>
    </p:spTree>
    <p:extLst>
      <p:ext uri="{BB962C8B-B14F-4D97-AF65-F5344CB8AC3E}">
        <p14:creationId xmlns:p14="http://schemas.microsoft.com/office/powerpoint/2010/main" val="149053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59558" y="365125"/>
            <a:ext cx="11081982" cy="781287"/>
          </a:xfrm>
        </p:spPr>
        <p:txBody>
          <a:bodyPr>
            <a:normAutofit/>
          </a:bodyPr>
          <a:lstStyle/>
          <a:p>
            <a:r>
              <a:rPr lang="nb-NO" sz="4000"/>
              <a:t>Standard er støtteklossen for kontinuerlig forbedring</a:t>
            </a:r>
          </a:p>
        </p:txBody>
      </p:sp>
      <p:sp>
        <p:nvSpPr>
          <p:cNvPr id="6" name="Plassholder for innhold 5"/>
          <p:cNvSpPr>
            <a:spLocks noGrp="1"/>
          </p:cNvSpPr>
          <p:nvPr>
            <p:ph idx="1"/>
          </p:nvPr>
        </p:nvSpPr>
        <p:spPr>
          <a:xfrm>
            <a:off x="559558" y="1364777"/>
            <a:ext cx="4976718" cy="4798539"/>
          </a:xfrm>
        </p:spPr>
        <p:txBody>
          <a:bodyPr>
            <a:normAutofit/>
          </a:bodyPr>
          <a:lstStyle/>
          <a:p>
            <a:r>
              <a:rPr lang="nb-NO" dirty="0"/>
              <a:t>Beskriver det vi regner som beste praksis – akkurat nå</a:t>
            </a:r>
          </a:p>
          <a:p>
            <a:pPr lvl="2"/>
            <a:endParaRPr lang="nb-NO" dirty="0"/>
          </a:p>
          <a:p>
            <a:r>
              <a:rPr lang="nb-NO" dirty="0"/>
              <a:t>Implementering gir ny beste praksis/standard</a:t>
            </a:r>
          </a:p>
          <a:p>
            <a:pPr lvl="1"/>
            <a:r>
              <a:rPr lang="nb-NO" dirty="0"/>
              <a:t>Reduserer faren for «tilbakefall»</a:t>
            </a:r>
          </a:p>
          <a:p>
            <a:pPr lvl="1"/>
            <a:r>
              <a:rPr lang="nb-NO" dirty="0"/>
              <a:t>Økt forutsigbarhet og mindre variasjon </a:t>
            </a:r>
            <a:br>
              <a:rPr lang="nb-NO" dirty="0"/>
            </a:br>
            <a:r>
              <a:rPr lang="nb-NO" dirty="0"/>
              <a:t>-&gt; vi leverer bedre</a:t>
            </a:r>
          </a:p>
        </p:txBody>
      </p:sp>
      <p:grpSp>
        <p:nvGrpSpPr>
          <p:cNvPr id="4" name="Gruppe 3"/>
          <p:cNvGrpSpPr/>
          <p:nvPr/>
        </p:nvGrpSpPr>
        <p:grpSpPr>
          <a:xfrm>
            <a:off x="5166334" y="2002700"/>
            <a:ext cx="6475205" cy="4024738"/>
            <a:chOff x="5166334" y="2002700"/>
            <a:chExt cx="6475205" cy="4024738"/>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85091">
              <a:off x="6107502" y="3548417"/>
              <a:ext cx="1783632" cy="1771701"/>
            </a:xfrm>
            <a:prstGeom prst="rect">
              <a:avLst/>
            </a:prstGeom>
          </p:spPr>
        </p:pic>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85091">
              <a:off x="9236015" y="2393725"/>
              <a:ext cx="1783632" cy="1771701"/>
            </a:xfrm>
            <a:prstGeom prst="rect">
              <a:avLst/>
            </a:prstGeom>
          </p:spPr>
        </p:pic>
        <p:sp>
          <p:nvSpPr>
            <p:cNvPr id="10" name="TekstSylinder 9"/>
            <p:cNvSpPr txBox="1"/>
            <p:nvPr/>
          </p:nvSpPr>
          <p:spPr>
            <a:xfrm rot="20469735">
              <a:off x="5426015" y="5284534"/>
              <a:ext cx="11041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white"/>
                  </a:solidFill>
                  <a:effectLst/>
                  <a:uLnTx/>
                  <a:uFillTx/>
                  <a:latin typeface="Calibri" panose="020F0502020204030204"/>
                  <a:ea typeface="+mn-ea"/>
                  <a:cs typeface="+mn-cs"/>
                </a:rPr>
                <a:t>Standard</a:t>
              </a:r>
            </a:p>
          </p:txBody>
        </p:sp>
        <p:sp>
          <p:nvSpPr>
            <p:cNvPr id="13" name="Rettvinklet trekant 12"/>
            <p:cNvSpPr/>
            <p:nvPr/>
          </p:nvSpPr>
          <p:spPr>
            <a:xfrm rot="20433059">
              <a:off x="8885393" y="3779504"/>
              <a:ext cx="1380633" cy="64411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kstSylinder 13"/>
            <p:cNvSpPr txBox="1"/>
            <p:nvPr/>
          </p:nvSpPr>
          <p:spPr>
            <a:xfrm rot="20469735">
              <a:off x="8944126" y="4118631"/>
              <a:ext cx="1104181" cy="3297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500" b="0" i="0" u="none" strike="noStrike" kern="1200" cap="none" spc="0" normalizeH="0" baseline="0" noProof="0">
                  <a:ln>
                    <a:noFill/>
                  </a:ln>
                  <a:solidFill>
                    <a:prstClr val="white"/>
                  </a:solidFill>
                  <a:effectLst/>
                  <a:uLnTx/>
                  <a:uFillTx/>
                  <a:latin typeface="Calibri" panose="020F0502020204030204"/>
                  <a:ea typeface="+mn-ea"/>
                  <a:cs typeface="+mn-cs"/>
                </a:rPr>
                <a:t>Standard</a:t>
              </a:r>
            </a:p>
          </p:txBody>
        </p:sp>
        <p:sp>
          <p:nvSpPr>
            <p:cNvPr id="16" name="TekstSylinder 15"/>
            <p:cNvSpPr txBox="1"/>
            <p:nvPr/>
          </p:nvSpPr>
          <p:spPr>
            <a:xfrm rot="20514749">
              <a:off x="7114609" y="2352807"/>
              <a:ext cx="19409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a:ea typeface="+mn-ea"/>
                  <a:cs typeface="+mn-cs"/>
                </a:rPr>
                <a:t>Kontinuerlig forbedring</a:t>
              </a:r>
            </a:p>
          </p:txBody>
        </p:sp>
        <p:sp>
          <p:nvSpPr>
            <p:cNvPr id="17" name="Nedoverbuet pil 16"/>
            <p:cNvSpPr/>
            <p:nvPr/>
          </p:nvSpPr>
          <p:spPr>
            <a:xfrm rot="20395805">
              <a:off x="6245274" y="2002700"/>
              <a:ext cx="3679616" cy="103589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ttvinklet trekant 20"/>
            <p:cNvSpPr/>
            <p:nvPr/>
          </p:nvSpPr>
          <p:spPr>
            <a:xfrm rot="20433059">
              <a:off x="5742749" y="4931819"/>
              <a:ext cx="1380633" cy="64411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kstSylinder 21"/>
            <p:cNvSpPr txBox="1"/>
            <p:nvPr/>
          </p:nvSpPr>
          <p:spPr>
            <a:xfrm rot="20469735">
              <a:off x="5801482" y="5270946"/>
              <a:ext cx="1104181" cy="3297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500" b="0" i="0" u="none" strike="noStrike" kern="1200" cap="none" spc="0" normalizeH="0" baseline="0" noProof="0">
                  <a:ln>
                    <a:noFill/>
                  </a:ln>
                  <a:solidFill>
                    <a:prstClr val="white"/>
                  </a:solidFill>
                  <a:effectLst/>
                  <a:uLnTx/>
                  <a:uFillTx/>
                  <a:latin typeface="Calibri" panose="020F0502020204030204"/>
                  <a:ea typeface="+mn-ea"/>
                  <a:cs typeface="+mn-cs"/>
                </a:rPr>
                <a:t>Standard</a:t>
              </a:r>
            </a:p>
          </p:txBody>
        </p:sp>
        <p:sp>
          <p:nvSpPr>
            <p:cNvPr id="15" name="Rettvinklet trekant 14"/>
            <p:cNvSpPr/>
            <p:nvPr/>
          </p:nvSpPr>
          <p:spPr>
            <a:xfrm flipH="1">
              <a:off x="5166334" y="3645515"/>
              <a:ext cx="6475205" cy="2381923"/>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3081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11887200" cy="6858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54276" name="TextBox 5"/>
          <p:cNvSpPr txBox="1">
            <a:spLocks noChangeArrowheads="1"/>
          </p:cNvSpPr>
          <p:nvPr/>
        </p:nvSpPr>
        <p:spPr bwMode="auto">
          <a:xfrm>
            <a:off x="228599" y="404284"/>
            <a:ext cx="5829301"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 Bakgrunn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er problemet og hvorfor er dette viktig?)</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228598" y="607485"/>
            <a:ext cx="5843061" cy="552907"/>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78" name="TextBox 9"/>
          <p:cNvSpPr txBox="1">
            <a:spLocks noChangeArrowheads="1"/>
          </p:cNvSpPr>
          <p:nvPr/>
        </p:nvSpPr>
        <p:spPr bwMode="auto">
          <a:xfrm>
            <a:off x="228599" y="1177408"/>
            <a:ext cx="5849846"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 Nåsituasjon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(Gi en objektiv og faktabasert beskrivelse av problemet.)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228598" y="3012622"/>
            <a:ext cx="5843062" cy="68129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80" name="TextBox 12"/>
          <p:cNvSpPr txBox="1">
            <a:spLocks noChangeArrowheads="1"/>
          </p:cNvSpPr>
          <p:nvPr/>
        </p:nvSpPr>
        <p:spPr bwMode="auto">
          <a:xfrm>
            <a:off x="228598" y="2792136"/>
            <a:ext cx="5829301"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 Mål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ønsker vi å oppnå?)</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1" name="TextBox 15"/>
          <p:cNvSpPr txBox="1">
            <a:spLocks noChangeArrowheads="1"/>
          </p:cNvSpPr>
          <p:nvPr/>
        </p:nvSpPr>
        <p:spPr bwMode="auto">
          <a:xfrm>
            <a:off x="228597" y="3706486"/>
            <a:ext cx="5834463" cy="201084"/>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 Analyse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er de underliggende årsakene til problemet?)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TextBox 16"/>
          <p:cNvSpPr txBox="1"/>
          <p:nvPr/>
        </p:nvSpPr>
        <p:spPr>
          <a:xfrm>
            <a:off x="257440" y="3926804"/>
            <a:ext cx="5832744" cy="2868014"/>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83" name="TextBox 18"/>
          <p:cNvSpPr txBox="1">
            <a:spLocks noChangeArrowheads="1"/>
          </p:cNvSpPr>
          <p:nvPr/>
        </p:nvSpPr>
        <p:spPr bwMode="auto">
          <a:xfrm>
            <a:off x="6057900" y="404284"/>
            <a:ext cx="5912378"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 Ønsket situasjon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(Gi et realistisk bilde av hvordan situasjonen vil være når problemet er løst.)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4" name="TextBox 21"/>
          <p:cNvSpPr txBox="1">
            <a:spLocks noChangeArrowheads="1"/>
          </p:cNvSpPr>
          <p:nvPr/>
        </p:nvSpPr>
        <p:spPr bwMode="auto">
          <a:xfrm>
            <a:off x="6069012" y="2240864"/>
            <a:ext cx="5919260"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rPr>
              <a:t>6. Handlingsplan </a:t>
            </a:r>
            <a:r>
              <a:rPr kumimoji="0" lang="nb-NO" altLang="en-US" sz="900" b="0" i="1"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rPr>
              <a:t>(Hva skal gjøres for å oppnå ønsket situasjon? Lag en konkret plan.)</a:t>
            </a:r>
            <a:endParaRPr kumimoji="0" lang="nb-NO" altLang="en-US" sz="1000" b="0" i="1"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6" name="TextBox 27"/>
          <p:cNvSpPr txBox="1">
            <a:spLocks noChangeArrowheads="1"/>
          </p:cNvSpPr>
          <p:nvPr/>
        </p:nvSpPr>
        <p:spPr bwMode="auto">
          <a:xfrm>
            <a:off x="6078445" y="6046345"/>
            <a:ext cx="5912186"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 </a:t>
            </a: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Resultater</a:t>
            </a: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og</a:t>
            </a: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altLang="en-US" sz="1000" b="1"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videre</a:t>
            </a: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altLang="en-US" sz="1000" b="1"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tiltak</a:t>
            </a:r>
            <a:endPar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9" name="TextBox 28"/>
          <p:cNvSpPr txBox="1"/>
          <p:nvPr/>
        </p:nvSpPr>
        <p:spPr>
          <a:xfrm>
            <a:off x="6082960" y="6242396"/>
            <a:ext cx="5908943" cy="55259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3315410483"/>
              </p:ext>
            </p:extLst>
          </p:nvPr>
        </p:nvGraphicFramePr>
        <p:xfrm>
          <a:off x="6069012" y="2447397"/>
          <a:ext cx="5915666" cy="2394850"/>
        </p:xfrm>
        <a:graphic>
          <a:graphicData uri="http://schemas.openxmlformats.org/drawingml/2006/table">
            <a:tbl>
              <a:tblPr firstRow="1" bandRow="1">
                <a:tableStyleId>{21E4AEA4-8DFA-4A89-87EB-49C32662AFE0}</a:tableStyleId>
              </a:tblPr>
              <a:tblGrid>
                <a:gridCol w="3864309">
                  <a:extLst>
                    <a:ext uri="{9D8B030D-6E8A-4147-A177-3AD203B41FA5}">
                      <a16:colId xmlns:a16="http://schemas.microsoft.com/office/drawing/2014/main" val="20000"/>
                    </a:ext>
                  </a:extLst>
                </a:gridCol>
                <a:gridCol w="664598">
                  <a:extLst>
                    <a:ext uri="{9D8B030D-6E8A-4147-A177-3AD203B41FA5}">
                      <a16:colId xmlns:a16="http://schemas.microsoft.com/office/drawing/2014/main" val="20001"/>
                    </a:ext>
                  </a:extLst>
                </a:gridCol>
                <a:gridCol w="674901">
                  <a:extLst>
                    <a:ext uri="{9D8B030D-6E8A-4147-A177-3AD203B41FA5}">
                      <a16:colId xmlns:a16="http://schemas.microsoft.com/office/drawing/2014/main" val="20002"/>
                    </a:ext>
                  </a:extLst>
                </a:gridCol>
                <a:gridCol w="711858">
                  <a:extLst>
                    <a:ext uri="{9D8B030D-6E8A-4147-A177-3AD203B41FA5}">
                      <a16:colId xmlns:a16="http://schemas.microsoft.com/office/drawing/2014/main" val="20003"/>
                    </a:ext>
                  </a:extLst>
                </a:gridCol>
              </a:tblGrid>
              <a:tr h="239485">
                <a:tc>
                  <a:txBody>
                    <a:bodyPr/>
                    <a:lstStyle/>
                    <a:p>
                      <a:r>
                        <a:rPr lang="nb-NO" sz="1000" b="0" i="1" noProof="0">
                          <a:latin typeface="Calibri" panose="020F0502020204030204" pitchFamily="34" charset="0"/>
                          <a:cs typeface="Calibri" panose="020F0502020204030204" pitchFamily="34" charset="0"/>
                        </a:rPr>
                        <a:t>Tiltak</a:t>
                      </a: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Ansvarlig</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Tidsfrist</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Status</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39485">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239485">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2"/>
                  </a:ext>
                </a:extLst>
              </a:tr>
              <a:tr h="239485">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239485">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4"/>
                  </a:ext>
                </a:extLst>
              </a:tr>
              <a:tr h="239485">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03599825"/>
                  </a:ext>
                </a:extLst>
              </a:tr>
              <a:tr h="239485">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1678607"/>
                  </a:ext>
                </a:extLst>
              </a:tr>
              <a:tr h="239485">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37242397"/>
                  </a:ext>
                </a:extLst>
              </a:tr>
              <a:tr h="239485">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5"/>
                  </a:ext>
                </a:extLst>
              </a:tr>
              <a:tr h="239485">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998745088"/>
              </p:ext>
            </p:extLst>
          </p:nvPr>
        </p:nvGraphicFramePr>
        <p:xfrm>
          <a:off x="6071661" y="4844223"/>
          <a:ext cx="5918970" cy="1198035"/>
        </p:xfrm>
        <a:graphic>
          <a:graphicData uri="http://schemas.openxmlformats.org/drawingml/2006/table">
            <a:tbl>
              <a:tblPr firstRow="1" bandRow="1">
                <a:tableStyleId>{21E4AEA4-8DFA-4A89-87EB-49C32662AFE0}</a:tableStyleId>
              </a:tblPr>
              <a:tblGrid>
                <a:gridCol w="3210376">
                  <a:extLst>
                    <a:ext uri="{9D8B030D-6E8A-4147-A177-3AD203B41FA5}">
                      <a16:colId xmlns:a16="http://schemas.microsoft.com/office/drawing/2014/main" val="20000"/>
                    </a:ext>
                  </a:extLst>
                </a:gridCol>
                <a:gridCol w="669050">
                  <a:extLst>
                    <a:ext uri="{9D8B030D-6E8A-4147-A177-3AD203B41FA5}">
                      <a16:colId xmlns:a16="http://schemas.microsoft.com/office/drawing/2014/main" val="20001"/>
                    </a:ext>
                  </a:extLst>
                </a:gridCol>
                <a:gridCol w="669050">
                  <a:extLst>
                    <a:ext uri="{9D8B030D-6E8A-4147-A177-3AD203B41FA5}">
                      <a16:colId xmlns:a16="http://schemas.microsoft.com/office/drawing/2014/main" val="20002"/>
                    </a:ext>
                  </a:extLst>
                </a:gridCol>
                <a:gridCol w="669050">
                  <a:extLst>
                    <a:ext uri="{9D8B030D-6E8A-4147-A177-3AD203B41FA5}">
                      <a16:colId xmlns:a16="http://schemas.microsoft.com/office/drawing/2014/main" val="20003"/>
                    </a:ext>
                  </a:extLst>
                </a:gridCol>
                <a:gridCol w="701444">
                  <a:extLst>
                    <a:ext uri="{9D8B030D-6E8A-4147-A177-3AD203B41FA5}">
                      <a16:colId xmlns:a16="http://schemas.microsoft.com/office/drawing/2014/main" val="20004"/>
                    </a:ext>
                  </a:extLst>
                </a:gridCol>
              </a:tblGrid>
              <a:tr h="239607">
                <a:tc>
                  <a:txBody>
                    <a:bodyPr/>
                    <a:lstStyle/>
                    <a:p>
                      <a:pPr algn="l"/>
                      <a:r>
                        <a:rPr lang="nb-NO" sz="1000" b="0" i="1" noProof="0">
                          <a:latin typeface="Calibri" panose="020F0502020204030204" pitchFamily="34" charset="0"/>
                          <a:cs typeface="Calibri" panose="020F0502020204030204" pitchFamily="34" charset="0"/>
                        </a:rPr>
                        <a:t>7.</a:t>
                      </a:r>
                      <a:r>
                        <a:rPr lang="nb-NO" sz="1000" b="0" i="1" baseline="0" noProof="0">
                          <a:latin typeface="Calibri" panose="020F0502020204030204" pitchFamily="34" charset="0"/>
                          <a:cs typeface="Calibri" panose="020F0502020204030204" pitchFamily="34" charset="0"/>
                        </a:rPr>
                        <a:t> </a:t>
                      </a:r>
                      <a:r>
                        <a:rPr lang="nb-NO" sz="1000" b="1" i="0" baseline="0" noProof="0">
                          <a:latin typeface="Calibri" panose="020F0502020204030204" pitchFamily="34" charset="0"/>
                          <a:cs typeface="Calibri" panose="020F0502020204030204" pitchFamily="34" charset="0"/>
                        </a:rPr>
                        <a:t>Oppfølging: </a:t>
                      </a:r>
                      <a:r>
                        <a:rPr lang="nb-NO" sz="1000" b="1" i="0" noProof="0">
                          <a:latin typeface="Calibri" panose="020F0502020204030204" pitchFamily="34" charset="0"/>
                          <a:cs typeface="Calibri" panose="020F0502020204030204" pitchFamily="34" charset="0"/>
                        </a:rPr>
                        <a:t>Hva skal måles?</a:t>
                      </a:r>
                      <a:r>
                        <a:rPr lang="nb-NO" sz="1000" b="1" i="0" baseline="0" noProof="0">
                          <a:latin typeface="Calibri" panose="020F0502020204030204" pitchFamily="34" charset="0"/>
                          <a:cs typeface="Calibri" panose="020F0502020204030204" pitchFamily="34" charset="0"/>
                        </a:rPr>
                        <a:t> </a:t>
                      </a:r>
                      <a:r>
                        <a:rPr lang="nb-NO" sz="900" b="0" i="1" baseline="0" noProof="0">
                          <a:latin typeface="Calibri" panose="020F0502020204030204" pitchFamily="34" charset="0"/>
                          <a:cs typeface="Calibri" panose="020F0502020204030204" pitchFamily="34" charset="0"/>
                        </a:rPr>
                        <a:t>(</a:t>
                      </a:r>
                      <a:r>
                        <a:rPr lang="nb-NO" sz="900" b="0" i="1" noProof="0">
                          <a:latin typeface="Calibri" panose="020F0502020204030204" pitchFamily="34" charset="0"/>
                          <a:cs typeface="Calibri" panose="020F0502020204030204" pitchFamily="34" charset="0"/>
                        </a:rPr>
                        <a:t>Indikatorer)</a:t>
                      </a:r>
                      <a:endParaRPr lang="nb-NO" sz="1000" b="0" i="1"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I dag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Mål</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Ansvarlig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b="0" i="1" noProof="0">
                          <a:latin typeface="Calibri" panose="020F0502020204030204" pitchFamily="34" charset="0"/>
                          <a:cs typeface="Calibri" panose="020F0502020204030204" pitchFamily="34" charset="0"/>
                        </a:rPr>
                        <a:t>Frekvens</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39607">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1"/>
                  </a:ext>
                </a:extLst>
              </a:tr>
              <a:tr h="239607">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2"/>
                  </a:ext>
                </a:extLst>
              </a:tr>
              <a:tr h="239607">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3"/>
                  </a:ext>
                </a:extLst>
              </a:tr>
              <a:tr h="239607">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extLst>
                  <a:ext uri="{0D108BD9-81ED-4DB2-BD59-A6C34878D82A}">
                    <a16:rowId xmlns:a16="http://schemas.microsoft.com/office/drawing/2014/main" val="10004"/>
                  </a:ext>
                </a:extLst>
              </a:tr>
            </a:tbl>
          </a:graphicData>
        </a:graphic>
      </p:graphicFrame>
      <p:sp>
        <p:nvSpPr>
          <p:cNvPr id="20" name="TextBox 19"/>
          <p:cNvSpPr txBox="1"/>
          <p:nvPr/>
        </p:nvSpPr>
        <p:spPr>
          <a:xfrm>
            <a:off x="6078445" y="607484"/>
            <a:ext cx="5905008" cy="1631744"/>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p:cNvSpPr txBox="1"/>
          <p:nvPr/>
        </p:nvSpPr>
        <p:spPr>
          <a:xfrm>
            <a:off x="228600" y="1386560"/>
            <a:ext cx="5843060" cy="1402278"/>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370" name="Rectangle 1"/>
          <p:cNvSpPr>
            <a:spLocks noChangeArrowheads="1"/>
          </p:cNvSpPr>
          <p:nvPr/>
        </p:nvSpPr>
        <p:spPr bwMode="auto">
          <a:xfrm>
            <a:off x="5995987" y="160869"/>
            <a:ext cx="3290305"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Team:</a:t>
            </a:r>
            <a:endPar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371" name="Rectangle 7"/>
          <p:cNvSpPr>
            <a:spLocks noChangeArrowheads="1"/>
          </p:cNvSpPr>
          <p:nvPr/>
        </p:nvSpPr>
        <p:spPr bwMode="auto">
          <a:xfrm>
            <a:off x="5989108" y="6122"/>
            <a:ext cx="303526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Ansvarlig</a:t>
            </a:r>
            <a:r>
              <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23" name="Rectangle 1"/>
          <p:cNvSpPr>
            <a:spLocks noChangeArrowheads="1"/>
          </p:cNvSpPr>
          <p:nvPr/>
        </p:nvSpPr>
        <p:spPr bwMode="auto">
          <a:xfrm>
            <a:off x="9286292" y="160869"/>
            <a:ext cx="287448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Oppdatert dato:</a:t>
            </a:r>
            <a:endPar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Rectangle 7"/>
          <p:cNvSpPr>
            <a:spLocks noChangeArrowheads="1"/>
          </p:cNvSpPr>
          <p:nvPr/>
        </p:nvSpPr>
        <p:spPr bwMode="auto">
          <a:xfrm>
            <a:off x="9292512" y="-8408"/>
            <a:ext cx="303526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Startdato</a:t>
            </a:r>
            <a:r>
              <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3" name="TekstSylinder 2"/>
          <p:cNvSpPr txBox="1"/>
          <p:nvPr/>
        </p:nvSpPr>
        <p:spPr>
          <a:xfrm>
            <a:off x="228597" y="0"/>
            <a:ext cx="58224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Tittel: </a:t>
            </a:r>
          </a:p>
        </p:txBody>
      </p:sp>
      <p:pic>
        <p:nvPicPr>
          <p:cNvPr id="25"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1195294">
            <a:off x="420707" y="1873060"/>
            <a:ext cx="4765576" cy="409958"/>
          </a:xfrm>
          <a:prstGeom prst="rect">
            <a:avLst/>
          </a:prstGeom>
        </p:spPr>
      </p:pic>
      <p:pic>
        <p:nvPicPr>
          <p:cNvPr id="26"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1184572">
            <a:off x="6273406" y="1043418"/>
            <a:ext cx="4696681" cy="399835"/>
          </a:xfrm>
          <a:prstGeom prst="rect">
            <a:avLst/>
          </a:prstGeom>
        </p:spPr>
      </p:pic>
      <p:pic>
        <p:nvPicPr>
          <p:cNvPr id="27"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5809" t="18834" r="26714" b="73624"/>
          <a:stretch/>
        </p:blipFill>
        <p:spPr>
          <a:xfrm rot="21226048">
            <a:off x="6065543" y="5370255"/>
            <a:ext cx="4171151" cy="365240"/>
          </a:xfrm>
          <a:prstGeom prst="rect">
            <a:avLst/>
          </a:prstGeom>
        </p:spPr>
      </p:pic>
      <p:pic>
        <p:nvPicPr>
          <p:cNvPr id="28"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5809" t="26691" r="26714" b="65373"/>
          <a:stretch/>
        </p:blipFill>
        <p:spPr>
          <a:xfrm rot="21226048">
            <a:off x="6074140" y="3667808"/>
            <a:ext cx="4261986" cy="392723"/>
          </a:xfrm>
          <a:prstGeom prst="rect">
            <a:avLst/>
          </a:prstGeom>
        </p:spPr>
      </p:pic>
      <p:pic>
        <p:nvPicPr>
          <p:cNvPr id="32"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369" t="35536" r="42998" b="15785"/>
          <a:stretch/>
        </p:blipFill>
        <p:spPr>
          <a:xfrm>
            <a:off x="6096001" y="6279131"/>
            <a:ext cx="479258" cy="476596"/>
          </a:xfrm>
          <a:prstGeom prst="rect">
            <a:avLst/>
          </a:prstGeom>
        </p:spPr>
      </p:pic>
      <p:grpSp>
        <p:nvGrpSpPr>
          <p:cNvPr id="31" name="Gruppe 30"/>
          <p:cNvGrpSpPr/>
          <p:nvPr/>
        </p:nvGrpSpPr>
        <p:grpSpPr>
          <a:xfrm>
            <a:off x="11305283" y="2695369"/>
            <a:ext cx="664995" cy="907532"/>
            <a:chOff x="11746880" y="4020529"/>
            <a:chExt cx="401065" cy="588477"/>
          </a:xfrm>
        </p:grpSpPr>
        <p:pic>
          <p:nvPicPr>
            <p:cNvPr id="33"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1748010" y="4020529"/>
              <a:ext cx="127814" cy="131277"/>
            </a:xfrm>
            <a:prstGeom prst="rect">
              <a:avLst/>
            </a:prstGeom>
          </p:spPr>
        </p:pic>
        <p:pic>
          <p:nvPicPr>
            <p:cNvPr id="34"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1883919" y="4020529"/>
              <a:ext cx="127814" cy="131277"/>
            </a:xfrm>
            <a:prstGeom prst="rect">
              <a:avLst/>
            </a:prstGeom>
          </p:spPr>
        </p:pic>
        <p:pic>
          <p:nvPicPr>
            <p:cNvPr id="35"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2019001" y="4020529"/>
              <a:ext cx="127814" cy="131277"/>
            </a:xfrm>
            <a:prstGeom prst="rect">
              <a:avLst/>
            </a:prstGeom>
          </p:spPr>
        </p:pic>
        <p:pic>
          <p:nvPicPr>
            <p:cNvPr id="36"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1746880" y="4172929"/>
              <a:ext cx="127814" cy="131277"/>
            </a:xfrm>
            <a:prstGeom prst="rect">
              <a:avLst/>
            </a:prstGeom>
          </p:spPr>
        </p:pic>
        <p:pic>
          <p:nvPicPr>
            <p:cNvPr id="37"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1882789" y="4172929"/>
              <a:ext cx="127814" cy="131277"/>
            </a:xfrm>
            <a:prstGeom prst="rect">
              <a:avLst/>
            </a:prstGeom>
          </p:spPr>
        </p:pic>
        <p:pic>
          <p:nvPicPr>
            <p:cNvPr id="38"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2017871" y="4172929"/>
              <a:ext cx="127814" cy="131277"/>
            </a:xfrm>
            <a:prstGeom prst="rect">
              <a:avLst/>
            </a:prstGeom>
          </p:spPr>
        </p:pic>
        <p:pic>
          <p:nvPicPr>
            <p:cNvPr id="39"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1749140" y="4325329"/>
              <a:ext cx="127814" cy="131277"/>
            </a:xfrm>
            <a:prstGeom prst="rect">
              <a:avLst/>
            </a:prstGeom>
          </p:spPr>
        </p:pic>
        <p:pic>
          <p:nvPicPr>
            <p:cNvPr id="40"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1885049" y="4325329"/>
              <a:ext cx="127814" cy="131277"/>
            </a:xfrm>
            <a:prstGeom prst="rect">
              <a:avLst/>
            </a:prstGeom>
          </p:spPr>
        </p:pic>
        <p:pic>
          <p:nvPicPr>
            <p:cNvPr id="42"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2020131" y="4325329"/>
              <a:ext cx="127814" cy="131277"/>
            </a:xfrm>
            <a:prstGeom prst="rect">
              <a:avLst/>
            </a:prstGeom>
          </p:spPr>
        </p:pic>
        <p:pic>
          <p:nvPicPr>
            <p:cNvPr id="43"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1748010" y="4477729"/>
              <a:ext cx="127814" cy="131277"/>
            </a:xfrm>
            <a:prstGeom prst="rect">
              <a:avLst/>
            </a:prstGeom>
          </p:spPr>
        </p:pic>
        <p:pic>
          <p:nvPicPr>
            <p:cNvPr id="44"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1883919" y="4477729"/>
              <a:ext cx="127814" cy="131277"/>
            </a:xfrm>
            <a:prstGeom prst="rect">
              <a:avLst/>
            </a:prstGeom>
          </p:spPr>
        </p:pic>
        <p:pic>
          <p:nvPicPr>
            <p:cNvPr id="45"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5"/>
            <a:srcRect l="18213" t="35398" r="40983" b="15558"/>
            <a:stretch/>
          </p:blipFill>
          <p:spPr>
            <a:xfrm>
              <a:off x="12019001" y="4477729"/>
              <a:ext cx="127814" cy="131277"/>
            </a:xfrm>
            <a:prstGeom prst="rect">
              <a:avLst/>
            </a:prstGeom>
          </p:spPr>
        </p:pic>
      </p:grpSp>
      <p:sp>
        <p:nvSpPr>
          <p:cNvPr id="5" name="Rektangel 4"/>
          <p:cNvSpPr/>
          <p:nvPr/>
        </p:nvSpPr>
        <p:spPr>
          <a:xfrm>
            <a:off x="4570352" y="626718"/>
            <a:ext cx="1108383" cy="6160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ekstSylinder 1"/>
          <p:cNvSpPr txBox="1"/>
          <p:nvPr/>
        </p:nvSpPr>
        <p:spPr>
          <a:xfrm>
            <a:off x="4702130" y="1738510"/>
            <a:ext cx="8448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a:ea typeface="+mn-ea"/>
                <a:cs typeface="+mn-cs"/>
              </a:rPr>
              <a:t>PLAN</a:t>
            </a:r>
          </a:p>
        </p:txBody>
      </p:sp>
      <p:sp>
        <p:nvSpPr>
          <p:cNvPr id="49" name="Rektangel 48"/>
          <p:cNvSpPr/>
          <p:nvPr/>
        </p:nvSpPr>
        <p:spPr>
          <a:xfrm>
            <a:off x="10237304" y="615892"/>
            <a:ext cx="1013058" cy="1623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TekstSylinder 49"/>
          <p:cNvSpPr txBox="1"/>
          <p:nvPr/>
        </p:nvSpPr>
        <p:spPr>
          <a:xfrm>
            <a:off x="10384572" y="1214710"/>
            <a:ext cx="8657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a:ea typeface="+mn-ea"/>
                <a:cs typeface="+mn-cs"/>
              </a:rPr>
              <a:t>PLAN</a:t>
            </a:r>
          </a:p>
        </p:txBody>
      </p:sp>
      <p:sp>
        <p:nvSpPr>
          <p:cNvPr id="51" name="Rektangel 50"/>
          <p:cNvSpPr/>
          <p:nvPr/>
        </p:nvSpPr>
        <p:spPr>
          <a:xfrm>
            <a:off x="10237304" y="2703286"/>
            <a:ext cx="1013057" cy="210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TekstSylinder 51"/>
          <p:cNvSpPr txBox="1"/>
          <p:nvPr/>
        </p:nvSpPr>
        <p:spPr>
          <a:xfrm>
            <a:off x="10555102" y="3367875"/>
            <a:ext cx="57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a:ea typeface="+mn-ea"/>
                <a:cs typeface="+mn-cs"/>
              </a:rPr>
              <a:t>DO</a:t>
            </a:r>
          </a:p>
        </p:txBody>
      </p:sp>
      <p:sp>
        <p:nvSpPr>
          <p:cNvPr id="53" name="Rektangel 52"/>
          <p:cNvSpPr/>
          <p:nvPr/>
        </p:nvSpPr>
        <p:spPr>
          <a:xfrm>
            <a:off x="10237304" y="5098135"/>
            <a:ext cx="1013057" cy="929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TekstSylinder 53"/>
          <p:cNvSpPr txBox="1"/>
          <p:nvPr/>
        </p:nvSpPr>
        <p:spPr>
          <a:xfrm>
            <a:off x="10280808" y="5338906"/>
            <a:ext cx="1058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a:ea typeface="+mn-ea"/>
                <a:cs typeface="+mn-cs"/>
              </a:rPr>
              <a:t>CHECK</a:t>
            </a:r>
          </a:p>
        </p:txBody>
      </p:sp>
      <p:sp>
        <p:nvSpPr>
          <p:cNvPr id="55" name="Rektangel 54"/>
          <p:cNvSpPr/>
          <p:nvPr/>
        </p:nvSpPr>
        <p:spPr>
          <a:xfrm>
            <a:off x="10237304" y="6260408"/>
            <a:ext cx="1005883" cy="526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TekstSylinder 55"/>
          <p:cNvSpPr txBox="1"/>
          <p:nvPr/>
        </p:nvSpPr>
        <p:spPr>
          <a:xfrm>
            <a:off x="10508136" y="6336457"/>
            <a:ext cx="7350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a:ea typeface="+mn-ea"/>
                <a:cs typeface="+mn-cs"/>
              </a:rPr>
              <a:t>ACT</a:t>
            </a:r>
          </a:p>
        </p:txBody>
      </p:sp>
    </p:spTree>
    <p:extLst>
      <p:ext uri="{BB962C8B-B14F-4D97-AF65-F5344CB8AC3E}">
        <p14:creationId xmlns:p14="http://schemas.microsoft.com/office/powerpoint/2010/main" val="3147536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ekstSylinder 25">
            <a:extLst>
              <a:ext uri="{FF2B5EF4-FFF2-40B4-BE49-F238E27FC236}">
                <a16:creationId xmlns:a16="http://schemas.microsoft.com/office/drawing/2014/main" id="{2DEBDCB4-85E5-4EB7-80DC-E3895BB25D69}"/>
              </a:ext>
            </a:extLst>
          </p:cNvPr>
          <p:cNvSpPr txBox="1"/>
          <p:nvPr/>
        </p:nvSpPr>
        <p:spPr>
          <a:xfrm>
            <a:off x="9342474" y="6099367"/>
            <a:ext cx="2849526" cy="669666"/>
          </a:xfrm>
          <a:prstGeom prst="rect">
            <a:avLst/>
          </a:prstGeom>
          <a:solidFill>
            <a:schemeClr val="bg1"/>
          </a:solidFill>
        </p:spPr>
        <p:txBody>
          <a:bodyPr wrap="square" rtlCol="0">
            <a:spAutoFit/>
          </a:bodyPr>
          <a:lstStyle/>
          <a:p>
            <a:endParaRPr lang="no-NO"/>
          </a:p>
        </p:txBody>
      </p:sp>
      <p:sp>
        <p:nvSpPr>
          <p:cNvPr id="4" name="Rektangel: avrundede hjørner 3">
            <a:extLst>
              <a:ext uri="{FF2B5EF4-FFF2-40B4-BE49-F238E27FC236}">
                <a16:creationId xmlns:a16="http://schemas.microsoft.com/office/drawing/2014/main" id="{A97F88D0-2B6E-4012-981D-F6C69377F2D6}"/>
              </a:ext>
            </a:extLst>
          </p:cNvPr>
          <p:cNvSpPr/>
          <p:nvPr/>
        </p:nvSpPr>
        <p:spPr>
          <a:xfrm>
            <a:off x="546753" y="2445871"/>
            <a:ext cx="1593131" cy="31108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rPr>
              <a:t>MÅL:</a:t>
            </a:r>
          </a:p>
          <a:p>
            <a:pPr algn="ctr"/>
            <a:r>
              <a:rPr lang="nb-NO">
                <a:solidFill>
                  <a:schemeClr val="tx1"/>
                </a:solidFill>
              </a:rPr>
              <a:t>Innen 31. mai 2022 får alle pasienter på avdeling A alltid medisin til rett tid</a:t>
            </a:r>
            <a:endParaRPr lang="no-NO">
              <a:solidFill>
                <a:schemeClr val="tx1"/>
              </a:solidFill>
            </a:endParaRPr>
          </a:p>
        </p:txBody>
      </p:sp>
      <p:sp>
        <p:nvSpPr>
          <p:cNvPr id="5" name="Rektangel: avrundede hjørner 4">
            <a:extLst>
              <a:ext uri="{FF2B5EF4-FFF2-40B4-BE49-F238E27FC236}">
                <a16:creationId xmlns:a16="http://schemas.microsoft.com/office/drawing/2014/main" id="{709A96DF-606F-470B-B3FF-E57DD22191C2}"/>
              </a:ext>
            </a:extLst>
          </p:cNvPr>
          <p:cNvSpPr/>
          <p:nvPr/>
        </p:nvSpPr>
        <p:spPr>
          <a:xfrm>
            <a:off x="5179609" y="5798232"/>
            <a:ext cx="1593131" cy="9167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Mobil omsorg</a:t>
            </a:r>
            <a:endParaRPr lang="no-NO">
              <a:solidFill>
                <a:schemeClr val="tx1"/>
              </a:solidFill>
            </a:endParaRPr>
          </a:p>
        </p:txBody>
      </p:sp>
      <p:sp>
        <p:nvSpPr>
          <p:cNvPr id="6" name="Rektangel: avrundede hjørner 5">
            <a:extLst>
              <a:ext uri="{FF2B5EF4-FFF2-40B4-BE49-F238E27FC236}">
                <a16:creationId xmlns:a16="http://schemas.microsoft.com/office/drawing/2014/main" id="{796CD7EA-5A63-428E-8116-A15106697DBB}"/>
              </a:ext>
            </a:extLst>
          </p:cNvPr>
          <p:cNvSpPr/>
          <p:nvPr/>
        </p:nvSpPr>
        <p:spPr>
          <a:xfrm>
            <a:off x="5179609" y="4123284"/>
            <a:ext cx="1593131" cy="12311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Endre praksis for medikamenthåndtering </a:t>
            </a:r>
            <a:endParaRPr lang="no-NO">
              <a:solidFill>
                <a:schemeClr val="tx1"/>
              </a:solidFill>
            </a:endParaRPr>
          </a:p>
        </p:txBody>
      </p:sp>
      <p:sp>
        <p:nvSpPr>
          <p:cNvPr id="8" name="Rektangel: avrundede hjørner 7">
            <a:extLst>
              <a:ext uri="{FF2B5EF4-FFF2-40B4-BE49-F238E27FC236}">
                <a16:creationId xmlns:a16="http://schemas.microsoft.com/office/drawing/2014/main" id="{429FC896-24A3-47CB-BE6D-9096AF95D76B}"/>
              </a:ext>
            </a:extLst>
          </p:cNvPr>
          <p:cNvSpPr/>
          <p:nvPr/>
        </p:nvSpPr>
        <p:spPr>
          <a:xfrm>
            <a:off x="2668074" y="4465401"/>
            <a:ext cx="1821335" cy="10913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Dataverktøy</a:t>
            </a:r>
            <a:endParaRPr lang="no-NO">
              <a:solidFill>
                <a:schemeClr val="tx1"/>
              </a:solidFill>
            </a:endParaRPr>
          </a:p>
        </p:txBody>
      </p:sp>
      <p:sp>
        <p:nvSpPr>
          <p:cNvPr id="10" name="Rektangel: avrundede hjørner 9">
            <a:extLst>
              <a:ext uri="{FF2B5EF4-FFF2-40B4-BE49-F238E27FC236}">
                <a16:creationId xmlns:a16="http://schemas.microsoft.com/office/drawing/2014/main" id="{247316AA-EB61-48D8-B316-9A6E24D7629A}"/>
              </a:ext>
            </a:extLst>
          </p:cNvPr>
          <p:cNvSpPr/>
          <p:nvPr/>
        </p:nvSpPr>
        <p:spPr>
          <a:xfrm>
            <a:off x="2603765" y="2685306"/>
            <a:ext cx="1821335" cy="10913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Praksis</a:t>
            </a:r>
            <a:endParaRPr lang="no-NO">
              <a:solidFill>
                <a:schemeClr val="tx1"/>
              </a:solidFill>
            </a:endParaRPr>
          </a:p>
        </p:txBody>
      </p:sp>
      <p:sp>
        <p:nvSpPr>
          <p:cNvPr id="11" name="Rektangel: avrundede hjørner 10">
            <a:extLst>
              <a:ext uri="{FF2B5EF4-FFF2-40B4-BE49-F238E27FC236}">
                <a16:creationId xmlns:a16="http://schemas.microsoft.com/office/drawing/2014/main" id="{154EC9B9-AEBC-4E67-96CA-A0B749C8CAF6}"/>
              </a:ext>
            </a:extLst>
          </p:cNvPr>
          <p:cNvSpPr/>
          <p:nvPr/>
        </p:nvSpPr>
        <p:spPr>
          <a:xfrm>
            <a:off x="7408311" y="2053084"/>
            <a:ext cx="4405188" cy="609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800" b="0" kern="1200" noProof="0">
                <a:solidFill>
                  <a:schemeClr val="dk1"/>
                </a:solidFill>
                <a:latin typeface="Calibri" panose="020F0502020204030204" pitchFamily="34" charset="0"/>
                <a:ea typeface="+mn-ea"/>
                <a:cs typeface="Calibri" panose="020F0502020204030204" pitchFamily="34" charset="0"/>
              </a:rPr>
              <a:t>Oppdatere prosedyrer</a:t>
            </a:r>
            <a:r>
              <a:rPr lang="nb-NO" sz="1800" b="0" kern="1200" baseline="0" noProof="0">
                <a:solidFill>
                  <a:schemeClr val="dk1"/>
                </a:solidFill>
                <a:latin typeface="Calibri" panose="020F0502020204030204" pitchFamily="34" charset="0"/>
                <a:ea typeface="+mn-ea"/>
                <a:cs typeface="Calibri" panose="020F0502020204030204" pitchFamily="34" charset="0"/>
              </a:rPr>
              <a:t> og rutiner rundt medisinhåndtering i avdeling A</a:t>
            </a:r>
            <a:endParaRPr lang="nb-NO" sz="1800" b="0" kern="1200" noProof="0">
              <a:solidFill>
                <a:schemeClr val="dk1"/>
              </a:solidFill>
              <a:latin typeface="Calibri" panose="020F0502020204030204" pitchFamily="34" charset="0"/>
              <a:ea typeface="+mn-ea"/>
              <a:cs typeface="Calibri" panose="020F0502020204030204" pitchFamily="34" charset="0"/>
            </a:endParaRPr>
          </a:p>
        </p:txBody>
      </p:sp>
      <p:sp>
        <p:nvSpPr>
          <p:cNvPr id="12" name="Rektangel: avrundede hjørner 11">
            <a:extLst>
              <a:ext uri="{FF2B5EF4-FFF2-40B4-BE49-F238E27FC236}">
                <a16:creationId xmlns:a16="http://schemas.microsoft.com/office/drawing/2014/main" id="{AB55B955-D8A2-4E70-A57D-1B63DF282587}"/>
              </a:ext>
            </a:extLst>
          </p:cNvPr>
          <p:cNvSpPr/>
          <p:nvPr/>
        </p:nvSpPr>
        <p:spPr>
          <a:xfrm>
            <a:off x="5179609" y="1199111"/>
            <a:ext cx="1593131" cy="9167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Medisintralle klar til bruk</a:t>
            </a:r>
            <a:endParaRPr lang="no-NO">
              <a:solidFill>
                <a:schemeClr val="tx1"/>
              </a:solidFill>
            </a:endParaRPr>
          </a:p>
        </p:txBody>
      </p:sp>
      <p:sp>
        <p:nvSpPr>
          <p:cNvPr id="16" name="Rektangel: avrundede hjørner 15">
            <a:extLst>
              <a:ext uri="{FF2B5EF4-FFF2-40B4-BE49-F238E27FC236}">
                <a16:creationId xmlns:a16="http://schemas.microsoft.com/office/drawing/2014/main" id="{CA66385C-2BBA-408D-8360-F62A2732B71B}"/>
              </a:ext>
            </a:extLst>
          </p:cNvPr>
          <p:cNvSpPr/>
          <p:nvPr/>
        </p:nvSpPr>
        <p:spPr>
          <a:xfrm>
            <a:off x="7443234" y="6181572"/>
            <a:ext cx="4405187"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a:solidFill>
                  <a:schemeClr val="tx1"/>
                </a:solidFill>
              </a:rPr>
              <a:t>Unngå papir, kun digital medisinliste</a:t>
            </a:r>
            <a:endParaRPr lang="no-NO">
              <a:solidFill>
                <a:schemeClr val="tx1"/>
              </a:solidFill>
            </a:endParaRPr>
          </a:p>
        </p:txBody>
      </p:sp>
      <p:sp>
        <p:nvSpPr>
          <p:cNvPr id="17" name="Rektangel: avrundede hjørner 16">
            <a:extLst>
              <a:ext uri="{FF2B5EF4-FFF2-40B4-BE49-F238E27FC236}">
                <a16:creationId xmlns:a16="http://schemas.microsoft.com/office/drawing/2014/main" id="{53212937-1C12-4FF9-BC0E-1A0B91FC888F}"/>
              </a:ext>
            </a:extLst>
          </p:cNvPr>
          <p:cNvSpPr/>
          <p:nvPr/>
        </p:nvSpPr>
        <p:spPr>
          <a:xfrm>
            <a:off x="7408311" y="4590149"/>
            <a:ext cx="4405188"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Tidsriktig dokumentasjon av gitt medisin</a:t>
            </a:r>
            <a:endParaRPr lang="no-NO">
              <a:solidFill>
                <a:schemeClr val="tx1"/>
              </a:solidFill>
            </a:endParaRPr>
          </a:p>
        </p:txBody>
      </p:sp>
      <p:sp>
        <p:nvSpPr>
          <p:cNvPr id="18" name="Rektangel: avrundede hjørner 17">
            <a:extLst>
              <a:ext uri="{FF2B5EF4-FFF2-40B4-BE49-F238E27FC236}">
                <a16:creationId xmlns:a16="http://schemas.microsoft.com/office/drawing/2014/main" id="{C9300F1D-C3F9-4E10-957D-8A9A4781A817}"/>
              </a:ext>
            </a:extLst>
          </p:cNvPr>
          <p:cNvSpPr/>
          <p:nvPr/>
        </p:nvSpPr>
        <p:spPr>
          <a:xfrm>
            <a:off x="7408311" y="5385860"/>
            <a:ext cx="4392422"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Ingen dokumentasjon for andre</a:t>
            </a:r>
            <a:endParaRPr lang="no-NO">
              <a:solidFill>
                <a:schemeClr val="tx1"/>
              </a:solidFill>
            </a:endParaRPr>
          </a:p>
        </p:txBody>
      </p:sp>
      <p:sp>
        <p:nvSpPr>
          <p:cNvPr id="21" name="Rektangel: avrundede hjørner 20">
            <a:extLst>
              <a:ext uri="{FF2B5EF4-FFF2-40B4-BE49-F238E27FC236}">
                <a16:creationId xmlns:a16="http://schemas.microsoft.com/office/drawing/2014/main" id="{D5943EF0-F201-4737-A5FB-A3C082C8C044}"/>
              </a:ext>
            </a:extLst>
          </p:cNvPr>
          <p:cNvSpPr/>
          <p:nvPr/>
        </p:nvSpPr>
        <p:spPr>
          <a:xfrm>
            <a:off x="7389263" y="1199111"/>
            <a:ext cx="4392422"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800" b="0" kern="1200" noProof="0">
                <a:solidFill>
                  <a:schemeClr val="dk1"/>
                </a:solidFill>
                <a:latin typeface="Calibri" panose="020F0502020204030204" pitchFamily="34" charset="0"/>
                <a:ea typeface="+mn-ea"/>
                <a:cs typeface="Calibri" panose="020F0502020204030204" pitchFamily="34" charset="0"/>
              </a:rPr>
              <a:t>Plan for medisinutdeling</a:t>
            </a:r>
            <a:r>
              <a:rPr lang="nb-NO" sz="1800" b="0" kern="1200" baseline="0" noProof="0">
                <a:solidFill>
                  <a:schemeClr val="dk1"/>
                </a:solidFill>
                <a:latin typeface="Calibri" panose="020F0502020204030204" pitchFamily="34" charset="0"/>
                <a:ea typeface="+mn-ea"/>
                <a:cs typeface="Calibri" panose="020F0502020204030204" pitchFamily="34" charset="0"/>
              </a:rPr>
              <a:t> opp på tavla, gjennomgang i morgenmøtet</a:t>
            </a:r>
            <a:endParaRPr lang="nb-NO" sz="1800" b="0" kern="1200" noProof="0">
              <a:solidFill>
                <a:schemeClr val="dk1"/>
              </a:solidFill>
              <a:latin typeface="Calibri" panose="020F0502020204030204" pitchFamily="34" charset="0"/>
              <a:ea typeface="+mn-ea"/>
              <a:cs typeface="Calibri" panose="020F0502020204030204" pitchFamily="34" charset="0"/>
            </a:endParaRPr>
          </a:p>
        </p:txBody>
      </p:sp>
      <p:sp>
        <p:nvSpPr>
          <p:cNvPr id="22" name="Rektangel: avrundede hjørner 21">
            <a:extLst>
              <a:ext uri="{FF2B5EF4-FFF2-40B4-BE49-F238E27FC236}">
                <a16:creationId xmlns:a16="http://schemas.microsoft.com/office/drawing/2014/main" id="{CB264EE6-E08A-44FC-A213-115332AB5145}"/>
              </a:ext>
            </a:extLst>
          </p:cNvPr>
          <p:cNvSpPr/>
          <p:nvPr/>
        </p:nvSpPr>
        <p:spPr>
          <a:xfrm>
            <a:off x="7389263" y="3048419"/>
            <a:ext cx="4405188"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r>
              <a:rPr lang="nb-NO" sz="1800" b="0" kern="1200" noProof="0">
                <a:solidFill>
                  <a:schemeClr val="dk1"/>
                </a:solidFill>
                <a:latin typeface="Calibri" panose="020F0502020204030204" pitchFamily="34" charset="0"/>
                <a:ea typeface="+mn-ea"/>
                <a:cs typeface="Calibri" panose="020F0502020204030204" pitchFamily="34" charset="0"/>
              </a:rPr>
              <a:t>Kjøpe nye dosetter</a:t>
            </a:r>
          </a:p>
        </p:txBody>
      </p:sp>
      <p:sp>
        <p:nvSpPr>
          <p:cNvPr id="23" name="Rektangel: avrundede hjørner 22">
            <a:extLst>
              <a:ext uri="{FF2B5EF4-FFF2-40B4-BE49-F238E27FC236}">
                <a16:creationId xmlns:a16="http://schemas.microsoft.com/office/drawing/2014/main" id="{A532A3DF-69EB-48A0-87FB-2F4B090DB546}"/>
              </a:ext>
            </a:extLst>
          </p:cNvPr>
          <p:cNvSpPr/>
          <p:nvPr/>
        </p:nvSpPr>
        <p:spPr>
          <a:xfrm>
            <a:off x="7408311" y="3805520"/>
            <a:ext cx="4405188"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Unngå at medisiner blir satt på </a:t>
            </a:r>
          </a:p>
          <a:p>
            <a:pPr algn="ctr"/>
            <a:r>
              <a:rPr lang="nb-NO">
                <a:solidFill>
                  <a:schemeClr val="tx1"/>
                </a:solidFill>
              </a:rPr>
              <a:t>andre steder enn i medisintralle</a:t>
            </a:r>
            <a:endParaRPr lang="no-NO">
              <a:solidFill>
                <a:schemeClr val="tx1"/>
              </a:solidFill>
            </a:endParaRPr>
          </a:p>
        </p:txBody>
      </p:sp>
      <p:sp>
        <p:nvSpPr>
          <p:cNvPr id="24" name="Rektangel: avrundede hjørner 23">
            <a:extLst>
              <a:ext uri="{FF2B5EF4-FFF2-40B4-BE49-F238E27FC236}">
                <a16:creationId xmlns:a16="http://schemas.microsoft.com/office/drawing/2014/main" id="{495DDEDE-4C6B-41C3-BD3F-8B37CD1F0BE5}"/>
              </a:ext>
            </a:extLst>
          </p:cNvPr>
          <p:cNvSpPr/>
          <p:nvPr/>
        </p:nvSpPr>
        <p:spPr>
          <a:xfrm>
            <a:off x="5179610" y="2580881"/>
            <a:ext cx="1600858" cy="1085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Dobbelt-kontroll A/B- preparater </a:t>
            </a:r>
            <a:endParaRPr lang="no-NO">
              <a:solidFill>
                <a:schemeClr val="tx1"/>
              </a:solidFill>
            </a:endParaRPr>
          </a:p>
        </p:txBody>
      </p:sp>
      <p:sp>
        <p:nvSpPr>
          <p:cNvPr id="25" name="TekstSylinder 24">
            <a:extLst>
              <a:ext uri="{FF2B5EF4-FFF2-40B4-BE49-F238E27FC236}">
                <a16:creationId xmlns:a16="http://schemas.microsoft.com/office/drawing/2014/main" id="{F21D24AA-C457-44EE-9E67-B5EA5126805A}"/>
              </a:ext>
            </a:extLst>
          </p:cNvPr>
          <p:cNvSpPr txBox="1"/>
          <p:nvPr/>
        </p:nvSpPr>
        <p:spPr>
          <a:xfrm>
            <a:off x="400362" y="5745118"/>
            <a:ext cx="2599786" cy="923330"/>
          </a:xfrm>
          <a:prstGeom prst="rect">
            <a:avLst/>
          </a:prstGeom>
          <a:solidFill>
            <a:schemeClr val="bg1"/>
          </a:solidFill>
        </p:spPr>
        <p:txBody>
          <a:bodyPr wrap="square" rtlCol="0">
            <a:spAutoFit/>
          </a:bodyPr>
          <a:lstStyle/>
          <a:p>
            <a:r>
              <a:rPr lang="nb-NO" sz="1800" b="0" noProof="0">
                <a:latin typeface="Calibri" panose="020F0502020204030204" pitchFamily="34" charset="0"/>
                <a:cs typeface="Calibri" panose="020F0502020204030204" pitchFamily="34" charset="0"/>
              </a:rPr>
              <a:t>Prosentandel pasienter som har fått medisin til rett tid siste døgn.</a:t>
            </a:r>
          </a:p>
        </p:txBody>
      </p:sp>
      <p:pic>
        <p:nvPicPr>
          <p:cNvPr id="28" name="Bilde 27">
            <a:extLst>
              <a:ext uri="{FF2B5EF4-FFF2-40B4-BE49-F238E27FC236}">
                <a16:creationId xmlns:a16="http://schemas.microsoft.com/office/drawing/2014/main" id="{B866E371-CB61-4D7A-842E-418FBD717D0E}"/>
              </a:ext>
            </a:extLst>
          </p:cNvPr>
          <p:cNvPicPr>
            <a:picLocks noChangeAspect="1"/>
          </p:cNvPicPr>
          <p:nvPr/>
        </p:nvPicPr>
        <p:blipFill>
          <a:blip r:embed="rId3"/>
          <a:stretch>
            <a:fillRect/>
          </a:stretch>
        </p:blipFill>
        <p:spPr>
          <a:xfrm>
            <a:off x="11252330" y="-23865"/>
            <a:ext cx="711642" cy="735051"/>
          </a:xfrm>
          <a:prstGeom prst="rect">
            <a:avLst/>
          </a:prstGeom>
        </p:spPr>
      </p:pic>
      <p:pic>
        <p:nvPicPr>
          <p:cNvPr id="36" name="Bilde 35">
            <a:extLst>
              <a:ext uri="{FF2B5EF4-FFF2-40B4-BE49-F238E27FC236}">
                <a16:creationId xmlns:a16="http://schemas.microsoft.com/office/drawing/2014/main" id="{D546686F-8436-4517-8170-67895A1C9382}"/>
              </a:ext>
            </a:extLst>
          </p:cNvPr>
          <p:cNvPicPr>
            <a:picLocks noChangeAspect="1"/>
          </p:cNvPicPr>
          <p:nvPr/>
        </p:nvPicPr>
        <p:blipFill>
          <a:blip r:embed="rId3"/>
          <a:stretch>
            <a:fillRect/>
          </a:stretch>
        </p:blipFill>
        <p:spPr>
          <a:xfrm>
            <a:off x="10313867" y="-116061"/>
            <a:ext cx="711642" cy="735051"/>
          </a:xfrm>
          <a:prstGeom prst="rect">
            <a:avLst/>
          </a:prstGeom>
        </p:spPr>
      </p:pic>
      <p:cxnSp>
        <p:nvCxnSpPr>
          <p:cNvPr id="39" name="Rett pilkobling 38">
            <a:extLst>
              <a:ext uri="{FF2B5EF4-FFF2-40B4-BE49-F238E27FC236}">
                <a16:creationId xmlns:a16="http://schemas.microsoft.com/office/drawing/2014/main" id="{E8671F3F-A498-4ED3-A3DF-E05D3D7669F4}"/>
              </a:ext>
            </a:extLst>
          </p:cNvPr>
          <p:cNvCxnSpPr>
            <a:cxnSpLocks/>
            <a:stCxn id="21" idx="1"/>
          </p:cNvCxnSpPr>
          <p:nvPr/>
        </p:nvCxnSpPr>
        <p:spPr>
          <a:xfrm flipH="1">
            <a:off x="6791789" y="1465795"/>
            <a:ext cx="597474" cy="18479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Rett pilkobling 39">
            <a:extLst>
              <a:ext uri="{FF2B5EF4-FFF2-40B4-BE49-F238E27FC236}">
                <a16:creationId xmlns:a16="http://schemas.microsoft.com/office/drawing/2014/main" id="{5A94A5D9-CC39-450C-907F-E997FB08D1A0}"/>
              </a:ext>
            </a:extLst>
          </p:cNvPr>
          <p:cNvCxnSpPr>
            <a:cxnSpLocks/>
            <a:stCxn id="11" idx="1"/>
          </p:cNvCxnSpPr>
          <p:nvPr/>
        </p:nvCxnSpPr>
        <p:spPr>
          <a:xfrm flipH="1" flipV="1">
            <a:off x="6828321" y="1694078"/>
            <a:ext cx="579990" cy="66371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Rett pilkobling 41">
            <a:extLst>
              <a:ext uri="{FF2B5EF4-FFF2-40B4-BE49-F238E27FC236}">
                <a16:creationId xmlns:a16="http://schemas.microsoft.com/office/drawing/2014/main" id="{DAB3B492-407B-46D7-BBFA-4D94B4341407}"/>
              </a:ext>
            </a:extLst>
          </p:cNvPr>
          <p:cNvCxnSpPr>
            <a:cxnSpLocks/>
            <a:stCxn id="22" idx="1"/>
          </p:cNvCxnSpPr>
          <p:nvPr/>
        </p:nvCxnSpPr>
        <p:spPr>
          <a:xfrm flipH="1" flipV="1">
            <a:off x="6834438" y="3123661"/>
            <a:ext cx="554825" cy="19144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Rett pilkobling 43">
            <a:extLst>
              <a:ext uri="{FF2B5EF4-FFF2-40B4-BE49-F238E27FC236}">
                <a16:creationId xmlns:a16="http://schemas.microsoft.com/office/drawing/2014/main" id="{8914F9C4-FE53-41C6-898F-1429A385C662}"/>
              </a:ext>
            </a:extLst>
          </p:cNvPr>
          <p:cNvCxnSpPr>
            <a:cxnSpLocks/>
            <a:stCxn id="23" idx="1"/>
            <a:endCxn id="6" idx="3"/>
          </p:cNvCxnSpPr>
          <p:nvPr/>
        </p:nvCxnSpPr>
        <p:spPr>
          <a:xfrm flipH="1">
            <a:off x="6772740" y="4072204"/>
            <a:ext cx="635571" cy="666653"/>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Rett pilkobling 47">
            <a:extLst>
              <a:ext uri="{FF2B5EF4-FFF2-40B4-BE49-F238E27FC236}">
                <a16:creationId xmlns:a16="http://schemas.microsoft.com/office/drawing/2014/main" id="{8852F5F9-07A9-4B09-8707-4D4FAD99E360}"/>
              </a:ext>
            </a:extLst>
          </p:cNvPr>
          <p:cNvCxnSpPr>
            <a:cxnSpLocks/>
            <a:stCxn id="17" idx="1"/>
          </p:cNvCxnSpPr>
          <p:nvPr/>
        </p:nvCxnSpPr>
        <p:spPr>
          <a:xfrm flipH="1">
            <a:off x="6828319" y="4856833"/>
            <a:ext cx="579992" cy="307091"/>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Rett pilkobling 49">
            <a:extLst>
              <a:ext uri="{FF2B5EF4-FFF2-40B4-BE49-F238E27FC236}">
                <a16:creationId xmlns:a16="http://schemas.microsoft.com/office/drawing/2014/main" id="{DD4753BF-59BB-4BD4-BC78-4ADB3419DDC6}"/>
              </a:ext>
            </a:extLst>
          </p:cNvPr>
          <p:cNvCxnSpPr>
            <a:cxnSpLocks/>
            <a:stCxn id="18" idx="1"/>
          </p:cNvCxnSpPr>
          <p:nvPr/>
        </p:nvCxnSpPr>
        <p:spPr>
          <a:xfrm flipH="1">
            <a:off x="6808227" y="5652544"/>
            <a:ext cx="600084" cy="657383"/>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Rett pilkobling 51">
            <a:extLst>
              <a:ext uri="{FF2B5EF4-FFF2-40B4-BE49-F238E27FC236}">
                <a16:creationId xmlns:a16="http://schemas.microsoft.com/office/drawing/2014/main" id="{3BC9C2C2-F187-4F58-85CD-91616A766A46}"/>
              </a:ext>
            </a:extLst>
          </p:cNvPr>
          <p:cNvCxnSpPr>
            <a:cxnSpLocks/>
            <a:stCxn id="16" idx="1"/>
          </p:cNvCxnSpPr>
          <p:nvPr/>
        </p:nvCxnSpPr>
        <p:spPr>
          <a:xfrm flipH="1" flipV="1">
            <a:off x="6826711" y="6380107"/>
            <a:ext cx="616523" cy="68149"/>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Rett pilkobling 52">
            <a:extLst>
              <a:ext uri="{FF2B5EF4-FFF2-40B4-BE49-F238E27FC236}">
                <a16:creationId xmlns:a16="http://schemas.microsoft.com/office/drawing/2014/main" id="{1DE3AB8E-B01D-43D7-AC03-FAF2D2ED6C63}"/>
              </a:ext>
            </a:extLst>
          </p:cNvPr>
          <p:cNvCxnSpPr>
            <a:cxnSpLocks/>
            <a:stCxn id="17" idx="1"/>
          </p:cNvCxnSpPr>
          <p:nvPr/>
        </p:nvCxnSpPr>
        <p:spPr>
          <a:xfrm flipH="1">
            <a:off x="6828319" y="4856833"/>
            <a:ext cx="579992" cy="1349950"/>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Rett pilkobling 56">
            <a:extLst>
              <a:ext uri="{FF2B5EF4-FFF2-40B4-BE49-F238E27FC236}">
                <a16:creationId xmlns:a16="http://schemas.microsoft.com/office/drawing/2014/main" id="{70EBB279-E08D-46F7-B600-3C68EF3C6504}"/>
              </a:ext>
            </a:extLst>
          </p:cNvPr>
          <p:cNvCxnSpPr>
            <a:cxnSpLocks/>
          </p:cNvCxnSpPr>
          <p:nvPr/>
        </p:nvCxnSpPr>
        <p:spPr>
          <a:xfrm flipH="1">
            <a:off x="6819587" y="2305816"/>
            <a:ext cx="608407" cy="2270569"/>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 name="Rett pilkobling 65">
            <a:extLst>
              <a:ext uri="{FF2B5EF4-FFF2-40B4-BE49-F238E27FC236}">
                <a16:creationId xmlns:a16="http://schemas.microsoft.com/office/drawing/2014/main" id="{ADDC0091-FBFD-45B3-AACC-369034F1DB3E}"/>
              </a:ext>
            </a:extLst>
          </p:cNvPr>
          <p:cNvCxnSpPr>
            <a:cxnSpLocks/>
          </p:cNvCxnSpPr>
          <p:nvPr/>
        </p:nvCxnSpPr>
        <p:spPr>
          <a:xfrm flipH="1" flipV="1">
            <a:off x="4499262" y="5105554"/>
            <a:ext cx="690200" cy="1245527"/>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Rett pilkobling 67">
            <a:extLst>
              <a:ext uri="{FF2B5EF4-FFF2-40B4-BE49-F238E27FC236}">
                <a16:creationId xmlns:a16="http://schemas.microsoft.com/office/drawing/2014/main" id="{C49961F0-4D38-4B24-AF18-AEB1DA63AF99}"/>
              </a:ext>
            </a:extLst>
          </p:cNvPr>
          <p:cNvCxnSpPr>
            <a:cxnSpLocks/>
            <a:stCxn id="12" idx="1"/>
          </p:cNvCxnSpPr>
          <p:nvPr/>
        </p:nvCxnSpPr>
        <p:spPr>
          <a:xfrm flipH="1">
            <a:off x="4464220" y="1657465"/>
            <a:ext cx="715389" cy="143703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Rett pilkobling 69">
            <a:extLst>
              <a:ext uri="{FF2B5EF4-FFF2-40B4-BE49-F238E27FC236}">
                <a16:creationId xmlns:a16="http://schemas.microsoft.com/office/drawing/2014/main" id="{690D10D1-3947-42FF-B1BC-49DE2B3385EE}"/>
              </a:ext>
            </a:extLst>
          </p:cNvPr>
          <p:cNvCxnSpPr>
            <a:cxnSpLocks/>
          </p:cNvCxnSpPr>
          <p:nvPr/>
        </p:nvCxnSpPr>
        <p:spPr>
          <a:xfrm flipH="1">
            <a:off x="4499262" y="3123661"/>
            <a:ext cx="717743" cy="4596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Rett pilkobling 89">
            <a:extLst>
              <a:ext uri="{FF2B5EF4-FFF2-40B4-BE49-F238E27FC236}">
                <a16:creationId xmlns:a16="http://schemas.microsoft.com/office/drawing/2014/main" id="{391900FB-303B-479A-9CD6-7847C5F522B3}"/>
              </a:ext>
            </a:extLst>
          </p:cNvPr>
          <p:cNvCxnSpPr>
            <a:cxnSpLocks/>
            <a:endCxn id="10" idx="3"/>
          </p:cNvCxnSpPr>
          <p:nvPr/>
        </p:nvCxnSpPr>
        <p:spPr>
          <a:xfrm flipH="1" flipV="1">
            <a:off x="4425100" y="3230964"/>
            <a:ext cx="766454" cy="1527680"/>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Rett pilkobling 91">
            <a:extLst>
              <a:ext uri="{FF2B5EF4-FFF2-40B4-BE49-F238E27FC236}">
                <a16:creationId xmlns:a16="http://schemas.microsoft.com/office/drawing/2014/main" id="{54B04B68-FD50-4374-93FD-CA1B460F6D75}"/>
              </a:ext>
            </a:extLst>
          </p:cNvPr>
          <p:cNvCxnSpPr>
            <a:cxnSpLocks/>
            <a:stCxn id="6" idx="1"/>
          </p:cNvCxnSpPr>
          <p:nvPr/>
        </p:nvCxnSpPr>
        <p:spPr>
          <a:xfrm flipH="1">
            <a:off x="4519873" y="4738857"/>
            <a:ext cx="659736" cy="315016"/>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0" name="Rett pilkobling 99">
            <a:extLst>
              <a:ext uri="{FF2B5EF4-FFF2-40B4-BE49-F238E27FC236}">
                <a16:creationId xmlns:a16="http://schemas.microsoft.com/office/drawing/2014/main" id="{2F3031B2-6450-4A44-8107-5670EAA404FC}"/>
              </a:ext>
            </a:extLst>
          </p:cNvPr>
          <p:cNvCxnSpPr>
            <a:cxnSpLocks/>
            <a:stCxn id="10" idx="1"/>
          </p:cNvCxnSpPr>
          <p:nvPr/>
        </p:nvCxnSpPr>
        <p:spPr>
          <a:xfrm flipH="1">
            <a:off x="2125237" y="3230964"/>
            <a:ext cx="478528" cy="884366"/>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 name="Rett pilkobling 102">
            <a:extLst>
              <a:ext uri="{FF2B5EF4-FFF2-40B4-BE49-F238E27FC236}">
                <a16:creationId xmlns:a16="http://schemas.microsoft.com/office/drawing/2014/main" id="{53AD4218-21AB-4D91-A88B-C19BFA81A91E}"/>
              </a:ext>
            </a:extLst>
          </p:cNvPr>
          <p:cNvCxnSpPr>
            <a:cxnSpLocks/>
            <a:stCxn id="8" idx="1"/>
          </p:cNvCxnSpPr>
          <p:nvPr/>
        </p:nvCxnSpPr>
        <p:spPr>
          <a:xfrm flipH="1" flipV="1">
            <a:off x="2146254" y="4154545"/>
            <a:ext cx="521820" cy="856514"/>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8" name="TekstSylinder 107">
            <a:extLst>
              <a:ext uri="{FF2B5EF4-FFF2-40B4-BE49-F238E27FC236}">
                <a16:creationId xmlns:a16="http://schemas.microsoft.com/office/drawing/2014/main" id="{DEBA40C1-D9DC-48EF-85FA-809F4772E909}"/>
              </a:ext>
            </a:extLst>
          </p:cNvPr>
          <p:cNvSpPr txBox="1"/>
          <p:nvPr/>
        </p:nvSpPr>
        <p:spPr>
          <a:xfrm>
            <a:off x="2804949" y="584600"/>
            <a:ext cx="1540422" cy="369332"/>
          </a:xfrm>
          <a:prstGeom prst="rect">
            <a:avLst/>
          </a:prstGeom>
          <a:noFill/>
        </p:spPr>
        <p:txBody>
          <a:bodyPr wrap="none" rtlCol="0">
            <a:spAutoFit/>
          </a:bodyPr>
          <a:lstStyle/>
          <a:p>
            <a:r>
              <a:rPr lang="nb-NO"/>
              <a:t>Primærdrivere</a:t>
            </a:r>
            <a:endParaRPr lang="no-NO"/>
          </a:p>
        </p:txBody>
      </p:sp>
      <p:sp>
        <p:nvSpPr>
          <p:cNvPr id="109" name="TekstSylinder 108">
            <a:extLst>
              <a:ext uri="{FF2B5EF4-FFF2-40B4-BE49-F238E27FC236}">
                <a16:creationId xmlns:a16="http://schemas.microsoft.com/office/drawing/2014/main" id="{83D4229B-3090-4553-8806-9A3E91530E26}"/>
              </a:ext>
            </a:extLst>
          </p:cNvPr>
          <p:cNvSpPr txBox="1"/>
          <p:nvPr/>
        </p:nvSpPr>
        <p:spPr>
          <a:xfrm>
            <a:off x="5079999" y="567259"/>
            <a:ext cx="1792350" cy="369332"/>
          </a:xfrm>
          <a:prstGeom prst="rect">
            <a:avLst/>
          </a:prstGeom>
          <a:noFill/>
        </p:spPr>
        <p:txBody>
          <a:bodyPr wrap="none" rtlCol="0">
            <a:spAutoFit/>
          </a:bodyPr>
          <a:lstStyle/>
          <a:p>
            <a:r>
              <a:rPr lang="nb-NO"/>
              <a:t>Sekundærdrivere</a:t>
            </a:r>
            <a:endParaRPr lang="no-NO"/>
          </a:p>
        </p:txBody>
      </p:sp>
      <p:sp>
        <p:nvSpPr>
          <p:cNvPr id="110" name="TekstSylinder 109">
            <a:extLst>
              <a:ext uri="{FF2B5EF4-FFF2-40B4-BE49-F238E27FC236}">
                <a16:creationId xmlns:a16="http://schemas.microsoft.com/office/drawing/2014/main" id="{B5514573-DC4C-4B41-899B-54BF79E001F0}"/>
              </a:ext>
            </a:extLst>
          </p:cNvPr>
          <p:cNvSpPr txBox="1"/>
          <p:nvPr/>
        </p:nvSpPr>
        <p:spPr>
          <a:xfrm>
            <a:off x="7522782" y="584600"/>
            <a:ext cx="1479892" cy="369332"/>
          </a:xfrm>
          <a:prstGeom prst="rect">
            <a:avLst/>
          </a:prstGeom>
          <a:noFill/>
        </p:spPr>
        <p:txBody>
          <a:bodyPr wrap="none" rtlCol="0">
            <a:spAutoFit/>
          </a:bodyPr>
          <a:lstStyle/>
          <a:p>
            <a:r>
              <a:rPr lang="nb-NO"/>
              <a:t>Endringsideer</a:t>
            </a:r>
            <a:endParaRPr lang="no-NO"/>
          </a:p>
        </p:txBody>
      </p:sp>
      <p:sp>
        <p:nvSpPr>
          <p:cNvPr id="111" name="TekstSylinder 110">
            <a:extLst>
              <a:ext uri="{FF2B5EF4-FFF2-40B4-BE49-F238E27FC236}">
                <a16:creationId xmlns:a16="http://schemas.microsoft.com/office/drawing/2014/main" id="{8813644C-2015-4A7A-8B45-8357A056269B}"/>
              </a:ext>
            </a:extLst>
          </p:cNvPr>
          <p:cNvSpPr txBox="1"/>
          <p:nvPr/>
        </p:nvSpPr>
        <p:spPr>
          <a:xfrm>
            <a:off x="666327" y="584600"/>
            <a:ext cx="1183657" cy="369332"/>
          </a:xfrm>
          <a:prstGeom prst="rect">
            <a:avLst/>
          </a:prstGeom>
          <a:noFill/>
        </p:spPr>
        <p:txBody>
          <a:bodyPr wrap="none" rtlCol="0">
            <a:spAutoFit/>
          </a:bodyPr>
          <a:lstStyle/>
          <a:p>
            <a:r>
              <a:rPr lang="nb-NO"/>
              <a:t>Målsetting</a:t>
            </a:r>
            <a:endParaRPr lang="no-NO"/>
          </a:p>
        </p:txBody>
      </p:sp>
    </p:spTree>
    <p:extLst>
      <p:ext uri="{BB962C8B-B14F-4D97-AF65-F5344CB8AC3E}">
        <p14:creationId xmlns:p14="http://schemas.microsoft.com/office/powerpoint/2010/main" val="2805444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Kaffekopp og bøker">
            <a:extLst>
              <a:ext uri="{FF2B5EF4-FFF2-40B4-BE49-F238E27FC236}">
                <a16:creationId xmlns:a16="http://schemas.microsoft.com/office/drawing/2014/main" id="{AD638525-4183-434C-85A9-FC1AAE61F06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5D1444D-3005-4059-9545-15786769CBA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PAUSE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4B51C173-BF11-44BA-8F04-D5708F37DDA5}"/>
              </a:ext>
            </a:extLst>
          </p:cNvPr>
          <p:cNvSpPr txBox="1"/>
          <p:nvPr/>
        </p:nvSpPr>
        <p:spPr>
          <a:xfrm>
            <a:off x="9363075" y="6488658"/>
            <a:ext cx="2673489" cy="369332"/>
          </a:xfrm>
          <a:prstGeom prst="rect">
            <a:avLst/>
          </a:prstGeom>
          <a:noFill/>
        </p:spPr>
        <p:txBody>
          <a:bodyPr wrap="none" rtlCol="0">
            <a:spAutoFit/>
          </a:bodyPr>
          <a:lstStyle/>
          <a:p>
            <a:r>
              <a:rPr lang="nb-NO"/>
              <a:t>Stock-bilde fra </a:t>
            </a:r>
            <a:r>
              <a:rPr lang="nb-NO" err="1"/>
              <a:t>Powerpoint</a:t>
            </a:r>
            <a:endParaRPr lang="no-NO"/>
          </a:p>
        </p:txBody>
      </p:sp>
    </p:spTree>
    <p:extLst>
      <p:ext uri="{BB962C8B-B14F-4D97-AF65-F5344CB8AC3E}">
        <p14:creationId xmlns:p14="http://schemas.microsoft.com/office/powerpoint/2010/main" val="209733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0DC6E9-B4FA-4133-9657-3C179E351174}"/>
              </a:ext>
            </a:extLst>
          </p:cNvPr>
          <p:cNvSpPr>
            <a:spLocks noGrp="1"/>
          </p:cNvSpPr>
          <p:nvPr>
            <p:ph type="ctrTitle"/>
          </p:nvPr>
        </p:nvSpPr>
        <p:spPr/>
        <p:txBody>
          <a:bodyPr/>
          <a:lstStyle/>
          <a:p>
            <a:r>
              <a:rPr lang="nb-NO"/>
              <a:t>DRIVERDIAGRAM</a:t>
            </a:r>
            <a:endParaRPr lang="no-NO"/>
          </a:p>
        </p:txBody>
      </p:sp>
      <p:sp>
        <p:nvSpPr>
          <p:cNvPr id="3" name="Undertittel 2">
            <a:extLst>
              <a:ext uri="{FF2B5EF4-FFF2-40B4-BE49-F238E27FC236}">
                <a16:creationId xmlns:a16="http://schemas.microsoft.com/office/drawing/2014/main" id="{EE1B48C2-B44B-4532-AF68-EFC2CE0C015E}"/>
              </a:ext>
            </a:extLst>
          </p:cNvPr>
          <p:cNvSpPr>
            <a:spLocks noGrp="1"/>
          </p:cNvSpPr>
          <p:nvPr>
            <p:ph type="subTitle" idx="1"/>
          </p:nvPr>
        </p:nvSpPr>
        <p:spPr>
          <a:xfrm>
            <a:off x="1524000" y="3974177"/>
            <a:ext cx="9144000" cy="1655762"/>
          </a:xfrm>
        </p:spPr>
        <p:txBody>
          <a:bodyPr/>
          <a:lstStyle/>
          <a:p>
            <a:pPr>
              <a:lnSpc>
                <a:spcPct val="100000"/>
              </a:lnSpc>
            </a:pPr>
            <a:r>
              <a:rPr lang="nb-NO"/>
              <a:t>Ellida Grøsle Henriksen og Elin Baldersheim Nilsen</a:t>
            </a:r>
            <a:endParaRPr lang="no-NO"/>
          </a:p>
        </p:txBody>
      </p:sp>
    </p:spTree>
    <p:extLst>
      <p:ext uri="{BB962C8B-B14F-4D97-AF65-F5344CB8AC3E}">
        <p14:creationId xmlns:p14="http://schemas.microsoft.com/office/powerpoint/2010/main" val="209949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Spørsmåls tegn i en linje og ett spørsmåls tegn lyser">
            <a:extLst>
              <a:ext uri="{FF2B5EF4-FFF2-40B4-BE49-F238E27FC236}">
                <a16:creationId xmlns:a16="http://schemas.microsoft.com/office/drawing/2014/main" id="{6CA44E39-03AE-435C-BF0A-70B63E79FE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69" r="23298" b="6922"/>
          <a:stretch/>
        </p:blipFill>
        <p:spPr>
          <a:xfrm>
            <a:off x="4380955" y="433387"/>
            <a:ext cx="7572919" cy="5991225"/>
          </a:xfrm>
          <a:prstGeom prst="rect">
            <a:avLst/>
          </a:prstGeom>
        </p:spPr>
      </p:pic>
      <p:sp>
        <p:nvSpPr>
          <p:cNvPr id="2" name="Tittel 1">
            <a:extLst>
              <a:ext uri="{FF2B5EF4-FFF2-40B4-BE49-F238E27FC236}">
                <a16:creationId xmlns:a16="http://schemas.microsoft.com/office/drawing/2014/main" id="{06C78AE6-CAC8-409A-BE09-96379997CE72}"/>
              </a:ext>
            </a:extLst>
          </p:cNvPr>
          <p:cNvSpPr>
            <a:spLocks noGrp="1"/>
          </p:cNvSpPr>
          <p:nvPr>
            <p:ph type="title"/>
          </p:nvPr>
        </p:nvSpPr>
        <p:spPr>
          <a:xfrm>
            <a:off x="418719" y="345165"/>
            <a:ext cx="5724906" cy="1124712"/>
          </a:xfrm>
        </p:spPr>
        <p:txBody>
          <a:bodyPr anchor="b">
            <a:normAutofit/>
          </a:bodyPr>
          <a:lstStyle/>
          <a:p>
            <a:r>
              <a:rPr lang="nb-NO"/>
              <a:t>Driverdiagram</a:t>
            </a:r>
            <a:endParaRPr lang="no-NO"/>
          </a:p>
        </p:txBody>
      </p:sp>
      <p:sp>
        <p:nvSpPr>
          <p:cNvPr id="9" name="Content Placeholder 8">
            <a:extLst>
              <a:ext uri="{FF2B5EF4-FFF2-40B4-BE49-F238E27FC236}">
                <a16:creationId xmlns:a16="http://schemas.microsoft.com/office/drawing/2014/main" id="{B628EA63-BCB1-4BDE-A2D9-CC2E00220B9D}"/>
              </a:ext>
            </a:extLst>
          </p:cNvPr>
          <p:cNvSpPr>
            <a:spLocks noGrp="1"/>
          </p:cNvSpPr>
          <p:nvPr>
            <p:ph idx="1"/>
          </p:nvPr>
        </p:nvSpPr>
        <p:spPr>
          <a:xfrm>
            <a:off x="418719" y="1898904"/>
            <a:ext cx="3438906" cy="3207258"/>
          </a:xfrm>
        </p:spPr>
        <p:txBody>
          <a:bodyPr anchor="t">
            <a:normAutofit/>
          </a:bodyPr>
          <a:lstStyle/>
          <a:p>
            <a:pPr marL="0" indent="0">
              <a:buNone/>
            </a:pPr>
            <a:r>
              <a:rPr lang="nb-NO" b="0" i="0">
                <a:solidFill>
                  <a:srgbClr val="1E1E23"/>
                </a:solidFill>
                <a:effectLst/>
                <a:latin typeface="Avenir Next"/>
              </a:rPr>
              <a:t>En visuell fremstilling av forbedringsarbeidets mål og hva som skal bidra til at målet nås</a:t>
            </a:r>
            <a:endParaRPr lang="en-US">
              <a:cs typeface="Calibri" panose="020F0502020204030204"/>
            </a:endParaRPr>
          </a:p>
        </p:txBody>
      </p:sp>
    </p:spTree>
    <p:extLst>
      <p:ext uri="{BB962C8B-B14F-4D97-AF65-F5344CB8AC3E}">
        <p14:creationId xmlns:p14="http://schemas.microsoft.com/office/powerpoint/2010/main" val="344696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D9835405-17F9-4ACD-B050-66A9D976CE25}"/>
              </a:ext>
            </a:extLst>
          </p:cNvPr>
          <p:cNvPicPr>
            <a:picLocks noChangeAspect="1"/>
          </p:cNvPicPr>
          <p:nvPr/>
        </p:nvPicPr>
        <p:blipFill>
          <a:blip r:embed="rId3"/>
          <a:stretch>
            <a:fillRect/>
          </a:stretch>
        </p:blipFill>
        <p:spPr>
          <a:xfrm>
            <a:off x="594675" y="142783"/>
            <a:ext cx="11362441" cy="6387069"/>
          </a:xfrm>
          <a:prstGeom prst="rect">
            <a:avLst/>
          </a:prstGeom>
        </p:spPr>
      </p:pic>
      <p:sp>
        <p:nvSpPr>
          <p:cNvPr id="2" name="Tittel 1">
            <a:extLst>
              <a:ext uri="{FF2B5EF4-FFF2-40B4-BE49-F238E27FC236}">
                <a16:creationId xmlns:a16="http://schemas.microsoft.com/office/drawing/2014/main" id="{18D04616-FEC2-44E5-8B09-6D91E2E5F8A3}"/>
              </a:ext>
            </a:extLst>
          </p:cNvPr>
          <p:cNvSpPr>
            <a:spLocks noGrp="1"/>
          </p:cNvSpPr>
          <p:nvPr>
            <p:ph type="title"/>
          </p:nvPr>
        </p:nvSpPr>
        <p:spPr>
          <a:xfrm>
            <a:off x="234884" y="6222245"/>
            <a:ext cx="8739433" cy="946840"/>
          </a:xfrm>
        </p:spPr>
        <p:txBody>
          <a:bodyPr>
            <a:normAutofit/>
          </a:bodyPr>
          <a:lstStyle/>
          <a:p>
            <a:r>
              <a:rPr lang="nb-NO" sz="2000">
                <a:hlinkClick r:id="rId4"/>
              </a:rPr>
              <a:t>Nasjonal handlingsplan for pasientsikkerhet og kvalitetsforbedring 2019-2023 </a:t>
            </a:r>
            <a:endParaRPr lang="no-NO" sz="2000"/>
          </a:p>
        </p:txBody>
      </p:sp>
    </p:spTree>
    <p:extLst>
      <p:ext uri="{BB962C8B-B14F-4D97-AF65-F5344CB8AC3E}">
        <p14:creationId xmlns:p14="http://schemas.microsoft.com/office/powerpoint/2010/main" val="140896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82221190"/>
              </p:ext>
            </p:extLst>
          </p:nvPr>
        </p:nvGraphicFramePr>
        <p:xfrm>
          <a:off x="1265129" y="1643641"/>
          <a:ext cx="9218404" cy="478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tel 1"/>
          <p:cNvSpPr txBox="1">
            <a:spLocks/>
          </p:cNvSpPr>
          <p:nvPr/>
        </p:nvSpPr>
        <p:spPr>
          <a:xfrm>
            <a:off x="838200" y="164708"/>
            <a:ext cx="10515600" cy="7371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3600" b="1"/>
              <a:t>Driverdiagram for [sett inn navn på forbedringsarbeid]</a:t>
            </a:r>
            <a:r>
              <a:rPr lang="nb-NO" sz="3600"/>
              <a:t> </a:t>
            </a:r>
          </a:p>
        </p:txBody>
      </p:sp>
      <p:sp>
        <p:nvSpPr>
          <p:cNvPr id="6" name="Tittel 1"/>
          <p:cNvSpPr txBox="1">
            <a:spLocks/>
          </p:cNvSpPr>
          <p:nvPr/>
        </p:nvSpPr>
        <p:spPr>
          <a:xfrm>
            <a:off x="2197466" y="784967"/>
            <a:ext cx="10515600" cy="7371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1200" b="1" cap="all"/>
              <a:t>Målsetting		Primærdrivere        	     Sekundærdrivere		Endringsideer</a:t>
            </a:r>
            <a:r>
              <a:rPr lang="nb-NO" sz="1200" b="1"/>
              <a:t> 	</a:t>
            </a:r>
            <a:endParaRPr lang="nb-NO" sz="1200"/>
          </a:p>
          <a:p>
            <a:pPr algn="l"/>
            <a:r>
              <a:rPr lang="nb-NO" sz="1200"/>
              <a:t>Hva ønsker vi å oppnå? 	</a:t>
            </a:r>
            <a:r>
              <a:rPr lang="nb-NO" sz="1200" cap="all"/>
              <a:t>	                               H</a:t>
            </a:r>
            <a:r>
              <a:rPr lang="nb-NO" sz="1200"/>
              <a:t>vilke prosesser må vi endre på? </a:t>
            </a:r>
          </a:p>
          <a:p>
            <a:pPr algn="l"/>
            <a:r>
              <a:rPr lang="nb-NO" sz="1200"/>
              <a:t>				     (prosessindikator)</a:t>
            </a:r>
            <a:r>
              <a:rPr lang="nb-NO" sz="1200" cap="all"/>
              <a:t>		  	</a:t>
            </a:r>
            <a:endParaRPr lang="nb-NO" sz="1200"/>
          </a:p>
        </p:txBody>
      </p:sp>
      <p:sp>
        <p:nvSpPr>
          <p:cNvPr id="7" name="Tittel 1"/>
          <p:cNvSpPr txBox="1">
            <a:spLocks/>
          </p:cNvSpPr>
          <p:nvPr/>
        </p:nvSpPr>
        <p:spPr>
          <a:xfrm>
            <a:off x="479267" y="5876576"/>
            <a:ext cx="10515600" cy="9814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1200"/>
              <a:t>Resultatmål: [Tekst]</a:t>
            </a:r>
          </a:p>
          <a:p>
            <a:pPr algn="l"/>
            <a:r>
              <a:rPr lang="nb-NO" sz="1200"/>
              <a:t>Prosessmål: [Tekst]</a:t>
            </a:r>
          </a:p>
          <a:p>
            <a:pPr algn="l"/>
            <a:endParaRPr lang="nb-NO" sz="1200" b="1"/>
          </a:p>
          <a:p>
            <a:pPr algn="l"/>
            <a:r>
              <a:rPr lang="nb-NO" sz="1200" b="1"/>
              <a:t>Driverdiagrammet beskriver vår teori om hva vi kan gjøre for å nå målsetningen og hvordan.</a:t>
            </a:r>
            <a:endParaRPr lang="nb-NO" sz="1200"/>
          </a:p>
          <a:p>
            <a:pPr algn="l"/>
            <a:r>
              <a:rPr lang="nb-NO" sz="1200"/>
              <a:t>Diagrammet gir en visuell framstilling de viktigste tiltakene for å nå målsettingen. Ved å lese driverdiagrammet fra høyre til venstre, demonstreres hvordan dette skal gjøres, og med hvilke lokale tiltak.</a:t>
            </a:r>
          </a:p>
        </p:txBody>
      </p:sp>
      <p:sp>
        <p:nvSpPr>
          <p:cNvPr id="8" name="TekstSylinder 7">
            <a:extLst>
              <a:ext uri="{FF2B5EF4-FFF2-40B4-BE49-F238E27FC236}">
                <a16:creationId xmlns:a16="http://schemas.microsoft.com/office/drawing/2014/main" id="{CF9943E6-D608-4599-85D2-B0D6FAC704F7}"/>
              </a:ext>
            </a:extLst>
          </p:cNvPr>
          <p:cNvSpPr txBox="1"/>
          <p:nvPr/>
        </p:nvSpPr>
        <p:spPr>
          <a:xfrm>
            <a:off x="4009488" y="1091874"/>
            <a:ext cx="1997029" cy="646331"/>
          </a:xfrm>
          <a:prstGeom prst="rect">
            <a:avLst/>
          </a:prstGeom>
          <a:noFill/>
        </p:spPr>
        <p:txBody>
          <a:bodyPr wrap="square">
            <a:spAutoFit/>
          </a:bodyPr>
          <a:lstStyle/>
          <a:p>
            <a:r>
              <a:rPr lang="nb-NO" sz="1200">
                <a:latin typeface="+mj-lt"/>
                <a:ea typeface="+mj-ea"/>
                <a:cs typeface="+mj-cs"/>
              </a:rPr>
              <a:t>Hva er de viktigste             faktorer som må vi ha på plass?</a:t>
            </a:r>
            <a:endParaRPr lang="no-NO" sz="1200">
              <a:latin typeface="+mj-lt"/>
              <a:ea typeface="+mj-ea"/>
              <a:cs typeface="+mj-cs"/>
            </a:endParaRPr>
          </a:p>
        </p:txBody>
      </p:sp>
      <p:sp>
        <p:nvSpPr>
          <p:cNvPr id="9" name="TekstSylinder 8">
            <a:extLst>
              <a:ext uri="{FF2B5EF4-FFF2-40B4-BE49-F238E27FC236}">
                <a16:creationId xmlns:a16="http://schemas.microsoft.com/office/drawing/2014/main" id="{7E35B4DE-B8FA-4A81-B4C1-72B19489C3B5}"/>
              </a:ext>
            </a:extLst>
          </p:cNvPr>
          <p:cNvSpPr txBox="1"/>
          <p:nvPr/>
        </p:nvSpPr>
        <p:spPr>
          <a:xfrm>
            <a:off x="8590328" y="1084857"/>
            <a:ext cx="1828800" cy="646331"/>
          </a:xfrm>
          <a:prstGeom prst="rect">
            <a:avLst/>
          </a:prstGeom>
          <a:noFill/>
        </p:spPr>
        <p:txBody>
          <a:bodyPr wrap="square" rtlCol="0">
            <a:spAutoFit/>
          </a:bodyPr>
          <a:lstStyle/>
          <a:p>
            <a:r>
              <a:rPr lang="nb-NO" sz="1200">
                <a:latin typeface="+mj-lt"/>
                <a:ea typeface="+mj-ea"/>
                <a:cs typeface="+mj-cs"/>
              </a:rPr>
              <a:t>Hvilke konkrete endringer kan iverksettes for å skape en forbedring?</a:t>
            </a:r>
            <a:endParaRPr lang="no-NO"/>
          </a:p>
        </p:txBody>
      </p:sp>
    </p:spTree>
    <p:extLst>
      <p:ext uri="{BB962C8B-B14F-4D97-AF65-F5344CB8AC3E}">
        <p14:creationId xmlns:p14="http://schemas.microsoft.com/office/powerpoint/2010/main" val="114487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4FC122-59E0-43AB-8163-6A64C064BFEA}"/>
              </a:ext>
            </a:extLst>
          </p:cNvPr>
          <p:cNvSpPr>
            <a:spLocks noGrp="1"/>
          </p:cNvSpPr>
          <p:nvPr>
            <p:ph type="title"/>
          </p:nvPr>
        </p:nvSpPr>
        <p:spPr/>
        <p:txBody>
          <a:bodyPr/>
          <a:lstStyle/>
          <a:p>
            <a:r>
              <a:rPr lang="nb-NO"/>
              <a:t>Hvor kan du lese mer?</a:t>
            </a:r>
            <a:endParaRPr lang="no-NO"/>
          </a:p>
        </p:txBody>
      </p:sp>
      <p:sp>
        <p:nvSpPr>
          <p:cNvPr id="3" name="Plassholder for innhold 2">
            <a:extLst>
              <a:ext uri="{FF2B5EF4-FFF2-40B4-BE49-F238E27FC236}">
                <a16:creationId xmlns:a16="http://schemas.microsoft.com/office/drawing/2014/main" id="{7D5E4A56-5BC1-445F-B6C6-38CB49EFE6F8}"/>
              </a:ext>
            </a:extLst>
          </p:cNvPr>
          <p:cNvSpPr>
            <a:spLocks noGrp="1"/>
          </p:cNvSpPr>
          <p:nvPr>
            <p:ph idx="1"/>
          </p:nvPr>
        </p:nvSpPr>
        <p:spPr/>
        <p:txBody>
          <a:bodyPr/>
          <a:lstStyle/>
          <a:p>
            <a:r>
              <a:rPr lang="nb-NO">
                <a:hlinkClick r:id="rId3"/>
              </a:rPr>
              <a:t>itryggehender24-7.no</a:t>
            </a:r>
            <a:r>
              <a:rPr lang="nb-NO"/>
              <a:t> (ligger maler til driverdiagram)</a:t>
            </a:r>
          </a:p>
          <a:p>
            <a:r>
              <a:rPr lang="en-US">
                <a:hlinkClick r:id="rId4"/>
              </a:rPr>
              <a:t>Mike </a:t>
            </a:r>
            <a:r>
              <a:rPr lang="en-US" err="1">
                <a:hlinkClick r:id="rId4"/>
              </a:rPr>
              <a:t>Davidge</a:t>
            </a:r>
            <a:r>
              <a:rPr lang="en-US">
                <a:hlinkClick r:id="rId4"/>
              </a:rPr>
              <a:t> on Measurement for Improvement</a:t>
            </a:r>
            <a:r>
              <a:rPr lang="en-US"/>
              <a:t> </a:t>
            </a:r>
          </a:p>
          <a:p>
            <a:pPr marL="0" indent="0">
              <a:buNone/>
            </a:pPr>
            <a:r>
              <a:rPr lang="en-US"/>
              <a:t>  (</a:t>
            </a:r>
            <a:r>
              <a:rPr lang="en-US" err="1"/>
              <a:t>fra</a:t>
            </a:r>
            <a:r>
              <a:rPr lang="en-US"/>
              <a:t> 03:30)</a:t>
            </a:r>
            <a:r>
              <a:rPr lang="nb-NO"/>
              <a:t> </a:t>
            </a:r>
          </a:p>
          <a:p>
            <a:r>
              <a:rPr lang="nb-NO" err="1"/>
              <a:t>What’s</a:t>
            </a:r>
            <a:r>
              <a:rPr lang="nb-NO"/>
              <a:t> </a:t>
            </a:r>
            <a:r>
              <a:rPr lang="nb-NO" err="1"/>
              <a:t>your</a:t>
            </a:r>
            <a:r>
              <a:rPr lang="nb-NO"/>
              <a:t> </a:t>
            </a:r>
            <a:r>
              <a:rPr lang="nb-NO" err="1"/>
              <a:t>Theory</a:t>
            </a:r>
            <a:r>
              <a:rPr lang="nb-NO"/>
              <a:t>? </a:t>
            </a:r>
            <a:r>
              <a:rPr lang="nb-NO">
                <a:hlinkClick r:id="rId5"/>
              </a:rPr>
              <a:t>(Bennett &amp; Provost, 2015)</a:t>
            </a:r>
            <a:endParaRPr lang="nb-NO"/>
          </a:p>
          <a:p>
            <a:r>
              <a:rPr lang="nb-NO">
                <a:hlinkClick r:id="rId6"/>
              </a:rPr>
              <a:t>Universitetssykehuset Nord-Norge</a:t>
            </a:r>
            <a:endParaRPr lang="nb-NO"/>
          </a:p>
          <a:p>
            <a:r>
              <a:rPr lang="nb-NO">
                <a:hlinkClick r:id="rId7"/>
              </a:rPr>
              <a:t>Forskjellig eksempler på driverdiagram</a:t>
            </a:r>
            <a:endParaRPr lang="nb-NO"/>
          </a:p>
          <a:p>
            <a:endParaRPr lang="no-NO"/>
          </a:p>
        </p:txBody>
      </p:sp>
      <p:pic>
        <p:nvPicPr>
          <p:cNvPr id="4" name="Bilde 3">
            <a:extLst>
              <a:ext uri="{FF2B5EF4-FFF2-40B4-BE49-F238E27FC236}">
                <a16:creationId xmlns:a16="http://schemas.microsoft.com/office/drawing/2014/main" id="{D6C63972-7512-4A1F-B4C9-729F4378D63D}"/>
              </a:ext>
            </a:extLst>
          </p:cNvPr>
          <p:cNvPicPr>
            <a:picLocks noChangeAspect="1"/>
          </p:cNvPicPr>
          <p:nvPr/>
        </p:nvPicPr>
        <p:blipFill>
          <a:blip r:embed="rId8"/>
          <a:stretch>
            <a:fillRect/>
          </a:stretch>
        </p:blipFill>
        <p:spPr>
          <a:xfrm>
            <a:off x="6399499" y="3876494"/>
            <a:ext cx="2038349" cy="2766331"/>
          </a:xfrm>
          <a:prstGeom prst="rect">
            <a:avLst/>
          </a:prstGeom>
        </p:spPr>
      </p:pic>
      <p:pic>
        <p:nvPicPr>
          <p:cNvPr id="5" name="Bilde 4">
            <a:extLst>
              <a:ext uri="{FF2B5EF4-FFF2-40B4-BE49-F238E27FC236}">
                <a16:creationId xmlns:a16="http://schemas.microsoft.com/office/drawing/2014/main" id="{12AE93E0-B8B7-4BA1-8874-2C2084113525}"/>
              </a:ext>
            </a:extLst>
          </p:cNvPr>
          <p:cNvPicPr>
            <a:picLocks noChangeAspect="1"/>
          </p:cNvPicPr>
          <p:nvPr/>
        </p:nvPicPr>
        <p:blipFill>
          <a:blip r:embed="rId9"/>
          <a:stretch>
            <a:fillRect/>
          </a:stretch>
        </p:blipFill>
        <p:spPr>
          <a:xfrm>
            <a:off x="8530127" y="2322930"/>
            <a:ext cx="3439134" cy="2212140"/>
          </a:xfrm>
          <a:prstGeom prst="rect">
            <a:avLst/>
          </a:prstGeom>
        </p:spPr>
      </p:pic>
    </p:spTree>
    <p:extLst>
      <p:ext uri="{BB962C8B-B14F-4D97-AF65-F5344CB8AC3E}">
        <p14:creationId xmlns:p14="http://schemas.microsoft.com/office/powerpoint/2010/main" val="127296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61328"/>
            <a:ext cx="9144000" cy="2387600"/>
          </a:xfrm>
        </p:spPr>
        <p:txBody>
          <a:bodyPr/>
          <a:lstStyle/>
          <a:p>
            <a:r>
              <a:rPr lang="nb-NO" b="1">
                <a:solidFill>
                  <a:srgbClr val="0070C0"/>
                </a:solidFill>
              </a:rPr>
              <a:t>Godt nyttår </a:t>
            </a:r>
            <a:br>
              <a:rPr lang="nb-NO" b="1">
                <a:solidFill>
                  <a:srgbClr val="0070C0"/>
                </a:solidFill>
              </a:rPr>
            </a:br>
            <a:r>
              <a:rPr lang="nb-NO" b="1">
                <a:solidFill>
                  <a:srgbClr val="0070C0"/>
                </a:solidFill>
              </a:rPr>
              <a:t>og velkommen!</a:t>
            </a:r>
          </a:p>
        </p:txBody>
      </p:sp>
      <p:sp>
        <p:nvSpPr>
          <p:cNvPr id="3" name="Undertittel 2"/>
          <p:cNvSpPr>
            <a:spLocks noGrp="1"/>
          </p:cNvSpPr>
          <p:nvPr>
            <p:ph type="subTitle" idx="1"/>
          </p:nvPr>
        </p:nvSpPr>
        <p:spPr>
          <a:xfrm>
            <a:off x="1524000" y="3672946"/>
            <a:ext cx="9144000" cy="1655762"/>
          </a:xfrm>
        </p:spPr>
        <p:txBody>
          <a:bodyPr vert="horz" lIns="91440" tIns="45720" rIns="91440" bIns="45720" rtlCol="0" anchor="t">
            <a:normAutofit/>
          </a:bodyPr>
          <a:lstStyle/>
          <a:p>
            <a:r>
              <a:rPr lang="nb-NO" b="1"/>
              <a:t>Regional Forbedringsagentutdanning på Agder</a:t>
            </a:r>
          </a:p>
          <a:p>
            <a:r>
              <a:rPr lang="nb-NO" b="1"/>
              <a:t>Verktøysamling 12. januar 2022</a:t>
            </a:r>
          </a:p>
          <a:p>
            <a:r>
              <a:rPr lang="nb-NO" b="1"/>
              <a:t>Zoom</a:t>
            </a:r>
            <a:endParaRPr lang="nb-NO" b="1">
              <a:cs typeface="Calibri"/>
            </a:endParaRPr>
          </a:p>
          <a:p>
            <a:endParaRPr lang="nb-NO"/>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5393" y="5482945"/>
            <a:ext cx="4272530" cy="1137421"/>
          </a:xfrm>
          <a:prstGeom prst="rect">
            <a:avLst/>
          </a:prstGeom>
        </p:spPr>
      </p:pic>
      <p:pic>
        <p:nvPicPr>
          <p:cNvPr id="7" name="Bilde 6">
            <a:extLst>
              <a:ext uri="{FF2B5EF4-FFF2-40B4-BE49-F238E27FC236}">
                <a16:creationId xmlns:a16="http://schemas.microsoft.com/office/drawing/2014/main" id="{AB1B5932-1208-466D-AA41-E677EE677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146" y="5470932"/>
            <a:ext cx="4562462" cy="1393506"/>
          </a:xfrm>
          <a:prstGeom prst="rect">
            <a:avLst/>
          </a:prstGeom>
        </p:spPr>
      </p:pic>
      <p:sp>
        <p:nvSpPr>
          <p:cNvPr id="5" name="TekstSylinder 4">
            <a:extLst>
              <a:ext uri="{FF2B5EF4-FFF2-40B4-BE49-F238E27FC236}">
                <a16:creationId xmlns:a16="http://schemas.microsoft.com/office/drawing/2014/main" id="{E213187C-874D-49D8-A500-48678F8C682B}"/>
              </a:ext>
            </a:extLst>
          </p:cNvPr>
          <p:cNvSpPr txBox="1"/>
          <p:nvPr/>
        </p:nvSpPr>
        <p:spPr>
          <a:xfrm>
            <a:off x="195392" y="237633"/>
            <a:ext cx="11801216" cy="369332"/>
          </a:xfrm>
          <a:prstGeom prst="rect">
            <a:avLst/>
          </a:prstGeom>
          <a:noFill/>
        </p:spPr>
        <p:txBody>
          <a:bodyPr wrap="square" rtlCol="0">
            <a:spAutoFit/>
          </a:bodyPr>
          <a:lstStyle/>
          <a:p>
            <a:pPr algn="ctr"/>
            <a:r>
              <a:rPr lang="nb-NO" b="1">
                <a:solidFill>
                  <a:schemeClr val="accent1">
                    <a:lumMod val="75000"/>
                  </a:schemeClr>
                </a:solidFill>
              </a:rPr>
              <a:t>Det gjøres opptak av denne samlingen. Lenke til opptaket blir delt med deltakere og veiledere i etterkant.</a:t>
            </a:r>
          </a:p>
        </p:txBody>
      </p:sp>
    </p:spTree>
    <p:extLst>
      <p:ext uri="{BB962C8B-B14F-4D97-AF65-F5344CB8AC3E}">
        <p14:creationId xmlns:p14="http://schemas.microsoft.com/office/powerpoint/2010/main" val="2810711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15CAE7-4BF4-48D8-A574-2111445BE4F8}"/>
              </a:ext>
            </a:extLst>
          </p:cNvPr>
          <p:cNvSpPr>
            <a:spLocks noGrp="1"/>
          </p:cNvSpPr>
          <p:nvPr>
            <p:ph type="title"/>
          </p:nvPr>
        </p:nvSpPr>
        <p:spPr/>
        <p:txBody>
          <a:bodyPr/>
          <a:lstStyle/>
          <a:p>
            <a:endParaRPr lang="no-NO"/>
          </a:p>
        </p:txBody>
      </p:sp>
      <p:sp>
        <p:nvSpPr>
          <p:cNvPr id="3" name="Plassholder for innhold 2">
            <a:extLst>
              <a:ext uri="{FF2B5EF4-FFF2-40B4-BE49-F238E27FC236}">
                <a16:creationId xmlns:a16="http://schemas.microsoft.com/office/drawing/2014/main" id="{1ED7E6CF-EB7E-48C6-80CC-32992ED016F8}"/>
              </a:ext>
            </a:extLst>
          </p:cNvPr>
          <p:cNvSpPr>
            <a:spLocks noGrp="1"/>
          </p:cNvSpPr>
          <p:nvPr>
            <p:ph idx="1"/>
          </p:nvPr>
        </p:nvSpPr>
        <p:spPr/>
        <p:txBody>
          <a:bodyPr/>
          <a:lstStyle/>
          <a:p>
            <a:endParaRPr lang="no-NO"/>
          </a:p>
        </p:txBody>
      </p:sp>
      <p:pic>
        <p:nvPicPr>
          <p:cNvPr id="6" name="Bilde 5">
            <a:extLst>
              <a:ext uri="{FF2B5EF4-FFF2-40B4-BE49-F238E27FC236}">
                <a16:creationId xmlns:a16="http://schemas.microsoft.com/office/drawing/2014/main" id="{EA24A7C7-0D0F-44D2-9489-E2D7055C73AB}"/>
              </a:ext>
            </a:extLst>
          </p:cNvPr>
          <p:cNvPicPr>
            <a:picLocks noChangeAspect="1"/>
          </p:cNvPicPr>
          <p:nvPr/>
        </p:nvPicPr>
        <p:blipFill rotWithShape="1">
          <a:blip r:embed="rId3"/>
          <a:srcRect l="5204" t="7360" r="2820" b="3272"/>
          <a:stretch/>
        </p:blipFill>
        <p:spPr>
          <a:xfrm>
            <a:off x="2147887" y="50582"/>
            <a:ext cx="7896226" cy="6756835"/>
          </a:xfrm>
          <a:prstGeom prst="rect">
            <a:avLst/>
          </a:prstGeom>
        </p:spPr>
      </p:pic>
      <p:sp>
        <p:nvSpPr>
          <p:cNvPr id="8" name="Rektangel 7">
            <a:extLst>
              <a:ext uri="{FF2B5EF4-FFF2-40B4-BE49-F238E27FC236}">
                <a16:creationId xmlns:a16="http://schemas.microsoft.com/office/drawing/2014/main" id="{7B0BC0FD-BCAA-425C-A258-9B87D6464F5E}"/>
              </a:ext>
            </a:extLst>
          </p:cNvPr>
          <p:cNvSpPr/>
          <p:nvPr/>
        </p:nvSpPr>
        <p:spPr>
          <a:xfrm>
            <a:off x="7806346" y="681037"/>
            <a:ext cx="1727041" cy="1473163"/>
          </a:xfrm>
          <a:prstGeom prst="rect">
            <a:avLst/>
          </a:prstGeom>
          <a:solidFill>
            <a:srgbClr val="FF33CC"/>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Risikovurdering av fall ved innkomst</a:t>
            </a:r>
            <a:endParaRPr lang="no-NO"/>
          </a:p>
        </p:txBody>
      </p:sp>
      <p:sp>
        <p:nvSpPr>
          <p:cNvPr id="9" name="Rektangel 8">
            <a:extLst>
              <a:ext uri="{FF2B5EF4-FFF2-40B4-BE49-F238E27FC236}">
                <a16:creationId xmlns:a16="http://schemas.microsoft.com/office/drawing/2014/main" id="{C5B3B076-1268-4659-B8A8-61AB1CA1E1F3}"/>
              </a:ext>
            </a:extLst>
          </p:cNvPr>
          <p:cNvSpPr/>
          <p:nvPr/>
        </p:nvSpPr>
        <p:spPr>
          <a:xfrm>
            <a:off x="3412225" y="4361704"/>
            <a:ext cx="1549241" cy="1324155"/>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Lav effekt + lav gjennom-føringsevne</a:t>
            </a:r>
            <a:endParaRPr lang="no-NO">
              <a:solidFill>
                <a:schemeClr val="tx1"/>
              </a:solidFill>
            </a:endParaRPr>
          </a:p>
        </p:txBody>
      </p:sp>
      <p:sp>
        <p:nvSpPr>
          <p:cNvPr id="10" name="Rektangel 9">
            <a:extLst>
              <a:ext uri="{FF2B5EF4-FFF2-40B4-BE49-F238E27FC236}">
                <a16:creationId xmlns:a16="http://schemas.microsoft.com/office/drawing/2014/main" id="{1B62D3A2-318B-4F82-BB1C-74D4D610785F}"/>
              </a:ext>
            </a:extLst>
          </p:cNvPr>
          <p:cNvSpPr/>
          <p:nvPr/>
        </p:nvSpPr>
        <p:spPr>
          <a:xfrm>
            <a:off x="7806346" y="681036"/>
            <a:ext cx="1727041" cy="1473163"/>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Høy effekt + </a:t>
            </a:r>
          </a:p>
          <a:p>
            <a:pPr algn="ctr"/>
            <a:r>
              <a:rPr lang="nb-NO">
                <a:solidFill>
                  <a:schemeClr val="tx1"/>
                </a:solidFill>
              </a:rPr>
              <a:t>høy gjennom-føringsevne</a:t>
            </a:r>
            <a:endParaRPr lang="no-NO">
              <a:solidFill>
                <a:schemeClr val="tx1"/>
              </a:solidFill>
            </a:endParaRPr>
          </a:p>
        </p:txBody>
      </p:sp>
      <p:sp>
        <p:nvSpPr>
          <p:cNvPr id="11" name="Rektangel 10">
            <a:extLst>
              <a:ext uri="{FF2B5EF4-FFF2-40B4-BE49-F238E27FC236}">
                <a16:creationId xmlns:a16="http://schemas.microsoft.com/office/drawing/2014/main" id="{A3AB5C4E-92CD-4D4A-9E19-2B1C9AF7CAB2}"/>
              </a:ext>
            </a:extLst>
          </p:cNvPr>
          <p:cNvSpPr/>
          <p:nvPr/>
        </p:nvSpPr>
        <p:spPr>
          <a:xfrm>
            <a:off x="3412225" y="681036"/>
            <a:ext cx="1608508" cy="1473163"/>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Høy effekt + lav gjennom-føringsevne</a:t>
            </a:r>
            <a:endParaRPr lang="no-NO">
              <a:solidFill>
                <a:schemeClr val="tx1"/>
              </a:solidFill>
            </a:endParaRPr>
          </a:p>
        </p:txBody>
      </p:sp>
      <p:sp>
        <p:nvSpPr>
          <p:cNvPr id="12" name="Rektangel 11">
            <a:extLst>
              <a:ext uri="{FF2B5EF4-FFF2-40B4-BE49-F238E27FC236}">
                <a16:creationId xmlns:a16="http://schemas.microsoft.com/office/drawing/2014/main" id="{1364168F-6920-4E55-9AFA-65315D6E3CE2}"/>
              </a:ext>
            </a:extLst>
          </p:cNvPr>
          <p:cNvSpPr/>
          <p:nvPr/>
        </p:nvSpPr>
        <p:spPr>
          <a:xfrm>
            <a:off x="7907946" y="4212696"/>
            <a:ext cx="1727041" cy="1473163"/>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Lav effekt + høy gjennomføringsevne</a:t>
            </a:r>
            <a:endParaRPr lang="no-NO">
              <a:solidFill>
                <a:schemeClr val="tx1"/>
              </a:solidFill>
            </a:endParaRPr>
          </a:p>
        </p:txBody>
      </p:sp>
    </p:spTree>
    <p:extLst>
      <p:ext uri="{BB962C8B-B14F-4D97-AF65-F5344CB8AC3E}">
        <p14:creationId xmlns:p14="http://schemas.microsoft.com/office/powerpoint/2010/main" val="292787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Sylinder 25">
            <a:extLst>
              <a:ext uri="{FF2B5EF4-FFF2-40B4-BE49-F238E27FC236}">
                <a16:creationId xmlns:a16="http://schemas.microsoft.com/office/drawing/2014/main" id="{2DEBDCB4-85E5-4EB7-80DC-E3895BB25D69}"/>
              </a:ext>
            </a:extLst>
          </p:cNvPr>
          <p:cNvSpPr txBox="1"/>
          <p:nvPr/>
        </p:nvSpPr>
        <p:spPr>
          <a:xfrm>
            <a:off x="9342474" y="6099367"/>
            <a:ext cx="2849526" cy="669666"/>
          </a:xfrm>
          <a:prstGeom prst="rect">
            <a:avLst/>
          </a:prstGeom>
          <a:solidFill>
            <a:schemeClr val="bg1"/>
          </a:solidFill>
        </p:spPr>
        <p:txBody>
          <a:bodyPr wrap="square" rtlCol="0">
            <a:spAutoFit/>
          </a:bodyPr>
          <a:lstStyle/>
          <a:p>
            <a:endParaRPr lang="no-NO"/>
          </a:p>
        </p:txBody>
      </p:sp>
      <p:sp>
        <p:nvSpPr>
          <p:cNvPr id="4" name="Rektangel: avrundede hjørner 3">
            <a:extLst>
              <a:ext uri="{FF2B5EF4-FFF2-40B4-BE49-F238E27FC236}">
                <a16:creationId xmlns:a16="http://schemas.microsoft.com/office/drawing/2014/main" id="{A97F88D0-2B6E-4012-981D-F6C69377F2D6}"/>
              </a:ext>
            </a:extLst>
          </p:cNvPr>
          <p:cNvSpPr/>
          <p:nvPr/>
        </p:nvSpPr>
        <p:spPr>
          <a:xfrm>
            <a:off x="546753" y="2445871"/>
            <a:ext cx="1593131" cy="31108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rPr>
              <a:t>MÅL:</a:t>
            </a:r>
          </a:p>
          <a:p>
            <a:pPr algn="ctr"/>
            <a:r>
              <a:rPr lang="nb-NO">
                <a:solidFill>
                  <a:schemeClr val="tx1"/>
                </a:solidFill>
              </a:rPr>
              <a:t>Redusere antall avvik i medikament-håndtering på Presteheia omsorgs-senter til null innen juni 2022</a:t>
            </a:r>
            <a:endParaRPr lang="no-NO">
              <a:solidFill>
                <a:schemeClr val="tx1"/>
              </a:solidFill>
            </a:endParaRPr>
          </a:p>
        </p:txBody>
      </p:sp>
      <p:sp>
        <p:nvSpPr>
          <p:cNvPr id="5" name="Rektangel: avrundede hjørner 4">
            <a:extLst>
              <a:ext uri="{FF2B5EF4-FFF2-40B4-BE49-F238E27FC236}">
                <a16:creationId xmlns:a16="http://schemas.microsoft.com/office/drawing/2014/main" id="{709A96DF-606F-470B-B3FF-E57DD22191C2}"/>
              </a:ext>
            </a:extLst>
          </p:cNvPr>
          <p:cNvSpPr/>
          <p:nvPr/>
        </p:nvSpPr>
        <p:spPr>
          <a:xfrm>
            <a:off x="5179609" y="5798232"/>
            <a:ext cx="1593131" cy="9167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Mobil omsorg</a:t>
            </a:r>
            <a:endParaRPr lang="no-NO">
              <a:solidFill>
                <a:schemeClr val="tx1"/>
              </a:solidFill>
            </a:endParaRPr>
          </a:p>
        </p:txBody>
      </p:sp>
      <p:sp>
        <p:nvSpPr>
          <p:cNvPr id="6" name="Rektangel: avrundede hjørner 5">
            <a:extLst>
              <a:ext uri="{FF2B5EF4-FFF2-40B4-BE49-F238E27FC236}">
                <a16:creationId xmlns:a16="http://schemas.microsoft.com/office/drawing/2014/main" id="{796CD7EA-5A63-428E-8116-A15106697DBB}"/>
              </a:ext>
            </a:extLst>
          </p:cNvPr>
          <p:cNvSpPr/>
          <p:nvPr/>
        </p:nvSpPr>
        <p:spPr>
          <a:xfrm>
            <a:off x="5179609" y="4123284"/>
            <a:ext cx="1593131" cy="12311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Endre praksis for medikamenthåndtering </a:t>
            </a:r>
            <a:endParaRPr lang="no-NO">
              <a:solidFill>
                <a:schemeClr val="tx1"/>
              </a:solidFill>
            </a:endParaRPr>
          </a:p>
        </p:txBody>
      </p:sp>
      <p:sp>
        <p:nvSpPr>
          <p:cNvPr id="8" name="Rektangel: avrundede hjørner 7">
            <a:extLst>
              <a:ext uri="{FF2B5EF4-FFF2-40B4-BE49-F238E27FC236}">
                <a16:creationId xmlns:a16="http://schemas.microsoft.com/office/drawing/2014/main" id="{429FC896-24A3-47CB-BE6D-9096AF95D76B}"/>
              </a:ext>
            </a:extLst>
          </p:cNvPr>
          <p:cNvSpPr/>
          <p:nvPr/>
        </p:nvSpPr>
        <p:spPr>
          <a:xfrm>
            <a:off x="2668074" y="4465401"/>
            <a:ext cx="1821335" cy="10913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Dataverktøy</a:t>
            </a:r>
            <a:endParaRPr lang="no-NO">
              <a:solidFill>
                <a:schemeClr val="tx1"/>
              </a:solidFill>
            </a:endParaRPr>
          </a:p>
        </p:txBody>
      </p:sp>
      <p:sp>
        <p:nvSpPr>
          <p:cNvPr id="10" name="Rektangel: avrundede hjørner 9">
            <a:extLst>
              <a:ext uri="{FF2B5EF4-FFF2-40B4-BE49-F238E27FC236}">
                <a16:creationId xmlns:a16="http://schemas.microsoft.com/office/drawing/2014/main" id="{247316AA-EB61-48D8-B316-9A6E24D7629A}"/>
              </a:ext>
            </a:extLst>
          </p:cNvPr>
          <p:cNvSpPr/>
          <p:nvPr/>
        </p:nvSpPr>
        <p:spPr>
          <a:xfrm>
            <a:off x="2603765" y="2685306"/>
            <a:ext cx="1821335" cy="10913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Praksis</a:t>
            </a:r>
            <a:endParaRPr lang="no-NO">
              <a:solidFill>
                <a:schemeClr val="tx1"/>
              </a:solidFill>
            </a:endParaRPr>
          </a:p>
        </p:txBody>
      </p:sp>
      <p:sp>
        <p:nvSpPr>
          <p:cNvPr id="11" name="Rektangel: avrundede hjørner 10">
            <a:extLst>
              <a:ext uri="{FF2B5EF4-FFF2-40B4-BE49-F238E27FC236}">
                <a16:creationId xmlns:a16="http://schemas.microsoft.com/office/drawing/2014/main" id="{154EC9B9-AEBC-4E67-96CA-A0B749C8CAF6}"/>
              </a:ext>
            </a:extLst>
          </p:cNvPr>
          <p:cNvSpPr/>
          <p:nvPr/>
        </p:nvSpPr>
        <p:spPr>
          <a:xfrm>
            <a:off x="7408311" y="2053084"/>
            <a:ext cx="4405188" cy="609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Unngå unødig tidsbruk for </a:t>
            </a:r>
          </a:p>
          <a:p>
            <a:pPr algn="ctr"/>
            <a:r>
              <a:rPr lang="nb-NO">
                <a:solidFill>
                  <a:schemeClr val="tx1"/>
                </a:solidFill>
              </a:rPr>
              <a:t>medisinansvarlige og sykepleiere </a:t>
            </a:r>
            <a:endParaRPr lang="no-NO">
              <a:solidFill>
                <a:schemeClr val="tx1"/>
              </a:solidFill>
            </a:endParaRPr>
          </a:p>
        </p:txBody>
      </p:sp>
      <p:sp>
        <p:nvSpPr>
          <p:cNvPr id="12" name="Rektangel: avrundede hjørner 11">
            <a:extLst>
              <a:ext uri="{FF2B5EF4-FFF2-40B4-BE49-F238E27FC236}">
                <a16:creationId xmlns:a16="http://schemas.microsoft.com/office/drawing/2014/main" id="{AB55B955-D8A2-4E70-A57D-1B63DF282587}"/>
              </a:ext>
            </a:extLst>
          </p:cNvPr>
          <p:cNvSpPr/>
          <p:nvPr/>
        </p:nvSpPr>
        <p:spPr>
          <a:xfrm>
            <a:off x="5179609" y="1199111"/>
            <a:ext cx="1593131" cy="9167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Medisintralle klar til bruk</a:t>
            </a:r>
            <a:endParaRPr lang="no-NO">
              <a:solidFill>
                <a:schemeClr val="tx1"/>
              </a:solidFill>
            </a:endParaRPr>
          </a:p>
        </p:txBody>
      </p:sp>
      <p:sp>
        <p:nvSpPr>
          <p:cNvPr id="16" name="Rektangel: avrundede hjørner 15">
            <a:extLst>
              <a:ext uri="{FF2B5EF4-FFF2-40B4-BE49-F238E27FC236}">
                <a16:creationId xmlns:a16="http://schemas.microsoft.com/office/drawing/2014/main" id="{CA66385C-2BBA-408D-8360-F62A2732B71B}"/>
              </a:ext>
            </a:extLst>
          </p:cNvPr>
          <p:cNvSpPr/>
          <p:nvPr/>
        </p:nvSpPr>
        <p:spPr>
          <a:xfrm>
            <a:off x="7443234" y="6181572"/>
            <a:ext cx="4405187"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(Unngå papir, kun digital medisinliste)</a:t>
            </a:r>
            <a:endParaRPr lang="no-NO">
              <a:solidFill>
                <a:schemeClr val="tx1"/>
              </a:solidFill>
            </a:endParaRPr>
          </a:p>
        </p:txBody>
      </p:sp>
      <p:sp>
        <p:nvSpPr>
          <p:cNvPr id="17" name="Rektangel: avrundede hjørner 16">
            <a:extLst>
              <a:ext uri="{FF2B5EF4-FFF2-40B4-BE49-F238E27FC236}">
                <a16:creationId xmlns:a16="http://schemas.microsoft.com/office/drawing/2014/main" id="{53212937-1C12-4FF9-BC0E-1A0B91FC888F}"/>
              </a:ext>
            </a:extLst>
          </p:cNvPr>
          <p:cNvSpPr/>
          <p:nvPr/>
        </p:nvSpPr>
        <p:spPr>
          <a:xfrm>
            <a:off x="7408311" y="4590149"/>
            <a:ext cx="4405188"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Tidsriktig dokumentasjon av gitt medisin</a:t>
            </a:r>
            <a:endParaRPr lang="no-NO">
              <a:solidFill>
                <a:schemeClr val="tx1"/>
              </a:solidFill>
            </a:endParaRPr>
          </a:p>
        </p:txBody>
      </p:sp>
      <p:sp>
        <p:nvSpPr>
          <p:cNvPr id="18" name="Rektangel: avrundede hjørner 17">
            <a:extLst>
              <a:ext uri="{FF2B5EF4-FFF2-40B4-BE49-F238E27FC236}">
                <a16:creationId xmlns:a16="http://schemas.microsoft.com/office/drawing/2014/main" id="{C9300F1D-C3F9-4E10-957D-8A9A4781A817}"/>
              </a:ext>
            </a:extLst>
          </p:cNvPr>
          <p:cNvSpPr/>
          <p:nvPr/>
        </p:nvSpPr>
        <p:spPr>
          <a:xfrm>
            <a:off x="7408311" y="5385860"/>
            <a:ext cx="4392422"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Ingen dokumentasjon for andre</a:t>
            </a:r>
            <a:endParaRPr lang="no-NO">
              <a:solidFill>
                <a:schemeClr val="tx1"/>
              </a:solidFill>
            </a:endParaRPr>
          </a:p>
        </p:txBody>
      </p:sp>
      <p:sp>
        <p:nvSpPr>
          <p:cNvPr id="21" name="Rektangel: avrundede hjørner 20">
            <a:extLst>
              <a:ext uri="{FF2B5EF4-FFF2-40B4-BE49-F238E27FC236}">
                <a16:creationId xmlns:a16="http://schemas.microsoft.com/office/drawing/2014/main" id="{D5943EF0-F201-4737-A5FB-A3C082C8C044}"/>
              </a:ext>
            </a:extLst>
          </p:cNvPr>
          <p:cNvSpPr/>
          <p:nvPr/>
        </p:nvSpPr>
        <p:spPr>
          <a:xfrm>
            <a:off x="7389263" y="1199111"/>
            <a:ext cx="4392422"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Klargjøring av medisintralle torsdager</a:t>
            </a:r>
            <a:endParaRPr lang="no-NO">
              <a:solidFill>
                <a:schemeClr val="tx1"/>
              </a:solidFill>
            </a:endParaRPr>
          </a:p>
        </p:txBody>
      </p:sp>
      <p:sp>
        <p:nvSpPr>
          <p:cNvPr id="22" name="Rektangel: avrundede hjørner 21">
            <a:extLst>
              <a:ext uri="{FF2B5EF4-FFF2-40B4-BE49-F238E27FC236}">
                <a16:creationId xmlns:a16="http://schemas.microsoft.com/office/drawing/2014/main" id="{CB264EE6-E08A-44FC-A213-115332AB5145}"/>
              </a:ext>
            </a:extLst>
          </p:cNvPr>
          <p:cNvSpPr/>
          <p:nvPr/>
        </p:nvSpPr>
        <p:spPr>
          <a:xfrm>
            <a:off x="7389263" y="3048419"/>
            <a:ext cx="4405188"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Sørge for at A/B preparater alltid </a:t>
            </a:r>
          </a:p>
          <a:p>
            <a:pPr algn="ctr"/>
            <a:r>
              <a:rPr lang="nb-NO">
                <a:solidFill>
                  <a:schemeClr val="tx1"/>
                </a:solidFill>
              </a:rPr>
              <a:t>blir </a:t>
            </a:r>
            <a:r>
              <a:rPr lang="nb-NO" err="1">
                <a:solidFill>
                  <a:schemeClr val="tx1"/>
                </a:solidFill>
              </a:rPr>
              <a:t>dobbeltkontrollert</a:t>
            </a:r>
            <a:endParaRPr lang="no-NO">
              <a:solidFill>
                <a:schemeClr val="tx1"/>
              </a:solidFill>
            </a:endParaRPr>
          </a:p>
        </p:txBody>
      </p:sp>
      <p:sp>
        <p:nvSpPr>
          <p:cNvPr id="23" name="Rektangel: avrundede hjørner 22">
            <a:extLst>
              <a:ext uri="{FF2B5EF4-FFF2-40B4-BE49-F238E27FC236}">
                <a16:creationId xmlns:a16="http://schemas.microsoft.com/office/drawing/2014/main" id="{A532A3DF-69EB-48A0-87FB-2F4B090DB546}"/>
              </a:ext>
            </a:extLst>
          </p:cNvPr>
          <p:cNvSpPr/>
          <p:nvPr/>
        </p:nvSpPr>
        <p:spPr>
          <a:xfrm>
            <a:off x="7408311" y="3805520"/>
            <a:ext cx="4405188"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Unngå at medisiner blir satt på </a:t>
            </a:r>
          </a:p>
          <a:p>
            <a:pPr algn="ctr"/>
            <a:r>
              <a:rPr lang="nb-NO">
                <a:solidFill>
                  <a:schemeClr val="tx1"/>
                </a:solidFill>
              </a:rPr>
              <a:t>andre steder enn i medisintralle</a:t>
            </a:r>
            <a:endParaRPr lang="no-NO">
              <a:solidFill>
                <a:schemeClr val="tx1"/>
              </a:solidFill>
            </a:endParaRPr>
          </a:p>
        </p:txBody>
      </p:sp>
      <p:sp>
        <p:nvSpPr>
          <p:cNvPr id="24" name="Rektangel: avrundede hjørner 23">
            <a:extLst>
              <a:ext uri="{FF2B5EF4-FFF2-40B4-BE49-F238E27FC236}">
                <a16:creationId xmlns:a16="http://schemas.microsoft.com/office/drawing/2014/main" id="{495DDEDE-4C6B-41C3-BD3F-8B37CD1F0BE5}"/>
              </a:ext>
            </a:extLst>
          </p:cNvPr>
          <p:cNvSpPr/>
          <p:nvPr/>
        </p:nvSpPr>
        <p:spPr>
          <a:xfrm>
            <a:off x="5179610" y="2580881"/>
            <a:ext cx="1600858" cy="1085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Dobbelt-kontroll A/B- preparater </a:t>
            </a:r>
            <a:endParaRPr lang="no-NO">
              <a:solidFill>
                <a:schemeClr val="tx1"/>
              </a:solidFill>
            </a:endParaRPr>
          </a:p>
        </p:txBody>
      </p:sp>
      <p:sp>
        <p:nvSpPr>
          <p:cNvPr id="25" name="TekstSylinder 24">
            <a:extLst>
              <a:ext uri="{FF2B5EF4-FFF2-40B4-BE49-F238E27FC236}">
                <a16:creationId xmlns:a16="http://schemas.microsoft.com/office/drawing/2014/main" id="{F21D24AA-C457-44EE-9E67-B5EA5126805A}"/>
              </a:ext>
            </a:extLst>
          </p:cNvPr>
          <p:cNvSpPr txBox="1"/>
          <p:nvPr/>
        </p:nvSpPr>
        <p:spPr>
          <a:xfrm>
            <a:off x="329609" y="6045274"/>
            <a:ext cx="2849526" cy="669666"/>
          </a:xfrm>
          <a:prstGeom prst="rect">
            <a:avLst/>
          </a:prstGeom>
          <a:solidFill>
            <a:schemeClr val="bg1"/>
          </a:solidFill>
        </p:spPr>
        <p:txBody>
          <a:bodyPr wrap="square" rtlCol="0">
            <a:spAutoFit/>
          </a:bodyPr>
          <a:lstStyle/>
          <a:p>
            <a:endParaRPr lang="no-NO"/>
          </a:p>
        </p:txBody>
      </p:sp>
      <p:pic>
        <p:nvPicPr>
          <p:cNvPr id="28" name="Bilde 27">
            <a:extLst>
              <a:ext uri="{FF2B5EF4-FFF2-40B4-BE49-F238E27FC236}">
                <a16:creationId xmlns:a16="http://schemas.microsoft.com/office/drawing/2014/main" id="{B866E371-CB61-4D7A-842E-418FBD717D0E}"/>
              </a:ext>
            </a:extLst>
          </p:cNvPr>
          <p:cNvPicPr>
            <a:picLocks noChangeAspect="1"/>
          </p:cNvPicPr>
          <p:nvPr/>
        </p:nvPicPr>
        <p:blipFill>
          <a:blip r:embed="rId3"/>
          <a:stretch>
            <a:fillRect/>
          </a:stretch>
        </p:blipFill>
        <p:spPr>
          <a:xfrm>
            <a:off x="11292063" y="1400959"/>
            <a:ext cx="711642" cy="735051"/>
          </a:xfrm>
          <a:prstGeom prst="rect">
            <a:avLst/>
          </a:prstGeom>
        </p:spPr>
      </p:pic>
      <p:pic>
        <p:nvPicPr>
          <p:cNvPr id="36" name="Bilde 35">
            <a:extLst>
              <a:ext uri="{FF2B5EF4-FFF2-40B4-BE49-F238E27FC236}">
                <a16:creationId xmlns:a16="http://schemas.microsoft.com/office/drawing/2014/main" id="{D546686F-8436-4517-8170-67895A1C9382}"/>
              </a:ext>
            </a:extLst>
          </p:cNvPr>
          <p:cNvPicPr>
            <a:picLocks noChangeAspect="1"/>
          </p:cNvPicPr>
          <p:nvPr/>
        </p:nvPicPr>
        <p:blipFill>
          <a:blip r:embed="rId3"/>
          <a:stretch>
            <a:fillRect/>
          </a:stretch>
        </p:blipFill>
        <p:spPr>
          <a:xfrm>
            <a:off x="11252330" y="2774726"/>
            <a:ext cx="711642" cy="735051"/>
          </a:xfrm>
          <a:prstGeom prst="rect">
            <a:avLst/>
          </a:prstGeom>
        </p:spPr>
      </p:pic>
      <p:sp>
        <p:nvSpPr>
          <p:cNvPr id="125" name="TekstSylinder 124">
            <a:extLst>
              <a:ext uri="{FF2B5EF4-FFF2-40B4-BE49-F238E27FC236}">
                <a16:creationId xmlns:a16="http://schemas.microsoft.com/office/drawing/2014/main" id="{50EA01ED-50BE-4E38-97F6-B515EF25CD25}"/>
              </a:ext>
            </a:extLst>
          </p:cNvPr>
          <p:cNvSpPr txBox="1"/>
          <p:nvPr/>
        </p:nvSpPr>
        <p:spPr>
          <a:xfrm>
            <a:off x="2804949" y="584600"/>
            <a:ext cx="1540422" cy="369332"/>
          </a:xfrm>
          <a:prstGeom prst="rect">
            <a:avLst/>
          </a:prstGeom>
          <a:noFill/>
        </p:spPr>
        <p:txBody>
          <a:bodyPr wrap="none" rtlCol="0">
            <a:spAutoFit/>
          </a:bodyPr>
          <a:lstStyle/>
          <a:p>
            <a:r>
              <a:rPr lang="nb-NO"/>
              <a:t>Primærdrivere</a:t>
            </a:r>
            <a:endParaRPr lang="no-NO"/>
          </a:p>
        </p:txBody>
      </p:sp>
      <p:sp>
        <p:nvSpPr>
          <p:cNvPr id="126" name="TekstSylinder 125">
            <a:extLst>
              <a:ext uri="{FF2B5EF4-FFF2-40B4-BE49-F238E27FC236}">
                <a16:creationId xmlns:a16="http://schemas.microsoft.com/office/drawing/2014/main" id="{8B39E73E-2086-409C-AC4B-5554F336A119}"/>
              </a:ext>
            </a:extLst>
          </p:cNvPr>
          <p:cNvSpPr txBox="1"/>
          <p:nvPr/>
        </p:nvSpPr>
        <p:spPr>
          <a:xfrm>
            <a:off x="5079999" y="567259"/>
            <a:ext cx="1792350" cy="369332"/>
          </a:xfrm>
          <a:prstGeom prst="rect">
            <a:avLst/>
          </a:prstGeom>
          <a:noFill/>
        </p:spPr>
        <p:txBody>
          <a:bodyPr wrap="none" rtlCol="0">
            <a:spAutoFit/>
          </a:bodyPr>
          <a:lstStyle/>
          <a:p>
            <a:r>
              <a:rPr lang="nb-NO"/>
              <a:t>Sekundærdrivere</a:t>
            </a:r>
            <a:endParaRPr lang="no-NO"/>
          </a:p>
        </p:txBody>
      </p:sp>
      <p:sp>
        <p:nvSpPr>
          <p:cNvPr id="127" name="TekstSylinder 126">
            <a:extLst>
              <a:ext uri="{FF2B5EF4-FFF2-40B4-BE49-F238E27FC236}">
                <a16:creationId xmlns:a16="http://schemas.microsoft.com/office/drawing/2014/main" id="{B4A36085-6243-47EC-8373-9959E78F28F3}"/>
              </a:ext>
            </a:extLst>
          </p:cNvPr>
          <p:cNvSpPr txBox="1"/>
          <p:nvPr/>
        </p:nvSpPr>
        <p:spPr>
          <a:xfrm>
            <a:off x="7522782" y="584600"/>
            <a:ext cx="1479892" cy="369332"/>
          </a:xfrm>
          <a:prstGeom prst="rect">
            <a:avLst/>
          </a:prstGeom>
          <a:noFill/>
        </p:spPr>
        <p:txBody>
          <a:bodyPr wrap="none" rtlCol="0">
            <a:spAutoFit/>
          </a:bodyPr>
          <a:lstStyle/>
          <a:p>
            <a:r>
              <a:rPr lang="nb-NO"/>
              <a:t>Endringsideer</a:t>
            </a:r>
            <a:endParaRPr lang="no-NO"/>
          </a:p>
        </p:txBody>
      </p:sp>
      <p:sp>
        <p:nvSpPr>
          <p:cNvPr id="128" name="TekstSylinder 127">
            <a:extLst>
              <a:ext uri="{FF2B5EF4-FFF2-40B4-BE49-F238E27FC236}">
                <a16:creationId xmlns:a16="http://schemas.microsoft.com/office/drawing/2014/main" id="{ACB9DB78-0E9F-4E99-846A-D7AFDFCEAAB8}"/>
              </a:ext>
            </a:extLst>
          </p:cNvPr>
          <p:cNvSpPr txBox="1"/>
          <p:nvPr/>
        </p:nvSpPr>
        <p:spPr>
          <a:xfrm>
            <a:off x="666327" y="584600"/>
            <a:ext cx="1183657" cy="369332"/>
          </a:xfrm>
          <a:prstGeom prst="rect">
            <a:avLst/>
          </a:prstGeom>
          <a:noFill/>
        </p:spPr>
        <p:txBody>
          <a:bodyPr wrap="none" rtlCol="0">
            <a:spAutoFit/>
          </a:bodyPr>
          <a:lstStyle/>
          <a:p>
            <a:r>
              <a:rPr lang="nb-NO"/>
              <a:t>Målsetting</a:t>
            </a:r>
            <a:endParaRPr lang="no-NO"/>
          </a:p>
        </p:txBody>
      </p:sp>
    </p:spTree>
    <p:extLst>
      <p:ext uri="{BB962C8B-B14F-4D97-AF65-F5344CB8AC3E}">
        <p14:creationId xmlns:p14="http://schemas.microsoft.com/office/powerpoint/2010/main" val="38358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2" grpId="0" animBg="1"/>
      <p:bldP spid="16" grpId="0" animBg="1"/>
      <p:bldP spid="17" grpId="0" animBg="1"/>
      <p:bldP spid="18"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Sylinder 25">
            <a:extLst>
              <a:ext uri="{FF2B5EF4-FFF2-40B4-BE49-F238E27FC236}">
                <a16:creationId xmlns:a16="http://schemas.microsoft.com/office/drawing/2014/main" id="{2DEBDCB4-85E5-4EB7-80DC-E3895BB25D69}"/>
              </a:ext>
            </a:extLst>
          </p:cNvPr>
          <p:cNvSpPr txBox="1"/>
          <p:nvPr/>
        </p:nvSpPr>
        <p:spPr>
          <a:xfrm>
            <a:off x="9342474" y="6099367"/>
            <a:ext cx="2849526" cy="669666"/>
          </a:xfrm>
          <a:prstGeom prst="rect">
            <a:avLst/>
          </a:prstGeom>
          <a:solidFill>
            <a:schemeClr val="bg1"/>
          </a:solidFill>
        </p:spPr>
        <p:txBody>
          <a:bodyPr wrap="square" rtlCol="0">
            <a:spAutoFit/>
          </a:bodyPr>
          <a:lstStyle/>
          <a:p>
            <a:endParaRPr lang="no-NO"/>
          </a:p>
        </p:txBody>
      </p:sp>
      <p:sp>
        <p:nvSpPr>
          <p:cNvPr id="4" name="Rektangel: avrundede hjørner 3">
            <a:extLst>
              <a:ext uri="{FF2B5EF4-FFF2-40B4-BE49-F238E27FC236}">
                <a16:creationId xmlns:a16="http://schemas.microsoft.com/office/drawing/2014/main" id="{A97F88D0-2B6E-4012-981D-F6C69377F2D6}"/>
              </a:ext>
            </a:extLst>
          </p:cNvPr>
          <p:cNvSpPr/>
          <p:nvPr/>
        </p:nvSpPr>
        <p:spPr>
          <a:xfrm>
            <a:off x="546753" y="2445871"/>
            <a:ext cx="1593131" cy="31108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rPr>
              <a:t>MÅL:</a:t>
            </a:r>
          </a:p>
          <a:p>
            <a:pPr algn="ctr"/>
            <a:r>
              <a:rPr lang="nb-NO">
                <a:solidFill>
                  <a:schemeClr val="tx1"/>
                </a:solidFill>
              </a:rPr>
              <a:t>Redusere antall avvik i medikament-håndtering på Presteheia omsorgs-senter til null innen juni 2022</a:t>
            </a:r>
            <a:endParaRPr lang="no-NO">
              <a:solidFill>
                <a:schemeClr val="tx1"/>
              </a:solidFill>
            </a:endParaRPr>
          </a:p>
        </p:txBody>
      </p:sp>
      <p:sp>
        <p:nvSpPr>
          <p:cNvPr id="5" name="Rektangel: avrundede hjørner 4">
            <a:extLst>
              <a:ext uri="{FF2B5EF4-FFF2-40B4-BE49-F238E27FC236}">
                <a16:creationId xmlns:a16="http://schemas.microsoft.com/office/drawing/2014/main" id="{709A96DF-606F-470B-B3FF-E57DD22191C2}"/>
              </a:ext>
            </a:extLst>
          </p:cNvPr>
          <p:cNvSpPr/>
          <p:nvPr/>
        </p:nvSpPr>
        <p:spPr>
          <a:xfrm>
            <a:off x="5179609" y="5798232"/>
            <a:ext cx="1593131" cy="9167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Mobil omsorg</a:t>
            </a:r>
            <a:endParaRPr lang="no-NO">
              <a:solidFill>
                <a:schemeClr val="tx1"/>
              </a:solidFill>
            </a:endParaRPr>
          </a:p>
        </p:txBody>
      </p:sp>
      <p:sp>
        <p:nvSpPr>
          <p:cNvPr id="6" name="Rektangel: avrundede hjørner 5">
            <a:extLst>
              <a:ext uri="{FF2B5EF4-FFF2-40B4-BE49-F238E27FC236}">
                <a16:creationId xmlns:a16="http://schemas.microsoft.com/office/drawing/2014/main" id="{796CD7EA-5A63-428E-8116-A15106697DBB}"/>
              </a:ext>
            </a:extLst>
          </p:cNvPr>
          <p:cNvSpPr/>
          <p:nvPr/>
        </p:nvSpPr>
        <p:spPr>
          <a:xfrm>
            <a:off x="5179609" y="4123284"/>
            <a:ext cx="1593131" cy="12311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Endre praksis for medikamenthåndtering </a:t>
            </a:r>
            <a:endParaRPr lang="no-NO">
              <a:solidFill>
                <a:schemeClr val="tx1"/>
              </a:solidFill>
            </a:endParaRPr>
          </a:p>
        </p:txBody>
      </p:sp>
      <p:sp>
        <p:nvSpPr>
          <p:cNvPr id="8" name="Rektangel: avrundede hjørner 7">
            <a:extLst>
              <a:ext uri="{FF2B5EF4-FFF2-40B4-BE49-F238E27FC236}">
                <a16:creationId xmlns:a16="http://schemas.microsoft.com/office/drawing/2014/main" id="{429FC896-24A3-47CB-BE6D-9096AF95D76B}"/>
              </a:ext>
            </a:extLst>
          </p:cNvPr>
          <p:cNvSpPr/>
          <p:nvPr/>
        </p:nvSpPr>
        <p:spPr>
          <a:xfrm>
            <a:off x="2668074" y="4465401"/>
            <a:ext cx="1821335" cy="10913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Dataverktøy</a:t>
            </a:r>
            <a:endParaRPr lang="no-NO">
              <a:solidFill>
                <a:schemeClr val="tx1"/>
              </a:solidFill>
            </a:endParaRPr>
          </a:p>
        </p:txBody>
      </p:sp>
      <p:sp>
        <p:nvSpPr>
          <p:cNvPr id="10" name="Rektangel: avrundede hjørner 9">
            <a:extLst>
              <a:ext uri="{FF2B5EF4-FFF2-40B4-BE49-F238E27FC236}">
                <a16:creationId xmlns:a16="http://schemas.microsoft.com/office/drawing/2014/main" id="{247316AA-EB61-48D8-B316-9A6E24D7629A}"/>
              </a:ext>
            </a:extLst>
          </p:cNvPr>
          <p:cNvSpPr/>
          <p:nvPr/>
        </p:nvSpPr>
        <p:spPr>
          <a:xfrm>
            <a:off x="2603765" y="2685306"/>
            <a:ext cx="1821335" cy="10913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Praksis</a:t>
            </a:r>
            <a:endParaRPr lang="no-NO">
              <a:solidFill>
                <a:schemeClr val="tx1"/>
              </a:solidFill>
            </a:endParaRPr>
          </a:p>
        </p:txBody>
      </p:sp>
      <p:sp>
        <p:nvSpPr>
          <p:cNvPr id="11" name="Rektangel: avrundede hjørner 10">
            <a:extLst>
              <a:ext uri="{FF2B5EF4-FFF2-40B4-BE49-F238E27FC236}">
                <a16:creationId xmlns:a16="http://schemas.microsoft.com/office/drawing/2014/main" id="{154EC9B9-AEBC-4E67-96CA-A0B749C8CAF6}"/>
              </a:ext>
            </a:extLst>
          </p:cNvPr>
          <p:cNvSpPr/>
          <p:nvPr/>
        </p:nvSpPr>
        <p:spPr>
          <a:xfrm>
            <a:off x="7408311" y="2053084"/>
            <a:ext cx="4405188" cy="609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Unngå unødig tidsbruk for </a:t>
            </a:r>
          </a:p>
          <a:p>
            <a:pPr algn="ctr"/>
            <a:r>
              <a:rPr lang="nb-NO">
                <a:solidFill>
                  <a:schemeClr val="tx1"/>
                </a:solidFill>
              </a:rPr>
              <a:t>medisinansvarlige og sykepleiere </a:t>
            </a:r>
            <a:endParaRPr lang="no-NO">
              <a:solidFill>
                <a:schemeClr val="tx1"/>
              </a:solidFill>
            </a:endParaRPr>
          </a:p>
        </p:txBody>
      </p:sp>
      <p:sp>
        <p:nvSpPr>
          <p:cNvPr id="12" name="Rektangel: avrundede hjørner 11">
            <a:extLst>
              <a:ext uri="{FF2B5EF4-FFF2-40B4-BE49-F238E27FC236}">
                <a16:creationId xmlns:a16="http://schemas.microsoft.com/office/drawing/2014/main" id="{AB55B955-D8A2-4E70-A57D-1B63DF282587}"/>
              </a:ext>
            </a:extLst>
          </p:cNvPr>
          <p:cNvSpPr/>
          <p:nvPr/>
        </p:nvSpPr>
        <p:spPr>
          <a:xfrm>
            <a:off x="5179609" y="1199111"/>
            <a:ext cx="1593131" cy="9167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Medisintralle klar til bruk</a:t>
            </a:r>
            <a:endParaRPr lang="no-NO">
              <a:solidFill>
                <a:schemeClr val="tx1"/>
              </a:solidFill>
            </a:endParaRPr>
          </a:p>
        </p:txBody>
      </p:sp>
      <p:sp>
        <p:nvSpPr>
          <p:cNvPr id="16" name="Rektangel: avrundede hjørner 15">
            <a:extLst>
              <a:ext uri="{FF2B5EF4-FFF2-40B4-BE49-F238E27FC236}">
                <a16:creationId xmlns:a16="http://schemas.microsoft.com/office/drawing/2014/main" id="{CA66385C-2BBA-408D-8360-F62A2732B71B}"/>
              </a:ext>
            </a:extLst>
          </p:cNvPr>
          <p:cNvSpPr/>
          <p:nvPr/>
        </p:nvSpPr>
        <p:spPr>
          <a:xfrm>
            <a:off x="7443234" y="6181572"/>
            <a:ext cx="4405187"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a:solidFill>
                  <a:schemeClr val="tx1"/>
                </a:solidFill>
              </a:rPr>
              <a:t>Unngå papir, kun digital medisinliste</a:t>
            </a:r>
            <a:endParaRPr lang="no-NO">
              <a:solidFill>
                <a:schemeClr val="tx1"/>
              </a:solidFill>
            </a:endParaRPr>
          </a:p>
        </p:txBody>
      </p:sp>
      <p:sp>
        <p:nvSpPr>
          <p:cNvPr id="17" name="Rektangel: avrundede hjørner 16">
            <a:extLst>
              <a:ext uri="{FF2B5EF4-FFF2-40B4-BE49-F238E27FC236}">
                <a16:creationId xmlns:a16="http://schemas.microsoft.com/office/drawing/2014/main" id="{53212937-1C12-4FF9-BC0E-1A0B91FC888F}"/>
              </a:ext>
            </a:extLst>
          </p:cNvPr>
          <p:cNvSpPr/>
          <p:nvPr/>
        </p:nvSpPr>
        <p:spPr>
          <a:xfrm>
            <a:off x="7408311" y="4590149"/>
            <a:ext cx="4405188"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Tidsriktig dokumentasjon av gitt medisin</a:t>
            </a:r>
            <a:endParaRPr lang="no-NO">
              <a:solidFill>
                <a:schemeClr val="tx1"/>
              </a:solidFill>
            </a:endParaRPr>
          </a:p>
        </p:txBody>
      </p:sp>
      <p:sp>
        <p:nvSpPr>
          <p:cNvPr id="18" name="Rektangel: avrundede hjørner 17">
            <a:extLst>
              <a:ext uri="{FF2B5EF4-FFF2-40B4-BE49-F238E27FC236}">
                <a16:creationId xmlns:a16="http://schemas.microsoft.com/office/drawing/2014/main" id="{C9300F1D-C3F9-4E10-957D-8A9A4781A817}"/>
              </a:ext>
            </a:extLst>
          </p:cNvPr>
          <p:cNvSpPr/>
          <p:nvPr/>
        </p:nvSpPr>
        <p:spPr>
          <a:xfrm>
            <a:off x="7408311" y="5385860"/>
            <a:ext cx="4392422"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Ingen dokumentasjon for andre</a:t>
            </a:r>
            <a:endParaRPr lang="no-NO">
              <a:solidFill>
                <a:schemeClr val="tx1"/>
              </a:solidFill>
            </a:endParaRPr>
          </a:p>
        </p:txBody>
      </p:sp>
      <p:sp>
        <p:nvSpPr>
          <p:cNvPr id="21" name="Rektangel: avrundede hjørner 20">
            <a:extLst>
              <a:ext uri="{FF2B5EF4-FFF2-40B4-BE49-F238E27FC236}">
                <a16:creationId xmlns:a16="http://schemas.microsoft.com/office/drawing/2014/main" id="{D5943EF0-F201-4737-A5FB-A3C082C8C044}"/>
              </a:ext>
            </a:extLst>
          </p:cNvPr>
          <p:cNvSpPr/>
          <p:nvPr/>
        </p:nvSpPr>
        <p:spPr>
          <a:xfrm>
            <a:off x="7389263" y="1199111"/>
            <a:ext cx="4392422"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Klargjøring av medisintralle torsdager</a:t>
            </a:r>
            <a:endParaRPr lang="no-NO">
              <a:solidFill>
                <a:schemeClr val="tx1"/>
              </a:solidFill>
            </a:endParaRPr>
          </a:p>
        </p:txBody>
      </p:sp>
      <p:sp>
        <p:nvSpPr>
          <p:cNvPr id="22" name="Rektangel: avrundede hjørner 21">
            <a:extLst>
              <a:ext uri="{FF2B5EF4-FFF2-40B4-BE49-F238E27FC236}">
                <a16:creationId xmlns:a16="http://schemas.microsoft.com/office/drawing/2014/main" id="{CB264EE6-E08A-44FC-A213-115332AB5145}"/>
              </a:ext>
            </a:extLst>
          </p:cNvPr>
          <p:cNvSpPr/>
          <p:nvPr/>
        </p:nvSpPr>
        <p:spPr>
          <a:xfrm>
            <a:off x="7389263" y="3048419"/>
            <a:ext cx="4405188"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Sørge for at A/B preparater alltid </a:t>
            </a:r>
          </a:p>
          <a:p>
            <a:pPr algn="ctr"/>
            <a:r>
              <a:rPr lang="nb-NO">
                <a:solidFill>
                  <a:schemeClr val="tx1"/>
                </a:solidFill>
              </a:rPr>
              <a:t>blir </a:t>
            </a:r>
            <a:r>
              <a:rPr lang="nb-NO" err="1">
                <a:solidFill>
                  <a:schemeClr val="tx1"/>
                </a:solidFill>
              </a:rPr>
              <a:t>dobbeltkontrollert</a:t>
            </a:r>
            <a:endParaRPr lang="no-NO">
              <a:solidFill>
                <a:schemeClr val="tx1"/>
              </a:solidFill>
            </a:endParaRPr>
          </a:p>
        </p:txBody>
      </p:sp>
      <p:sp>
        <p:nvSpPr>
          <p:cNvPr id="23" name="Rektangel: avrundede hjørner 22">
            <a:extLst>
              <a:ext uri="{FF2B5EF4-FFF2-40B4-BE49-F238E27FC236}">
                <a16:creationId xmlns:a16="http://schemas.microsoft.com/office/drawing/2014/main" id="{A532A3DF-69EB-48A0-87FB-2F4B090DB546}"/>
              </a:ext>
            </a:extLst>
          </p:cNvPr>
          <p:cNvSpPr/>
          <p:nvPr/>
        </p:nvSpPr>
        <p:spPr>
          <a:xfrm>
            <a:off x="7408311" y="3805520"/>
            <a:ext cx="4405188" cy="533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Unngå at medisiner blir satt på </a:t>
            </a:r>
          </a:p>
          <a:p>
            <a:pPr algn="ctr"/>
            <a:r>
              <a:rPr lang="nb-NO">
                <a:solidFill>
                  <a:schemeClr val="tx1"/>
                </a:solidFill>
              </a:rPr>
              <a:t>andre steder enn i medisintralle</a:t>
            </a:r>
            <a:endParaRPr lang="no-NO">
              <a:solidFill>
                <a:schemeClr val="tx1"/>
              </a:solidFill>
            </a:endParaRPr>
          </a:p>
        </p:txBody>
      </p:sp>
      <p:sp>
        <p:nvSpPr>
          <p:cNvPr id="24" name="Rektangel: avrundede hjørner 23">
            <a:extLst>
              <a:ext uri="{FF2B5EF4-FFF2-40B4-BE49-F238E27FC236}">
                <a16:creationId xmlns:a16="http://schemas.microsoft.com/office/drawing/2014/main" id="{495DDEDE-4C6B-41C3-BD3F-8B37CD1F0BE5}"/>
              </a:ext>
            </a:extLst>
          </p:cNvPr>
          <p:cNvSpPr/>
          <p:nvPr/>
        </p:nvSpPr>
        <p:spPr>
          <a:xfrm>
            <a:off x="5179610" y="2580881"/>
            <a:ext cx="1600858" cy="1085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Dobbelt-kontroll A/B- preparater </a:t>
            </a:r>
            <a:endParaRPr lang="no-NO">
              <a:solidFill>
                <a:schemeClr val="tx1"/>
              </a:solidFill>
            </a:endParaRPr>
          </a:p>
        </p:txBody>
      </p:sp>
      <p:sp>
        <p:nvSpPr>
          <p:cNvPr id="25" name="TekstSylinder 24">
            <a:extLst>
              <a:ext uri="{FF2B5EF4-FFF2-40B4-BE49-F238E27FC236}">
                <a16:creationId xmlns:a16="http://schemas.microsoft.com/office/drawing/2014/main" id="{F21D24AA-C457-44EE-9E67-B5EA5126805A}"/>
              </a:ext>
            </a:extLst>
          </p:cNvPr>
          <p:cNvSpPr txBox="1"/>
          <p:nvPr/>
        </p:nvSpPr>
        <p:spPr>
          <a:xfrm>
            <a:off x="329609" y="6045274"/>
            <a:ext cx="2849526" cy="669666"/>
          </a:xfrm>
          <a:prstGeom prst="rect">
            <a:avLst/>
          </a:prstGeom>
          <a:solidFill>
            <a:schemeClr val="bg1"/>
          </a:solidFill>
        </p:spPr>
        <p:txBody>
          <a:bodyPr wrap="square" rtlCol="0">
            <a:spAutoFit/>
          </a:bodyPr>
          <a:lstStyle/>
          <a:p>
            <a:endParaRPr lang="no-NO"/>
          </a:p>
        </p:txBody>
      </p:sp>
      <p:pic>
        <p:nvPicPr>
          <p:cNvPr id="28" name="Bilde 27">
            <a:extLst>
              <a:ext uri="{FF2B5EF4-FFF2-40B4-BE49-F238E27FC236}">
                <a16:creationId xmlns:a16="http://schemas.microsoft.com/office/drawing/2014/main" id="{B866E371-CB61-4D7A-842E-418FBD717D0E}"/>
              </a:ext>
            </a:extLst>
          </p:cNvPr>
          <p:cNvPicPr>
            <a:picLocks noChangeAspect="1"/>
          </p:cNvPicPr>
          <p:nvPr/>
        </p:nvPicPr>
        <p:blipFill>
          <a:blip r:embed="rId3"/>
          <a:stretch>
            <a:fillRect/>
          </a:stretch>
        </p:blipFill>
        <p:spPr>
          <a:xfrm>
            <a:off x="11252330" y="1455023"/>
            <a:ext cx="711642" cy="735051"/>
          </a:xfrm>
          <a:prstGeom prst="rect">
            <a:avLst/>
          </a:prstGeom>
        </p:spPr>
      </p:pic>
      <p:pic>
        <p:nvPicPr>
          <p:cNvPr id="36" name="Bilde 35">
            <a:extLst>
              <a:ext uri="{FF2B5EF4-FFF2-40B4-BE49-F238E27FC236}">
                <a16:creationId xmlns:a16="http://schemas.microsoft.com/office/drawing/2014/main" id="{D546686F-8436-4517-8170-67895A1C9382}"/>
              </a:ext>
            </a:extLst>
          </p:cNvPr>
          <p:cNvPicPr>
            <a:picLocks noChangeAspect="1"/>
          </p:cNvPicPr>
          <p:nvPr/>
        </p:nvPicPr>
        <p:blipFill>
          <a:blip r:embed="rId3"/>
          <a:stretch>
            <a:fillRect/>
          </a:stretch>
        </p:blipFill>
        <p:spPr>
          <a:xfrm>
            <a:off x="11252330" y="2774726"/>
            <a:ext cx="711642" cy="735051"/>
          </a:xfrm>
          <a:prstGeom prst="rect">
            <a:avLst/>
          </a:prstGeom>
        </p:spPr>
      </p:pic>
      <p:cxnSp>
        <p:nvCxnSpPr>
          <p:cNvPr id="39" name="Rett pilkobling 38">
            <a:extLst>
              <a:ext uri="{FF2B5EF4-FFF2-40B4-BE49-F238E27FC236}">
                <a16:creationId xmlns:a16="http://schemas.microsoft.com/office/drawing/2014/main" id="{E8671F3F-A498-4ED3-A3DF-E05D3D7669F4}"/>
              </a:ext>
            </a:extLst>
          </p:cNvPr>
          <p:cNvCxnSpPr>
            <a:cxnSpLocks/>
            <a:stCxn id="21" idx="1"/>
          </p:cNvCxnSpPr>
          <p:nvPr/>
        </p:nvCxnSpPr>
        <p:spPr>
          <a:xfrm flipH="1">
            <a:off x="6791789" y="1465795"/>
            <a:ext cx="597474" cy="18479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Rett pilkobling 39">
            <a:extLst>
              <a:ext uri="{FF2B5EF4-FFF2-40B4-BE49-F238E27FC236}">
                <a16:creationId xmlns:a16="http://schemas.microsoft.com/office/drawing/2014/main" id="{5A94A5D9-CC39-450C-907F-E997FB08D1A0}"/>
              </a:ext>
            </a:extLst>
          </p:cNvPr>
          <p:cNvCxnSpPr>
            <a:cxnSpLocks/>
            <a:stCxn id="11" idx="1"/>
          </p:cNvCxnSpPr>
          <p:nvPr/>
        </p:nvCxnSpPr>
        <p:spPr>
          <a:xfrm flipH="1" flipV="1">
            <a:off x="6828321" y="1694078"/>
            <a:ext cx="579990" cy="66371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Rett pilkobling 41">
            <a:extLst>
              <a:ext uri="{FF2B5EF4-FFF2-40B4-BE49-F238E27FC236}">
                <a16:creationId xmlns:a16="http://schemas.microsoft.com/office/drawing/2014/main" id="{DAB3B492-407B-46D7-BBFA-4D94B4341407}"/>
              </a:ext>
            </a:extLst>
          </p:cNvPr>
          <p:cNvCxnSpPr>
            <a:cxnSpLocks/>
            <a:stCxn id="22" idx="1"/>
          </p:cNvCxnSpPr>
          <p:nvPr/>
        </p:nvCxnSpPr>
        <p:spPr>
          <a:xfrm flipH="1" flipV="1">
            <a:off x="6834438" y="3123661"/>
            <a:ext cx="554825" cy="19144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Rett pilkobling 43">
            <a:extLst>
              <a:ext uri="{FF2B5EF4-FFF2-40B4-BE49-F238E27FC236}">
                <a16:creationId xmlns:a16="http://schemas.microsoft.com/office/drawing/2014/main" id="{8914F9C4-FE53-41C6-898F-1429A385C662}"/>
              </a:ext>
            </a:extLst>
          </p:cNvPr>
          <p:cNvCxnSpPr>
            <a:cxnSpLocks/>
            <a:stCxn id="23" idx="1"/>
            <a:endCxn id="6" idx="3"/>
          </p:cNvCxnSpPr>
          <p:nvPr/>
        </p:nvCxnSpPr>
        <p:spPr>
          <a:xfrm flipH="1">
            <a:off x="6772740" y="4072204"/>
            <a:ext cx="635571" cy="666653"/>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Rett pilkobling 47">
            <a:extLst>
              <a:ext uri="{FF2B5EF4-FFF2-40B4-BE49-F238E27FC236}">
                <a16:creationId xmlns:a16="http://schemas.microsoft.com/office/drawing/2014/main" id="{8852F5F9-07A9-4B09-8707-4D4FAD99E360}"/>
              </a:ext>
            </a:extLst>
          </p:cNvPr>
          <p:cNvCxnSpPr>
            <a:cxnSpLocks/>
            <a:stCxn id="17" idx="1"/>
          </p:cNvCxnSpPr>
          <p:nvPr/>
        </p:nvCxnSpPr>
        <p:spPr>
          <a:xfrm flipH="1">
            <a:off x="6828319" y="4856833"/>
            <a:ext cx="579992" cy="307091"/>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Rett pilkobling 49">
            <a:extLst>
              <a:ext uri="{FF2B5EF4-FFF2-40B4-BE49-F238E27FC236}">
                <a16:creationId xmlns:a16="http://schemas.microsoft.com/office/drawing/2014/main" id="{DD4753BF-59BB-4BD4-BC78-4ADB3419DDC6}"/>
              </a:ext>
            </a:extLst>
          </p:cNvPr>
          <p:cNvCxnSpPr>
            <a:cxnSpLocks/>
            <a:stCxn id="18" idx="1"/>
          </p:cNvCxnSpPr>
          <p:nvPr/>
        </p:nvCxnSpPr>
        <p:spPr>
          <a:xfrm flipH="1">
            <a:off x="6808227" y="5652544"/>
            <a:ext cx="600084" cy="657383"/>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Rett pilkobling 51">
            <a:extLst>
              <a:ext uri="{FF2B5EF4-FFF2-40B4-BE49-F238E27FC236}">
                <a16:creationId xmlns:a16="http://schemas.microsoft.com/office/drawing/2014/main" id="{3BC9C2C2-F187-4F58-85CD-91616A766A46}"/>
              </a:ext>
            </a:extLst>
          </p:cNvPr>
          <p:cNvCxnSpPr>
            <a:cxnSpLocks/>
            <a:stCxn id="16" idx="1"/>
          </p:cNvCxnSpPr>
          <p:nvPr/>
        </p:nvCxnSpPr>
        <p:spPr>
          <a:xfrm flipH="1" flipV="1">
            <a:off x="6826711" y="6380107"/>
            <a:ext cx="616523" cy="68149"/>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Rett pilkobling 52">
            <a:extLst>
              <a:ext uri="{FF2B5EF4-FFF2-40B4-BE49-F238E27FC236}">
                <a16:creationId xmlns:a16="http://schemas.microsoft.com/office/drawing/2014/main" id="{1DE3AB8E-B01D-43D7-AC03-FAF2D2ED6C63}"/>
              </a:ext>
            </a:extLst>
          </p:cNvPr>
          <p:cNvCxnSpPr>
            <a:cxnSpLocks/>
            <a:stCxn id="17" idx="1"/>
          </p:cNvCxnSpPr>
          <p:nvPr/>
        </p:nvCxnSpPr>
        <p:spPr>
          <a:xfrm flipH="1">
            <a:off x="6828319" y="4856833"/>
            <a:ext cx="579992" cy="1349950"/>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Rett pilkobling 56">
            <a:extLst>
              <a:ext uri="{FF2B5EF4-FFF2-40B4-BE49-F238E27FC236}">
                <a16:creationId xmlns:a16="http://schemas.microsoft.com/office/drawing/2014/main" id="{70EBB279-E08D-46F7-B600-3C68EF3C6504}"/>
              </a:ext>
            </a:extLst>
          </p:cNvPr>
          <p:cNvCxnSpPr>
            <a:cxnSpLocks/>
          </p:cNvCxnSpPr>
          <p:nvPr/>
        </p:nvCxnSpPr>
        <p:spPr>
          <a:xfrm flipH="1">
            <a:off x="6819587" y="2305816"/>
            <a:ext cx="608407" cy="2270569"/>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 name="Rett pilkobling 65">
            <a:extLst>
              <a:ext uri="{FF2B5EF4-FFF2-40B4-BE49-F238E27FC236}">
                <a16:creationId xmlns:a16="http://schemas.microsoft.com/office/drawing/2014/main" id="{ADDC0091-FBFD-45B3-AACC-369034F1DB3E}"/>
              </a:ext>
            </a:extLst>
          </p:cNvPr>
          <p:cNvCxnSpPr>
            <a:cxnSpLocks/>
          </p:cNvCxnSpPr>
          <p:nvPr/>
        </p:nvCxnSpPr>
        <p:spPr>
          <a:xfrm flipH="1" flipV="1">
            <a:off x="4499262" y="5105554"/>
            <a:ext cx="690200" cy="1245527"/>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Rett pilkobling 67">
            <a:extLst>
              <a:ext uri="{FF2B5EF4-FFF2-40B4-BE49-F238E27FC236}">
                <a16:creationId xmlns:a16="http://schemas.microsoft.com/office/drawing/2014/main" id="{C49961F0-4D38-4B24-AF18-AEB1DA63AF99}"/>
              </a:ext>
            </a:extLst>
          </p:cNvPr>
          <p:cNvCxnSpPr>
            <a:cxnSpLocks/>
            <a:stCxn id="12" idx="1"/>
          </p:cNvCxnSpPr>
          <p:nvPr/>
        </p:nvCxnSpPr>
        <p:spPr>
          <a:xfrm flipH="1">
            <a:off x="4464220" y="1657465"/>
            <a:ext cx="715389" cy="143703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Rett pilkobling 69">
            <a:extLst>
              <a:ext uri="{FF2B5EF4-FFF2-40B4-BE49-F238E27FC236}">
                <a16:creationId xmlns:a16="http://schemas.microsoft.com/office/drawing/2014/main" id="{690D10D1-3947-42FF-B1BC-49DE2B3385EE}"/>
              </a:ext>
            </a:extLst>
          </p:cNvPr>
          <p:cNvCxnSpPr>
            <a:cxnSpLocks/>
          </p:cNvCxnSpPr>
          <p:nvPr/>
        </p:nvCxnSpPr>
        <p:spPr>
          <a:xfrm flipH="1">
            <a:off x="4499262" y="3123661"/>
            <a:ext cx="717743" cy="4596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Rett pilkobling 89">
            <a:extLst>
              <a:ext uri="{FF2B5EF4-FFF2-40B4-BE49-F238E27FC236}">
                <a16:creationId xmlns:a16="http://schemas.microsoft.com/office/drawing/2014/main" id="{391900FB-303B-479A-9CD6-7847C5F522B3}"/>
              </a:ext>
            </a:extLst>
          </p:cNvPr>
          <p:cNvCxnSpPr>
            <a:cxnSpLocks/>
            <a:endCxn id="10" idx="3"/>
          </p:cNvCxnSpPr>
          <p:nvPr/>
        </p:nvCxnSpPr>
        <p:spPr>
          <a:xfrm flipH="1" flipV="1">
            <a:off x="4425100" y="3230964"/>
            <a:ext cx="766454" cy="1527680"/>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Rett pilkobling 91">
            <a:extLst>
              <a:ext uri="{FF2B5EF4-FFF2-40B4-BE49-F238E27FC236}">
                <a16:creationId xmlns:a16="http://schemas.microsoft.com/office/drawing/2014/main" id="{54B04B68-FD50-4374-93FD-CA1B460F6D75}"/>
              </a:ext>
            </a:extLst>
          </p:cNvPr>
          <p:cNvCxnSpPr>
            <a:cxnSpLocks/>
            <a:stCxn id="6" idx="1"/>
          </p:cNvCxnSpPr>
          <p:nvPr/>
        </p:nvCxnSpPr>
        <p:spPr>
          <a:xfrm flipH="1">
            <a:off x="4519873" y="4738857"/>
            <a:ext cx="659736" cy="315016"/>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0" name="Rett pilkobling 99">
            <a:extLst>
              <a:ext uri="{FF2B5EF4-FFF2-40B4-BE49-F238E27FC236}">
                <a16:creationId xmlns:a16="http://schemas.microsoft.com/office/drawing/2014/main" id="{2F3031B2-6450-4A44-8107-5670EAA404FC}"/>
              </a:ext>
            </a:extLst>
          </p:cNvPr>
          <p:cNvCxnSpPr>
            <a:cxnSpLocks/>
            <a:stCxn id="10" idx="1"/>
          </p:cNvCxnSpPr>
          <p:nvPr/>
        </p:nvCxnSpPr>
        <p:spPr>
          <a:xfrm flipH="1">
            <a:off x="2125237" y="3230964"/>
            <a:ext cx="478528" cy="884366"/>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 name="Rett pilkobling 102">
            <a:extLst>
              <a:ext uri="{FF2B5EF4-FFF2-40B4-BE49-F238E27FC236}">
                <a16:creationId xmlns:a16="http://schemas.microsoft.com/office/drawing/2014/main" id="{53AD4218-21AB-4D91-A88B-C19BFA81A91E}"/>
              </a:ext>
            </a:extLst>
          </p:cNvPr>
          <p:cNvCxnSpPr>
            <a:cxnSpLocks/>
            <a:stCxn id="8" idx="1"/>
          </p:cNvCxnSpPr>
          <p:nvPr/>
        </p:nvCxnSpPr>
        <p:spPr>
          <a:xfrm flipH="1" flipV="1">
            <a:off x="2146254" y="4154545"/>
            <a:ext cx="521820" cy="856514"/>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8" name="TekstSylinder 107">
            <a:extLst>
              <a:ext uri="{FF2B5EF4-FFF2-40B4-BE49-F238E27FC236}">
                <a16:creationId xmlns:a16="http://schemas.microsoft.com/office/drawing/2014/main" id="{DEBA40C1-D9DC-48EF-85FA-809F4772E909}"/>
              </a:ext>
            </a:extLst>
          </p:cNvPr>
          <p:cNvSpPr txBox="1"/>
          <p:nvPr/>
        </p:nvSpPr>
        <p:spPr>
          <a:xfrm>
            <a:off x="2804949" y="584600"/>
            <a:ext cx="1540422" cy="369332"/>
          </a:xfrm>
          <a:prstGeom prst="rect">
            <a:avLst/>
          </a:prstGeom>
          <a:noFill/>
        </p:spPr>
        <p:txBody>
          <a:bodyPr wrap="none" rtlCol="0">
            <a:spAutoFit/>
          </a:bodyPr>
          <a:lstStyle/>
          <a:p>
            <a:r>
              <a:rPr lang="nb-NO"/>
              <a:t>Primærdrivere</a:t>
            </a:r>
            <a:endParaRPr lang="no-NO"/>
          </a:p>
        </p:txBody>
      </p:sp>
      <p:sp>
        <p:nvSpPr>
          <p:cNvPr id="109" name="TekstSylinder 108">
            <a:extLst>
              <a:ext uri="{FF2B5EF4-FFF2-40B4-BE49-F238E27FC236}">
                <a16:creationId xmlns:a16="http://schemas.microsoft.com/office/drawing/2014/main" id="{83D4229B-3090-4553-8806-9A3E91530E26}"/>
              </a:ext>
            </a:extLst>
          </p:cNvPr>
          <p:cNvSpPr txBox="1"/>
          <p:nvPr/>
        </p:nvSpPr>
        <p:spPr>
          <a:xfrm>
            <a:off x="5079999" y="567259"/>
            <a:ext cx="1792350" cy="369332"/>
          </a:xfrm>
          <a:prstGeom prst="rect">
            <a:avLst/>
          </a:prstGeom>
          <a:noFill/>
        </p:spPr>
        <p:txBody>
          <a:bodyPr wrap="none" rtlCol="0">
            <a:spAutoFit/>
          </a:bodyPr>
          <a:lstStyle/>
          <a:p>
            <a:r>
              <a:rPr lang="nb-NO"/>
              <a:t>Sekundærdrivere</a:t>
            </a:r>
            <a:endParaRPr lang="no-NO"/>
          </a:p>
        </p:txBody>
      </p:sp>
      <p:sp>
        <p:nvSpPr>
          <p:cNvPr id="110" name="TekstSylinder 109">
            <a:extLst>
              <a:ext uri="{FF2B5EF4-FFF2-40B4-BE49-F238E27FC236}">
                <a16:creationId xmlns:a16="http://schemas.microsoft.com/office/drawing/2014/main" id="{B5514573-DC4C-4B41-899B-54BF79E001F0}"/>
              </a:ext>
            </a:extLst>
          </p:cNvPr>
          <p:cNvSpPr txBox="1"/>
          <p:nvPr/>
        </p:nvSpPr>
        <p:spPr>
          <a:xfrm>
            <a:off x="7522782" y="584600"/>
            <a:ext cx="1479892" cy="369332"/>
          </a:xfrm>
          <a:prstGeom prst="rect">
            <a:avLst/>
          </a:prstGeom>
          <a:noFill/>
        </p:spPr>
        <p:txBody>
          <a:bodyPr wrap="none" rtlCol="0">
            <a:spAutoFit/>
          </a:bodyPr>
          <a:lstStyle/>
          <a:p>
            <a:r>
              <a:rPr lang="nb-NO"/>
              <a:t>Endringsideer</a:t>
            </a:r>
            <a:endParaRPr lang="no-NO"/>
          </a:p>
        </p:txBody>
      </p:sp>
      <p:sp>
        <p:nvSpPr>
          <p:cNvPr id="111" name="TekstSylinder 110">
            <a:extLst>
              <a:ext uri="{FF2B5EF4-FFF2-40B4-BE49-F238E27FC236}">
                <a16:creationId xmlns:a16="http://schemas.microsoft.com/office/drawing/2014/main" id="{8813644C-2015-4A7A-8B45-8357A056269B}"/>
              </a:ext>
            </a:extLst>
          </p:cNvPr>
          <p:cNvSpPr txBox="1"/>
          <p:nvPr/>
        </p:nvSpPr>
        <p:spPr>
          <a:xfrm>
            <a:off x="666327" y="584600"/>
            <a:ext cx="1183657" cy="369332"/>
          </a:xfrm>
          <a:prstGeom prst="rect">
            <a:avLst/>
          </a:prstGeom>
          <a:noFill/>
        </p:spPr>
        <p:txBody>
          <a:bodyPr wrap="none" rtlCol="0">
            <a:spAutoFit/>
          </a:bodyPr>
          <a:lstStyle/>
          <a:p>
            <a:r>
              <a:rPr lang="nb-NO"/>
              <a:t>Målsetting</a:t>
            </a:r>
            <a:endParaRPr lang="no-NO"/>
          </a:p>
        </p:txBody>
      </p:sp>
    </p:spTree>
    <p:extLst>
      <p:ext uri="{BB962C8B-B14F-4D97-AF65-F5344CB8AC3E}">
        <p14:creationId xmlns:p14="http://schemas.microsoft.com/office/powerpoint/2010/main" val="92886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4A64E5-20BF-4301-84E1-E0596A671426}"/>
              </a:ext>
            </a:extLst>
          </p:cNvPr>
          <p:cNvSpPr>
            <a:spLocks noGrp="1"/>
          </p:cNvSpPr>
          <p:nvPr>
            <p:ph type="ctrTitle"/>
          </p:nvPr>
        </p:nvSpPr>
        <p:spPr/>
        <p:txBody>
          <a:bodyPr/>
          <a:lstStyle/>
          <a:p>
            <a:endParaRPr lang="no-NO"/>
          </a:p>
        </p:txBody>
      </p:sp>
      <p:sp>
        <p:nvSpPr>
          <p:cNvPr id="3" name="Undertittel 2">
            <a:extLst>
              <a:ext uri="{FF2B5EF4-FFF2-40B4-BE49-F238E27FC236}">
                <a16:creationId xmlns:a16="http://schemas.microsoft.com/office/drawing/2014/main" id="{5871675F-63C6-49E0-BB6C-5A16D40A43B6}"/>
              </a:ext>
            </a:extLst>
          </p:cNvPr>
          <p:cNvSpPr>
            <a:spLocks noGrp="1"/>
          </p:cNvSpPr>
          <p:nvPr>
            <p:ph type="subTitle" idx="1"/>
          </p:nvPr>
        </p:nvSpPr>
        <p:spPr/>
        <p:txBody>
          <a:bodyPr/>
          <a:lstStyle/>
          <a:p>
            <a:endParaRPr lang="no-NO"/>
          </a:p>
        </p:txBody>
      </p:sp>
      <p:pic>
        <p:nvPicPr>
          <p:cNvPr id="5" name="Bilde 4">
            <a:extLst>
              <a:ext uri="{FF2B5EF4-FFF2-40B4-BE49-F238E27FC236}">
                <a16:creationId xmlns:a16="http://schemas.microsoft.com/office/drawing/2014/main" id="{54FBA34D-EA33-463D-9636-14B298945D10}"/>
              </a:ext>
            </a:extLst>
          </p:cNvPr>
          <p:cNvPicPr>
            <a:picLocks noChangeAspect="1"/>
          </p:cNvPicPr>
          <p:nvPr/>
        </p:nvPicPr>
        <p:blipFill rotWithShape="1">
          <a:blip r:embed="rId2"/>
          <a:srcRect b="1965"/>
          <a:stretch/>
        </p:blipFill>
        <p:spPr>
          <a:xfrm>
            <a:off x="3273219" y="259155"/>
            <a:ext cx="8810626" cy="5572619"/>
          </a:xfrm>
          <a:prstGeom prst="rect">
            <a:avLst/>
          </a:prstGeom>
        </p:spPr>
      </p:pic>
      <p:pic>
        <p:nvPicPr>
          <p:cNvPr id="6" name="Bilde 5">
            <a:extLst>
              <a:ext uri="{FF2B5EF4-FFF2-40B4-BE49-F238E27FC236}">
                <a16:creationId xmlns:a16="http://schemas.microsoft.com/office/drawing/2014/main" id="{3C56E299-6929-4EF5-B2DE-EA34D1850DCD}"/>
              </a:ext>
            </a:extLst>
          </p:cNvPr>
          <p:cNvPicPr>
            <a:picLocks noChangeAspect="1"/>
          </p:cNvPicPr>
          <p:nvPr/>
        </p:nvPicPr>
        <p:blipFill rotWithShape="1">
          <a:blip r:embed="rId3"/>
          <a:srcRect r="7068" b="16020"/>
          <a:stretch/>
        </p:blipFill>
        <p:spPr>
          <a:xfrm>
            <a:off x="0" y="3812535"/>
            <a:ext cx="3842997" cy="3074679"/>
          </a:xfrm>
          <a:prstGeom prst="rect">
            <a:avLst/>
          </a:prstGeom>
        </p:spPr>
      </p:pic>
      <p:sp>
        <p:nvSpPr>
          <p:cNvPr id="7" name="TekstSylinder 6">
            <a:extLst>
              <a:ext uri="{FF2B5EF4-FFF2-40B4-BE49-F238E27FC236}">
                <a16:creationId xmlns:a16="http://schemas.microsoft.com/office/drawing/2014/main" id="{B0D957CC-4B99-49CC-96C3-F4F690CC5C3F}"/>
              </a:ext>
            </a:extLst>
          </p:cNvPr>
          <p:cNvSpPr txBox="1"/>
          <p:nvPr/>
        </p:nvSpPr>
        <p:spPr>
          <a:xfrm>
            <a:off x="3716132" y="5672939"/>
            <a:ext cx="3962400" cy="369332"/>
          </a:xfrm>
          <a:prstGeom prst="rect">
            <a:avLst/>
          </a:prstGeom>
          <a:solidFill>
            <a:schemeClr val="bg1"/>
          </a:solidFill>
        </p:spPr>
        <p:txBody>
          <a:bodyPr wrap="square" rtlCol="0">
            <a:spAutoFit/>
          </a:bodyPr>
          <a:lstStyle/>
          <a:p>
            <a:endParaRPr lang="no-NO"/>
          </a:p>
        </p:txBody>
      </p:sp>
      <p:cxnSp>
        <p:nvCxnSpPr>
          <p:cNvPr id="9" name="Kobling: buet 8">
            <a:extLst>
              <a:ext uri="{FF2B5EF4-FFF2-40B4-BE49-F238E27FC236}">
                <a16:creationId xmlns:a16="http://schemas.microsoft.com/office/drawing/2014/main" id="{26BB533D-C014-4061-BF8F-A3BAC7637FF6}"/>
              </a:ext>
            </a:extLst>
          </p:cNvPr>
          <p:cNvCxnSpPr>
            <a:cxnSpLocks/>
          </p:cNvCxnSpPr>
          <p:nvPr/>
        </p:nvCxnSpPr>
        <p:spPr>
          <a:xfrm rot="5400000" flipH="1" flipV="1">
            <a:off x="3498176" y="3653308"/>
            <a:ext cx="771133" cy="668594"/>
          </a:xfrm>
          <a:prstGeom prst="curvedConnector3">
            <a:avLst>
              <a:gd name="adj1" fmla="val 1548"/>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14" name="Kobling: buet 13">
            <a:extLst>
              <a:ext uri="{FF2B5EF4-FFF2-40B4-BE49-F238E27FC236}">
                <a16:creationId xmlns:a16="http://schemas.microsoft.com/office/drawing/2014/main" id="{280C2973-753F-4E0A-BD4F-04F8AD765EF4}"/>
              </a:ext>
            </a:extLst>
          </p:cNvPr>
          <p:cNvCxnSpPr>
            <a:cxnSpLocks/>
          </p:cNvCxnSpPr>
          <p:nvPr/>
        </p:nvCxnSpPr>
        <p:spPr>
          <a:xfrm>
            <a:off x="3842997" y="4656655"/>
            <a:ext cx="3177238" cy="470889"/>
          </a:xfrm>
          <a:prstGeom prst="curvedConnector3">
            <a:avLst>
              <a:gd name="adj1" fmla="val 50000"/>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18" name="Kobling: buet 17">
            <a:extLst>
              <a:ext uri="{FF2B5EF4-FFF2-40B4-BE49-F238E27FC236}">
                <a16:creationId xmlns:a16="http://schemas.microsoft.com/office/drawing/2014/main" id="{86F93157-981B-4B86-8772-2F97ADCEBF24}"/>
              </a:ext>
            </a:extLst>
          </p:cNvPr>
          <p:cNvCxnSpPr>
            <a:cxnSpLocks/>
          </p:cNvCxnSpPr>
          <p:nvPr/>
        </p:nvCxnSpPr>
        <p:spPr>
          <a:xfrm>
            <a:off x="3961230" y="4947682"/>
            <a:ext cx="5753041" cy="687076"/>
          </a:xfrm>
          <a:prstGeom prst="curvedConnector3">
            <a:avLst>
              <a:gd name="adj1" fmla="val 8470"/>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10" name="Kobling: buet 9">
            <a:extLst>
              <a:ext uri="{FF2B5EF4-FFF2-40B4-BE49-F238E27FC236}">
                <a16:creationId xmlns:a16="http://schemas.microsoft.com/office/drawing/2014/main" id="{14063E38-F2C4-44B5-9A81-9A2DC321FD7F}"/>
              </a:ext>
            </a:extLst>
          </p:cNvPr>
          <p:cNvCxnSpPr>
            <a:cxnSpLocks/>
          </p:cNvCxnSpPr>
          <p:nvPr/>
        </p:nvCxnSpPr>
        <p:spPr>
          <a:xfrm flipV="1">
            <a:off x="2323750" y="5775224"/>
            <a:ext cx="7390521" cy="464208"/>
          </a:xfrm>
          <a:prstGeom prst="curvedConnector3">
            <a:avLst>
              <a:gd name="adj1" fmla="val 50000"/>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03311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F49217-E19D-4C2D-96B8-26F470516D35}"/>
              </a:ext>
            </a:extLst>
          </p:cNvPr>
          <p:cNvSpPr>
            <a:spLocks noGrp="1"/>
          </p:cNvSpPr>
          <p:nvPr>
            <p:ph type="title"/>
          </p:nvPr>
        </p:nvSpPr>
        <p:spPr>
          <a:xfrm>
            <a:off x="1667681" y="1796813"/>
            <a:ext cx="10930719" cy="1263887"/>
          </a:xfrm>
        </p:spPr>
        <p:txBody>
          <a:bodyPr>
            <a:normAutofit/>
          </a:bodyPr>
          <a:lstStyle/>
          <a:p>
            <a:r>
              <a:rPr lang="nb-NO" sz="5400"/>
              <a:t>Spørsmål/kommentarer?</a:t>
            </a:r>
            <a:endParaRPr lang="no-NO" sz="5400"/>
          </a:p>
        </p:txBody>
      </p:sp>
    </p:spTree>
    <p:extLst>
      <p:ext uri="{BB962C8B-B14F-4D97-AF65-F5344CB8AC3E}">
        <p14:creationId xmlns:p14="http://schemas.microsoft.com/office/powerpoint/2010/main" val="2686522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942150" y="777531"/>
            <a:ext cx="6900717" cy="1185886"/>
          </a:xfrm>
        </p:spPr>
        <p:txBody>
          <a:bodyPr vert="horz" lIns="91440" tIns="45720" rIns="91440" bIns="45720" rtlCol="0" anchor="ctr">
            <a:noAutofit/>
          </a:bodyPr>
          <a:lstStyle/>
          <a:p>
            <a:r>
              <a:rPr lang="nb-NO" sz="3600" b="1"/>
              <a:t>Evaluering - skriv svaret ditt i chat</a:t>
            </a:r>
            <a:endParaRPr lang="nb-NO" sz="3600" b="1">
              <a:cs typeface="Calibri Light"/>
            </a:endParaRPr>
          </a:p>
        </p:txBody>
      </p:sp>
      <p:sp>
        <p:nvSpPr>
          <p:cNvPr id="3" name="Plassholder for innhold 2"/>
          <p:cNvSpPr>
            <a:spLocks noGrp="1"/>
          </p:cNvSpPr>
          <p:nvPr>
            <p:ph idx="1"/>
          </p:nvPr>
        </p:nvSpPr>
        <p:spPr>
          <a:xfrm>
            <a:off x="4946073" y="1903642"/>
            <a:ext cx="6853581" cy="4465650"/>
          </a:xfrm>
        </p:spPr>
        <p:txBody>
          <a:bodyPr vert="horz" lIns="91440" tIns="45720" rIns="91440" bIns="45720" rtlCol="0" anchor="t">
            <a:normAutofit/>
          </a:bodyPr>
          <a:lstStyle/>
          <a:p>
            <a:pPr>
              <a:buFont typeface="Arial"/>
              <a:buChar char="•"/>
            </a:pPr>
            <a:r>
              <a:rPr lang="nb-NO" sz="3500">
                <a:ea typeface="+mn-lt"/>
                <a:cs typeface="+mn-lt"/>
              </a:rPr>
              <a:t>Hva var bra?</a:t>
            </a:r>
            <a:endParaRPr lang="en-US" sz="3500">
              <a:ea typeface="+mn-lt"/>
              <a:cs typeface="+mn-lt"/>
            </a:endParaRPr>
          </a:p>
          <a:p>
            <a:pPr>
              <a:buFont typeface="Arial"/>
              <a:buChar char="•"/>
            </a:pPr>
            <a:r>
              <a:rPr lang="nb-NO" sz="3500">
                <a:ea typeface="+mn-lt"/>
                <a:cs typeface="+mn-lt"/>
              </a:rPr>
              <a:t>Hva bør vi gjøre annerledes til neste samling?</a:t>
            </a:r>
            <a:endParaRPr lang="en-US" sz="3500">
              <a:ea typeface="+mn-lt"/>
              <a:cs typeface="+mn-lt"/>
            </a:endParaRPr>
          </a:p>
          <a:p>
            <a:pPr marL="0" indent="0">
              <a:buNone/>
            </a:pPr>
            <a:endParaRPr lang="nb-NO" sz="2600">
              <a:cs typeface="Calibri" panose="020F0502020204030204"/>
            </a:endParaRPr>
          </a:p>
          <a:p>
            <a:pPr marL="0" indent="0">
              <a:buNone/>
            </a:pPr>
            <a:endParaRPr lang="nb-NO" sz="2600">
              <a:cs typeface="Calibri" panose="020F0502020204030204"/>
            </a:endParaRPr>
          </a:p>
          <a:p>
            <a:pPr marL="0" indent="0">
              <a:buNone/>
            </a:pPr>
            <a:r>
              <a:rPr lang="nb-NO" sz="2000"/>
              <a:t>Litt hjelp til hukommelsen - i dag har vi vært</a:t>
            </a:r>
            <a:endParaRPr lang="nb-NO" sz="2000">
              <a:cs typeface="Calibri"/>
            </a:endParaRPr>
          </a:p>
          <a:p>
            <a:pPr>
              <a:buFontTx/>
              <a:buChar char="-"/>
            </a:pPr>
            <a:r>
              <a:rPr lang="nb-NO" sz="1600"/>
              <a:t>Erfaringsdeling om sjekkliste for indikator og måleplan</a:t>
            </a:r>
          </a:p>
          <a:p>
            <a:pPr>
              <a:buFontTx/>
              <a:buChar char="-"/>
            </a:pPr>
            <a:r>
              <a:rPr lang="nb-NO" sz="1600">
                <a:cs typeface="Calibri" panose="020F0502020204030204"/>
              </a:rPr>
              <a:t>A3 verktøy for problemløsning</a:t>
            </a:r>
          </a:p>
          <a:p>
            <a:pPr>
              <a:buFontTx/>
              <a:buChar char="-"/>
            </a:pPr>
            <a:r>
              <a:rPr lang="nb-NO" sz="1600">
                <a:cs typeface="Calibri" panose="020F0502020204030204"/>
              </a:rPr>
              <a:t>Driverdiagram</a:t>
            </a:r>
          </a:p>
          <a:p>
            <a:pPr>
              <a:buFontTx/>
              <a:buChar char="-"/>
            </a:pPr>
            <a:endParaRPr lang="nb-NO" sz="2200"/>
          </a:p>
          <a:p>
            <a:endParaRPr lang="nb-NO" sz="3200"/>
          </a:p>
        </p:txBody>
      </p:sp>
      <p:sp>
        <p:nvSpPr>
          <p:cNvPr id="11" name="Rectangle 10">
            <a:extLst>
              <a:ext uri="{FF2B5EF4-FFF2-40B4-BE49-F238E27FC236}">
                <a16:creationId xmlns:a16="http://schemas.microsoft.com/office/drawing/2014/main" id="{7269EBCC-2006-4BB1-87B8-1E132C787E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1261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Fototapet 3d små mennesker - med et spørsmålstegn • Pixers® - Vi lever for  forand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26" y="930277"/>
            <a:ext cx="3377004" cy="397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8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785" y="365125"/>
            <a:ext cx="10958015" cy="630151"/>
          </a:xfrm>
        </p:spPr>
        <p:txBody>
          <a:bodyPr>
            <a:normAutofit fontScale="90000"/>
          </a:bodyPr>
          <a:lstStyle/>
          <a:p>
            <a:r>
              <a:rPr lang="nb-NO"/>
              <a:t>Avslutning</a:t>
            </a:r>
          </a:p>
        </p:txBody>
      </p:sp>
      <p:sp>
        <p:nvSpPr>
          <p:cNvPr id="13" name="Plassholder for tekst 5"/>
          <p:cNvSpPr txBox="1">
            <a:spLocks/>
          </p:cNvSpPr>
          <p:nvPr/>
        </p:nvSpPr>
        <p:spPr>
          <a:xfrm>
            <a:off x="6126565" y="5247130"/>
            <a:ext cx="6225469" cy="54715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nb-NO" sz="2800" kern="1200" smtClean="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nb-NO" sz="2400" kern="1200" smtClean="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nb-NO" sz="2000" kern="1200" smtClean="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nb-NO" sz="1800" kern="1200" smtClean="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nb-NO"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til beste score før neste fysiske samling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16. februar</a:t>
            </a:r>
            <a:r>
              <a:rPr kumimoji="0" lang="nb-NO" sz="20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nb-NO" sz="2000" b="0" i="0" u="none" strike="noStrike" kern="1200" cap="none" spc="0" normalizeH="0" baseline="0" noProof="0">
                <a:ln>
                  <a:noFill/>
                </a:ln>
                <a:solidFill>
                  <a:prstClr val="black"/>
                </a:solidFill>
                <a:effectLst/>
                <a:uLnTx/>
                <a:uFillTx/>
                <a:latin typeface="Calibri" panose="020F0502020204030204"/>
                <a:ea typeface="+mn-ea"/>
                <a:cs typeface="+mn-cs"/>
              </a:rPr>
              <a:t>2022</a:t>
            </a:r>
          </a:p>
        </p:txBody>
      </p:sp>
      <p:grpSp>
        <p:nvGrpSpPr>
          <p:cNvPr id="3" name="Gruppe 2"/>
          <p:cNvGrpSpPr/>
          <p:nvPr/>
        </p:nvGrpSpPr>
        <p:grpSpPr>
          <a:xfrm>
            <a:off x="7077837" y="1716744"/>
            <a:ext cx="4275963" cy="3362800"/>
            <a:chOff x="5993038" y="1377251"/>
            <a:chExt cx="3912260" cy="3987605"/>
          </a:xfrm>
        </p:grpSpPr>
        <p:sp>
          <p:nvSpPr>
            <p:cNvPr id="9" name="Rektangel 8"/>
            <p:cNvSpPr/>
            <p:nvPr/>
          </p:nvSpPr>
          <p:spPr>
            <a:xfrm>
              <a:off x="5993038" y="1377251"/>
              <a:ext cx="3901440" cy="39876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fajita-original-h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295" y="2736380"/>
              <a:ext cx="2532930" cy="1806345"/>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p:nvSpPr>
          <p:spPr>
            <a:xfrm>
              <a:off x="6036006" y="1678984"/>
              <a:ext cx="3869292"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effectLst/>
                  <a:uLnTx/>
                  <a:uFillTx/>
                  <a:latin typeface="Calibri" panose="020F0502020204030204"/>
                  <a:ea typeface="+mn-ea"/>
                  <a:cs typeface="+mn-cs"/>
                </a:rPr>
                <a:t>GAVEKORT</a:t>
              </a:r>
              <a:endParaRPr lang="nb-NO" sz="2400" b="1" i="0" u="none" strike="noStrike" kern="1200" cap="none" spc="0" normalizeH="0" baseline="0" noProof="0">
                <a:ln>
                  <a:noFill/>
                </a:ln>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effectLst/>
                  <a:uLnTx/>
                  <a:uFillTx/>
                  <a:latin typeface="Calibri" panose="020F0502020204030204"/>
                  <a:ea typeface="+mn-ea"/>
                  <a:cs typeface="+mn-cs"/>
                </a:rPr>
                <a:t>Lunsj for forbedringsteamet</a:t>
              </a:r>
              <a:endParaRPr lang="nb-NO" sz="2400" b="1" i="0" u="none" strike="noStrike" kern="1200" cap="none" spc="0" normalizeH="0" baseline="0" noProof="0">
                <a:ln>
                  <a:noFill/>
                </a:ln>
                <a:effectLst/>
                <a:uLnTx/>
                <a:uFillTx/>
                <a:latin typeface="Calibri" panose="020F0502020204030204"/>
                <a:cs typeface="Calibri"/>
              </a:endParaRPr>
            </a:p>
          </p:txBody>
        </p:sp>
        <p:sp>
          <p:nvSpPr>
            <p:cNvPr id="14" name="Rektangel 13"/>
            <p:cNvSpPr/>
            <p:nvPr/>
          </p:nvSpPr>
          <p:spPr>
            <a:xfrm>
              <a:off x="7190086" y="4696007"/>
              <a:ext cx="1561133" cy="3693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(inntil 1000 kr)</a:t>
              </a:r>
            </a:p>
          </p:txBody>
        </p:sp>
      </p:grpSp>
      <p:pic>
        <p:nvPicPr>
          <p:cNvPr id="11" name="Bilde 10">
            <a:extLst>
              <a:ext uri="{FF2B5EF4-FFF2-40B4-BE49-F238E27FC236}">
                <a16:creationId xmlns:a16="http://schemas.microsoft.com/office/drawing/2014/main" id="{EAB04CFC-8F81-4F2B-A2BD-A5FD6E15E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8298" y="263972"/>
            <a:ext cx="2432616" cy="1676767"/>
          </a:xfrm>
          <a:prstGeom prst="rect">
            <a:avLst/>
          </a:prstGeom>
        </p:spPr>
      </p:pic>
      <p:sp>
        <p:nvSpPr>
          <p:cNvPr id="4" name="Rektangel 3"/>
          <p:cNvSpPr/>
          <p:nvPr/>
        </p:nvSpPr>
        <p:spPr>
          <a:xfrm>
            <a:off x="395785" y="1000841"/>
            <a:ext cx="6251595" cy="5170646"/>
          </a:xfrm>
          <a:prstGeom prst="rect">
            <a:avLst/>
          </a:prstGeom>
        </p:spPr>
        <p:txBody>
          <a:bodyPr wrap="square">
            <a:spAutoFit/>
          </a:bodyPr>
          <a:lstStyle/>
          <a:p>
            <a:r>
              <a:rPr lang="nb-NO" sz="2400" dirty="0">
                <a:sym typeface="Wingdings" panose="05000000000000000000" pitchFamily="2" charset="2"/>
              </a:rPr>
              <a:t>Får tilsendt:</a:t>
            </a:r>
          </a:p>
          <a:p>
            <a:pPr marL="342900" indent="-342900">
              <a:buFont typeface="Arial" panose="020B0604020202020204" pitchFamily="34" charset="0"/>
              <a:buChar char="•"/>
            </a:pPr>
            <a:r>
              <a:rPr lang="nb-NO" sz="2400" dirty="0">
                <a:sym typeface="Wingdings" panose="05000000000000000000" pitchFamily="2" charset="2"/>
              </a:rPr>
              <a:t>Lenke til opptak fra i dag</a:t>
            </a:r>
          </a:p>
          <a:p>
            <a:pPr marL="342900" indent="-342900">
              <a:buFont typeface="Arial" panose="020B0604020202020204" pitchFamily="34" charset="0"/>
              <a:buChar char="•"/>
            </a:pPr>
            <a:r>
              <a:rPr lang="nb-NO" sz="2400" dirty="0">
                <a:sym typeface="Wingdings" panose="05000000000000000000" pitchFamily="2" charset="2"/>
              </a:rPr>
              <a:t>Presentasjoner legges på nettside</a:t>
            </a:r>
          </a:p>
          <a:p>
            <a:endParaRPr lang="nb-NO" sz="2400" dirty="0">
              <a:sym typeface="Wingdings" panose="05000000000000000000" pitchFamily="2" charset="2"/>
            </a:endParaRPr>
          </a:p>
          <a:p>
            <a:r>
              <a:rPr lang="nb-NO" sz="2400" dirty="0">
                <a:sym typeface="Wingdings" panose="05000000000000000000" pitchFamily="2" charset="2"/>
              </a:rPr>
              <a:t>Neste samling: 16.2. </a:t>
            </a:r>
            <a:r>
              <a:rPr lang="nb-NO" sz="2400" dirty="0" err="1">
                <a:sym typeface="Wingdings" panose="05000000000000000000" pitchFamily="2" charset="2"/>
              </a:rPr>
              <a:t>kl</a:t>
            </a:r>
            <a:r>
              <a:rPr lang="nb-NO" sz="2400" dirty="0">
                <a:sym typeface="Wingdings" panose="05000000000000000000" pitchFamily="2" charset="2"/>
              </a:rPr>
              <a:t> 09:00-15:30 </a:t>
            </a:r>
            <a:r>
              <a:rPr lang="nb-NO" dirty="0">
                <a:sym typeface="Wingdings" panose="05000000000000000000" pitchFamily="2" charset="2"/>
              </a:rPr>
              <a:t>(kaffe fra 08:30)</a:t>
            </a:r>
          </a:p>
          <a:p>
            <a:r>
              <a:rPr lang="nb-NO" sz="2400" dirty="0">
                <a:sym typeface="Wingdings" panose="05000000000000000000" pitchFamily="2" charset="2"/>
              </a:rPr>
              <a:t>Sted: Rådhuset i Kristiansand </a:t>
            </a:r>
            <a:r>
              <a:rPr lang="nb-NO" dirty="0">
                <a:sym typeface="Wingdings" panose="05000000000000000000" pitchFamily="2" charset="2"/>
              </a:rPr>
              <a:t>(direkte inngang fra Torvparkeringa til underetasjen med møterom)</a:t>
            </a:r>
          </a:p>
          <a:p>
            <a:pPr lvl="0"/>
            <a:endParaRPr lang="nb-NO" sz="2400" dirty="0">
              <a:sym typeface="Wingdings" panose="05000000000000000000" pitchFamily="2" charset="2"/>
            </a:endParaRPr>
          </a:p>
          <a:p>
            <a:pPr lvl="0"/>
            <a:r>
              <a:rPr lang="nb-NO" sz="2400" dirty="0">
                <a:sym typeface="Wingdings" panose="05000000000000000000" pitchFamily="2" charset="2"/>
              </a:rPr>
              <a:t>Oppgaver til neste gang: </a:t>
            </a:r>
          </a:p>
          <a:p>
            <a:pPr marL="342900" indent="-342900">
              <a:buFont typeface="Arial" panose="020B0604020202020204" pitchFamily="34" charset="0"/>
              <a:buChar char="•"/>
            </a:pPr>
            <a:r>
              <a:rPr lang="nb-NO" sz="2400" dirty="0">
                <a:sym typeface="Wingdings" panose="05000000000000000000" pitchFamily="2" charset="2"/>
              </a:rPr>
              <a:t>I pasientens sko (</a:t>
            </a:r>
            <a:r>
              <a:rPr lang="nb-NO" sz="2400" dirty="0" err="1">
                <a:sym typeface="Wingdings" panose="05000000000000000000" pitchFamily="2" charset="2"/>
              </a:rPr>
              <a:t>skygging</a:t>
            </a:r>
            <a:r>
              <a:rPr lang="nb-NO" sz="2400" dirty="0">
                <a:sym typeface="Wingdings" panose="05000000000000000000" pitchFamily="2" charset="2"/>
              </a:rPr>
              <a:t>)</a:t>
            </a:r>
          </a:p>
          <a:p>
            <a:pPr marL="342900" indent="-342900">
              <a:buFont typeface="Arial" panose="020B0604020202020204" pitchFamily="34" charset="0"/>
              <a:buChar char="•"/>
            </a:pPr>
            <a:r>
              <a:rPr lang="nb-NO" sz="2400" dirty="0">
                <a:sym typeface="Wingdings" panose="05000000000000000000" pitchFamily="2" charset="2"/>
              </a:rPr>
              <a:t>Sjekkliste for resterende indikatorer</a:t>
            </a:r>
          </a:p>
          <a:p>
            <a:pPr marL="342900" indent="-342900">
              <a:buFont typeface="Arial" panose="020B0604020202020204" pitchFamily="34" charset="0"/>
              <a:buChar char="•"/>
            </a:pPr>
            <a:r>
              <a:rPr lang="nb-NO" sz="2400" dirty="0">
                <a:sym typeface="Wingdings" panose="05000000000000000000" pitchFamily="2" charset="2"/>
              </a:rPr>
              <a:t>Hatt minst to møter med veileder siden oppstart</a:t>
            </a:r>
          </a:p>
          <a:p>
            <a:pPr marL="342900" indent="-342900">
              <a:buFont typeface="Arial" panose="020B0604020202020204" pitchFamily="34" charset="0"/>
              <a:buChar char="•"/>
            </a:pPr>
            <a:r>
              <a:rPr lang="nb-NO" sz="2400" dirty="0">
                <a:sym typeface="Wingdings" panose="05000000000000000000" pitchFamily="2" charset="2"/>
              </a:rPr>
              <a:t>Forbedringsspillet</a:t>
            </a:r>
            <a:endParaRPr lang="nb-NO" sz="2400" dirty="0"/>
          </a:p>
        </p:txBody>
      </p:sp>
    </p:spTree>
    <p:extLst>
      <p:ext uri="{BB962C8B-B14F-4D97-AF65-F5344CB8AC3E}">
        <p14:creationId xmlns:p14="http://schemas.microsoft.com/office/powerpoint/2010/main" val="3472652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73D71C-ADAC-4C81-AA6A-9C1EA697DFEE}"/>
              </a:ext>
            </a:extLst>
          </p:cNvPr>
          <p:cNvSpPr>
            <a:spLocks noGrp="1"/>
          </p:cNvSpPr>
          <p:nvPr>
            <p:ph type="title"/>
          </p:nvPr>
        </p:nvSpPr>
        <p:spPr>
          <a:xfrm>
            <a:off x="655320" y="365125"/>
            <a:ext cx="5120114" cy="1692794"/>
          </a:xfrm>
        </p:spPr>
        <p:txBody>
          <a:bodyPr vert="horz" lIns="91440" tIns="45720" rIns="91440" bIns="45720" rtlCol="0" anchor="ctr">
            <a:normAutofit/>
          </a:bodyPr>
          <a:lstStyle/>
          <a:p>
            <a:endParaRPr lang="en-US"/>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ssholder for tekst 2">
            <a:extLst>
              <a:ext uri="{FF2B5EF4-FFF2-40B4-BE49-F238E27FC236}">
                <a16:creationId xmlns:a16="http://schemas.microsoft.com/office/drawing/2014/main" id="{08128E9F-AEF3-42B6-B7B8-B80613F48F1E}"/>
              </a:ext>
            </a:extLst>
          </p:cNvPr>
          <p:cNvSpPr>
            <a:spLocks noGrp="1"/>
          </p:cNvSpPr>
          <p:nvPr>
            <p:ph type="body" sz="quarter" idx="17"/>
          </p:nvPr>
        </p:nvSpPr>
        <p:spPr>
          <a:xfrm>
            <a:off x="655321" y="2575034"/>
            <a:ext cx="5120113" cy="3462228"/>
          </a:xfrm>
        </p:spPr>
        <p:txBody>
          <a:bodyPr vert="horz" lIns="91440" tIns="45720" rIns="91440" bIns="45720" rtlCol="0" anchor="t">
            <a:normAutofit/>
          </a:bodyPr>
          <a:lstStyle/>
          <a:p>
            <a:endParaRPr lang="en-US" sz="1800"/>
          </a:p>
          <a:p>
            <a:endParaRPr lang="en-US" sz="1800"/>
          </a:p>
          <a:p>
            <a:r>
              <a:rPr lang="en-US" sz="2400" err="1"/>
              <a:t>Stå</a:t>
            </a:r>
            <a:r>
              <a:rPr lang="en-US" sz="2400"/>
              <a:t> </a:t>
            </a:r>
            <a:r>
              <a:rPr lang="en-US" sz="2400" err="1"/>
              <a:t>på</a:t>
            </a:r>
            <a:r>
              <a:rPr lang="en-US" sz="2400"/>
              <a:t>, </a:t>
            </a:r>
            <a:r>
              <a:rPr lang="en-US" sz="2400" err="1"/>
              <a:t>og</a:t>
            </a:r>
            <a:r>
              <a:rPr lang="en-US" sz="2400"/>
              <a:t> </a:t>
            </a:r>
            <a:r>
              <a:rPr lang="en-US" sz="2400" err="1"/>
              <a:t>ikke</a:t>
            </a:r>
            <a:r>
              <a:rPr lang="en-US" sz="2400"/>
              <a:t> mist motet om det </a:t>
            </a:r>
            <a:r>
              <a:rPr lang="en-US" sz="2400" err="1"/>
              <a:t>blir</a:t>
            </a:r>
            <a:r>
              <a:rPr lang="en-US" sz="2400"/>
              <a:t> </a:t>
            </a:r>
            <a:r>
              <a:rPr lang="en-US" sz="2400" err="1"/>
              <a:t>litt</a:t>
            </a:r>
            <a:r>
              <a:rPr lang="en-US" sz="2400"/>
              <a:t> </a:t>
            </a:r>
            <a:r>
              <a:rPr lang="en-US" sz="2400" err="1"/>
              <a:t>endringer</a:t>
            </a:r>
            <a:r>
              <a:rPr lang="en-US" sz="2400"/>
              <a:t> </a:t>
            </a:r>
            <a:r>
              <a:rPr lang="en-US" sz="2400" err="1"/>
              <a:t>fra</a:t>
            </a:r>
            <a:r>
              <a:rPr lang="en-US" sz="2400"/>
              <a:t> </a:t>
            </a:r>
            <a:r>
              <a:rPr lang="en-US" sz="2400" err="1"/>
              <a:t>opprinnelig</a:t>
            </a:r>
            <a:r>
              <a:rPr lang="en-US" sz="2400"/>
              <a:t> plan </a:t>
            </a:r>
            <a:endParaRPr lang="en-US" sz="2400">
              <a:cs typeface="Calibri"/>
            </a:endParaRPr>
          </a:p>
          <a:p>
            <a:r>
              <a:rPr lang="en-US" sz="2400"/>
              <a:t>Bruk </a:t>
            </a:r>
            <a:r>
              <a:rPr lang="en-US" sz="2400" err="1"/>
              <a:t>hverandre</a:t>
            </a:r>
            <a:r>
              <a:rPr lang="en-US" sz="2400"/>
              <a:t>, </a:t>
            </a:r>
            <a:r>
              <a:rPr lang="en-US" sz="2400" err="1"/>
              <a:t>og</a:t>
            </a:r>
            <a:r>
              <a:rPr lang="en-US" sz="2400"/>
              <a:t> bruk </a:t>
            </a:r>
            <a:r>
              <a:rPr lang="en-US" sz="2400" err="1"/>
              <a:t>veilederne</a:t>
            </a:r>
            <a:r>
              <a:rPr lang="en-US" sz="2400"/>
              <a:t>!</a:t>
            </a:r>
            <a:endParaRPr lang="en-US" sz="2400">
              <a:cs typeface="Calibri"/>
            </a:endParaRPr>
          </a:p>
          <a:p>
            <a:r>
              <a:rPr lang="en-US" sz="2400"/>
              <a:t>Tenk </a:t>
            </a:r>
            <a:r>
              <a:rPr lang="en-US" sz="2400" err="1"/>
              <a:t>på</a:t>
            </a:r>
            <a:r>
              <a:rPr lang="en-US" sz="2400"/>
              <a:t> </a:t>
            </a:r>
            <a:r>
              <a:rPr lang="en-US" sz="2400" err="1"/>
              <a:t>hvordan</a:t>
            </a:r>
            <a:r>
              <a:rPr lang="en-US" sz="2400"/>
              <a:t> </a:t>
            </a:r>
            <a:r>
              <a:rPr lang="en-US" sz="2400" err="1"/>
              <a:t>endring</a:t>
            </a:r>
            <a:r>
              <a:rPr lang="en-US" sz="2400"/>
              <a:t> </a:t>
            </a:r>
            <a:r>
              <a:rPr lang="en-US" sz="2400" err="1"/>
              <a:t>kan</a:t>
            </a:r>
            <a:r>
              <a:rPr lang="en-US" sz="2400"/>
              <a:t> </a:t>
            </a:r>
            <a:r>
              <a:rPr lang="en-US" sz="2400" err="1"/>
              <a:t>benyttes</a:t>
            </a:r>
            <a:r>
              <a:rPr lang="en-US" sz="2400"/>
              <a:t> </a:t>
            </a:r>
            <a:r>
              <a:rPr lang="en-US" sz="2400" err="1"/>
              <a:t>til</a:t>
            </a:r>
            <a:r>
              <a:rPr lang="en-US" sz="2400"/>
              <a:t> </a:t>
            </a:r>
            <a:r>
              <a:rPr lang="en-US" sz="2400" err="1"/>
              <a:t>læring</a:t>
            </a:r>
            <a:endParaRPr lang="en-US" sz="1800" err="1">
              <a:cs typeface="Calibri"/>
            </a:endParaRPr>
          </a:p>
        </p:txBody>
      </p:sp>
      <p:pic>
        <p:nvPicPr>
          <p:cNvPr id="4" name="Bilde 4">
            <a:extLst>
              <a:ext uri="{FF2B5EF4-FFF2-40B4-BE49-F238E27FC236}">
                <a16:creationId xmlns:a16="http://schemas.microsoft.com/office/drawing/2014/main" id="{EC3E9513-0420-45DB-B377-286468B88378}"/>
              </a:ext>
            </a:extLst>
          </p:cNvPr>
          <p:cNvPicPr>
            <a:picLocks noChangeAspect="1"/>
          </p:cNvPicPr>
          <p:nvPr/>
        </p:nvPicPr>
        <p:blipFill rotWithShape="1">
          <a:blip r:embed="rId2"/>
          <a:srcRect r="1156"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4161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6877" y="225968"/>
            <a:ext cx="10930719" cy="781287"/>
          </a:xfrm>
        </p:spPr>
        <p:txBody>
          <a:bodyPr/>
          <a:lstStyle/>
          <a:p>
            <a:r>
              <a:rPr lang="nb-NO"/>
              <a:t>Digital verktøysamling 12.01.22</a:t>
            </a:r>
          </a:p>
        </p:txBody>
      </p:sp>
      <p:sp>
        <p:nvSpPr>
          <p:cNvPr id="3" name="Plassholder for innhold 2"/>
          <p:cNvSpPr>
            <a:spLocks noGrp="1"/>
          </p:cNvSpPr>
          <p:nvPr>
            <p:ph idx="1"/>
          </p:nvPr>
        </p:nvSpPr>
        <p:spPr>
          <a:xfrm>
            <a:off x="287676" y="1058546"/>
            <a:ext cx="11904324" cy="5108507"/>
          </a:xfrm>
        </p:spPr>
        <p:txBody>
          <a:bodyPr>
            <a:normAutofit fontScale="92500" lnSpcReduction="10000"/>
          </a:bodyPr>
          <a:lstStyle/>
          <a:p>
            <a:pPr marL="0" indent="0">
              <a:buNone/>
            </a:pPr>
            <a:r>
              <a:rPr lang="nb-NO" sz="3400" b="1"/>
              <a:t>Program: </a:t>
            </a:r>
          </a:p>
          <a:p>
            <a:r>
              <a:rPr lang="nb-NO" sz="2000"/>
              <a:t>Oppstart</a:t>
            </a:r>
          </a:p>
          <a:p>
            <a:r>
              <a:rPr lang="nb-NO" sz="2000"/>
              <a:t>Erfaringsdeling rundt bruk av sjekkliste for indikator og måleplan</a:t>
            </a:r>
          </a:p>
          <a:p>
            <a:r>
              <a:rPr lang="nb-NO" sz="2000"/>
              <a:t>A3 verktøy for problemløsning</a:t>
            </a:r>
          </a:p>
          <a:p>
            <a:r>
              <a:rPr lang="nb-NO" sz="2000"/>
              <a:t>Driverdiagram</a:t>
            </a:r>
          </a:p>
          <a:p>
            <a:r>
              <a:rPr lang="nb-NO" sz="2000"/>
              <a:t>Evaluering og oppsummering</a:t>
            </a:r>
          </a:p>
          <a:p>
            <a:pPr marL="0" indent="0">
              <a:buNone/>
            </a:pPr>
            <a:endParaRPr lang="nb-NO" sz="3000"/>
          </a:p>
          <a:p>
            <a:pPr marL="0" indent="0">
              <a:buNone/>
            </a:pPr>
            <a:r>
              <a:rPr lang="nb-NO" sz="3400" b="1"/>
              <a:t>Informasjon: </a:t>
            </a:r>
          </a:p>
          <a:p>
            <a:pPr marL="0" indent="0">
              <a:buNone/>
            </a:pPr>
            <a:r>
              <a:rPr lang="nb-NO"/>
              <a:t>- Opptak  </a:t>
            </a:r>
          </a:p>
          <a:p>
            <a:pPr marL="0" indent="0">
              <a:buNone/>
            </a:pPr>
            <a:r>
              <a:rPr lang="nb-NO"/>
              <a:t>- Presentasjoner legges på nettside</a:t>
            </a:r>
          </a:p>
          <a:p>
            <a:pPr marL="0" indent="0">
              <a:buNone/>
            </a:pPr>
            <a:endParaRPr lang="nb-NO"/>
          </a:p>
          <a:p>
            <a:pPr marL="0" indent="0">
              <a:buNone/>
            </a:pPr>
            <a:r>
              <a:rPr lang="nb-NO" sz="3400" b="1"/>
              <a:t>NB!</a:t>
            </a:r>
          </a:p>
          <a:p>
            <a:pPr>
              <a:buFontTx/>
              <a:buChar char="-"/>
            </a:pPr>
            <a:endParaRPr lang="nb-NO"/>
          </a:p>
          <a:p>
            <a:endParaRPr lang="nb-NO"/>
          </a:p>
        </p:txBody>
      </p:sp>
      <p:pic>
        <p:nvPicPr>
          <p:cNvPr id="4" name="Plassholder for innhold 3"/>
          <p:cNvPicPr>
            <a:picLocks noChangeAspect="1"/>
          </p:cNvPicPr>
          <p:nvPr/>
        </p:nvPicPr>
        <p:blipFill rotWithShape="1">
          <a:blip r:embed="rId3"/>
          <a:srcRect t="2852" b="2854"/>
          <a:stretch/>
        </p:blipFill>
        <p:spPr>
          <a:xfrm>
            <a:off x="6083427" y="2351282"/>
            <a:ext cx="5756581" cy="2523034"/>
          </a:xfrm>
          <a:prstGeom prst="rect">
            <a:avLst/>
          </a:prstGeom>
        </p:spPr>
      </p:pic>
      <p:pic>
        <p:nvPicPr>
          <p:cNvPr id="6" name="Bilde 5"/>
          <p:cNvPicPr>
            <a:picLocks noChangeAspect="1"/>
          </p:cNvPicPr>
          <p:nvPr/>
        </p:nvPicPr>
        <p:blipFill>
          <a:blip r:embed="rId4"/>
          <a:stretch>
            <a:fillRect/>
          </a:stretch>
        </p:blipFill>
        <p:spPr>
          <a:xfrm>
            <a:off x="1492674" y="5341951"/>
            <a:ext cx="7219812" cy="876393"/>
          </a:xfrm>
          <a:prstGeom prst="rect">
            <a:avLst/>
          </a:prstGeom>
        </p:spPr>
      </p:pic>
    </p:spTree>
    <p:extLst>
      <p:ext uri="{BB962C8B-B14F-4D97-AF65-F5344CB8AC3E}">
        <p14:creationId xmlns:p14="http://schemas.microsoft.com/office/powerpoint/2010/main" val="163658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chievement, agreement, arms, bump, business, cheer up, collaboration, colleagues, communication, connection, cooperation, deal, digital device, diverse, fist, fist bump, five, friends, friendship, group, hands, help, man, meeting, mobile phone, network, notebook, office, partners, partnership, people, power, power five, startup, success, support, team, team building, teamwork, technology, togetherness, unity, wireless, wires, woman, wooden table, work, workplace, workspace, product, furniture, job, desk, table, flooring, bra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08" r="17740"/>
          <a:stretch/>
        </p:blipFill>
        <p:spPr bwMode="auto">
          <a:xfrm>
            <a:off x="9071811" y="312936"/>
            <a:ext cx="2803358" cy="2263137"/>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E8FCF2F1-88DF-4762-9664-DAFEC74E8F81}"/>
              </a:ext>
            </a:extLst>
          </p:cNvPr>
          <p:cNvSpPr>
            <a:spLocks noGrp="1"/>
          </p:cNvSpPr>
          <p:nvPr>
            <p:ph type="title"/>
          </p:nvPr>
        </p:nvSpPr>
        <p:spPr/>
        <p:txBody>
          <a:bodyPr/>
          <a:lstStyle/>
          <a:p>
            <a:r>
              <a:rPr lang="nb-NO">
                <a:cs typeface="Calibri Light"/>
              </a:rPr>
              <a:t>Erfaringsdeling i grupper </a:t>
            </a:r>
            <a:endParaRPr lang="nb-NO"/>
          </a:p>
        </p:txBody>
      </p:sp>
      <p:sp>
        <p:nvSpPr>
          <p:cNvPr id="3" name="Plassholder for innhold 2">
            <a:extLst>
              <a:ext uri="{FF2B5EF4-FFF2-40B4-BE49-F238E27FC236}">
                <a16:creationId xmlns:a16="http://schemas.microsoft.com/office/drawing/2014/main" id="{307D7C9A-56F0-4DAE-9B32-A2E27E0D9809}"/>
              </a:ext>
            </a:extLst>
          </p:cNvPr>
          <p:cNvSpPr>
            <a:spLocks noGrp="1"/>
          </p:cNvSpPr>
          <p:nvPr>
            <p:ph idx="1"/>
          </p:nvPr>
        </p:nvSpPr>
        <p:spPr/>
        <p:txBody>
          <a:bodyPr vert="horz" lIns="91440" tIns="45720" rIns="91440" bIns="45720" rtlCol="0" anchor="t">
            <a:normAutofit fontScale="92500" lnSpcReduction="10000"/>
          </a:bodyPr>
          <a:lstStyle/>
          <a:p>
            <a:r>
              <a:rPr lang="nb-NO">
                <a:cs typeface="Calibri"/>
              </a:rPr>
              <a:t>Ta en runde i gruppa, der hver av dere gjør følgende: </a:t>
            </a:r>
          </a:p>
          <a:p>
            <a:pPr lvl="1"/>
            <a:r>
              <a:rPr lang="nb-NO">
                <a:cs typeface="Calibri"/>
              </a:rPr>
              <a:t>Presenter indikator og måleplan for forbedringsarbeidet</a:t>
            </a:r>
          </a:p>
          <a:p>
            <a:pPr lvl="1"/>
            <a:r>
              <a:rPr lang="nb-NO">
                <a:cs typeface="Calibri"/>
              </a:rPr>
              <a:t>Hvem var med på å lage dem? </a:t>
            </a:r>
          </a:p>
          <a:p>
            <a:pPr lvl="1"/>
            <a:r>
              <a:rPr lang="nb-NO">
                <a:cs typeface="Calibri"/>
              </a:rPr>
              <a:t>Hva gikk bra? Hvilke utfordringer møtte dere? </a:t>
            </a:r>
          </a:p>
          <a:p>
            <a:pPr lvl="1"/>
            <a:r>
              <a:rPr lang="nb-NO">
                <a:cs typeface="Calibri"/>
              </a:rPr>
              <a:t>Skal dere ha flere indikatorer?</a:t>
            </a:r>
          </a:p>
          <a:p>
            <a:pPr lvl="1"/>
            <a:endParaRPr lang="nb-NO">
              <a:cs typeface="Calibri"/>
            </a:endParaRPr>
          </a:p>
          <a:p>
            <a:r>
              <a:rPr lang="nb-NO">
                <a:cs typeface="Calibri"/>
              </a:rPr>
              <a:t>Praktisk info:</a:t>
            </a:r>
          </a:p>
          <a:p>
            <a:pPr lvl="1"/>
            <a:r>
              <a:rPr lang="nb-NO">
                <a:cs typeface="Calibri"/>
              </a:rPr>
              <a:t>20 min. i gruppa, bruk 5 min. på hvert forbedringsarbeid</a:t>
            </a:r>
          </a:p>
          <a:p>
            <a:pPr lvl="1"/>
            <a:r>
              <a:rPr lang="nb-NO">
                <a:cs typeface="Calibri"/>
              </a:rPr>
              <a:t>Tidtakingsansvar: Den med etternavn først i alfabetet</a:t>
            </a:r>
          </a:p>
          <a:p>
            <a:pPr lvl="1"/>
            <a:r>
              <a:rPr lang="nb-NO">
                <a:cs typeface="Calibri"/>
              </a:rPr>
              <a:t>Oppsummere: Den med etternavn sist i alfabetet</a:t>
            </a:r>
          </a:p>
          <a:p>
            <a:pPr lvl="1"/>
            <a:endParaRPr lang="nb-NO">
              <a:cs typeface="Calibri"/>
            </a:endParaRPr>
          </a:p>
          <a:p>
            <a:r>
              <a:rPr lang="nb-NO">
                <a:cs typeface="Calibri"/>
              </a:rPr>
              <a:t>Bonusspørsmål (hvis tid igjen): </a:t>
            </a:r>
          </a:p>
          <a:p>
            <a:pPr lvl="1"/>
            <a:r>
              <a:rPr lang="nb-NO">
                <a:cs typeface="Calibri"/>
              </a:rPr>
              <a:t>Har dere justert involvering av brukeren etter forrige samling? Hvordan?</a:t>
            </a:r>
          </a:p>
          <a:p>
            <a:pPr lvl="1"/>
            <a:endParaRPr lang="nb-NO"/>
          </a:p>
          <a:p>
            <a:pPr lvl="3"/>
            <a:endParaRPr lang="nb-NO">
              <a:cs typeface="Calibri"/>
            </a:endParaRPr>
          </a:p>
        </p:txBody>
      </p:sp>
      <p:sp>
        <p:nvSpPr>
          <p:cNvPr id="8" name="TekstSylinder 7">
            <a:extLst>
              <a:ext uri="{FF2B5EF4-FFF2-40B4-BE49-F238E27FC236}">
                <a16:creationId xmlns:a16="http://schemas.microsoft.com/office/drawing/2014/main" id="{B59D9B6A-1AF5-43F1-ACB6-3B28AD306D2B}"/>
              </a:ext>
            </a:extLst>
          </p:cNvPr>
          <p:cNvSpPr txBox="1"/>
          <p:nvPr/>
        </p:nvSpPr>
        <p:spPr>
          <a:xfrm>
            <a:off x="10863012" y="2283686"/>
            <a:ext cx="1222208" cy="584775"/>
          </a:xfrm>
          <a:prstGeom prst="rect">
            <a:avLst/>
          </a:prstGeom>
          <a:noFill/>
        </p:spPr>
        <p:txBody>
          <a:bodyPr wrap="square" rtlCol="0">
            <a:spAutoFit/>
          </a:bodyPr>
          <a:lstStyle/>
          <a:p>
            <a:r>
              <a:rPr lang="nb-NO" sz="1400" b="1">
                <a:solidFill>
                  <a:schemeClr val="bg1"/>
                </a:solidFill>
              </a:rPr>
              <a:t>Pxhere.com</a:t>
            </a:r>
            <a:endParaRPr lang="no-NO" b="1">
              <a:solidFill>
                <a:schemeClr val="bg1"/>
              </a:solidFill>
            </a:endParaRPr>
          </a:p>
          <a:p>
            <a:endParaRPr lang="no-NO"/>
          </a:p>
        </p:txBody>
      </p:sp>
      <p:grpSp>
        <p:nvGrpSpPr>
          <p:cNvPr id="10" name="Gruppe 9"/>
          <p:cNvGrpSpPr/>
          <p:nvPr/>
        </p:nvGrpSpPr>
        <p:grpSpPr>
          <a:xfrm>
            <a:off x="8345908" y="3290904"/>
            <a:ext cx="3529261" cy="1878840"/>
            <a:chOff x="8444869" y="3770299"/>
            <a:chExt cx="3529261" cy="1878840"/>
          </a:xfrm>
        </p:grpSpPr>
        <p:pic>
          <p:nvPicPr>
            <p:cNvPr id="4" name="Bilde 3"/>
            <p:cNvPicPr>
              <a:picLocks noChangeAspect="1"/>
            </p:cNvPicPr>
            <p:nvPr/>
          </p:nvPicPr>
          <p:blipFill rotWithShape="1">
            <a:blip r:embed="rId4"/>
            <a:srcRect r="31021"/>
            <a:stretch/>
          </p:blipFill>
          <p:spPr>
            <a:xfrm>
              <a:off x="8444869" y="3770299"/>
              <a:ext cx="3529261" cy="621072"/>
            </a:xfrm>
            <a:prstGeom prst="rect">
              <a:avLst/>
            </a:prstGeom>
          </p:spPr>
        </p:pic>
        <p:sp>
          <p:nvSpPr>
            <p:cNvPr id="6" name="TekstSylinder 5"/>
            <p:cNvSpPr txBox="1"/>
            <p:nvPr/>
          </p:nvSpPr>
          <p:spPr>
            <a:xfrm>
              <a:off x="8444869" y="4448810"/>
              <a:ext cx="3455772" cy="1200329"/>
            </a:xfrm>
            <a:prstGeom prst="rect">
              <a:avLst/>
            </a:prstGeom>
            <a:noFill/>
          </p:spPr>
          <p:txBody>
            <a:bodyPr wrap="square" rtlCol="0">
              <a:spAutoFit/>
            </a:bodyPr>
            <a:lstStyle/>
            <a:p>
              <a:pPr marL="285750" indent="-285750">
                <a:buFont typeface="Wingdings" panose="05000000000000000000" pitchFamily="2" charset="2"/>
                <a:buChar char="ü"/>
              </a:pPr>
              <a:r>
                <a:rPr lang="nb-NO"/>
                <a:t>Skru på kamera (video)</a:t>
              </a:r>
            </a:p>
            <a:p>
              <a:pPr marL="285750" indent="-285750">
                <a:buFont typeface="Wingdings" panose="05000000000000000000" pitchFamily="2" charset="2"/>
                <a:buChar char="ü"/>
              </a:pPr>
              <a:r>
                <a:rPr lang="nb-NO"/>
                <a:t>Alle kan dele skjerm, men bare en om gangen (</a:t>
              </a:r>
              <a:r>
                <a:rPr lang="nb-NO" err="1"/>
                <a:t>Share</a:t>
              </a:r>
              <a:r>
                <a:rPr lang="nb-NO"/>
                <a:t> screen)</a:t>
              </a:r>
            </a:p>
            <a:p>
              <a:endParaRPr lang="nb-NO"/>
            </a:p>
          </p:txBody>
        </p:sp>
        <p:sp>
          <p:nvSpPr>
            <p:cNvPr id="9" name="Rektangel 8"/>
            <p:cNvSpPr/>
            <p:nvPr/>
          </p:nvSpPr>
          <p:spPr>
            <a:xfrm>
              <a:off x="8963526" y="3970421"/>
              <a:ext cx="469232" cy="42095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p:nvSpPr>
          <p:spPr>
            <a:xfrm>
              <a:off x="11332446" y="3999141"/>
              <a:ext cx="469232" cy="42095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23899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a:t>A3</a:t>
            </a:r>
            <a:br>
              <a:rPr lang="nb-NO"/>
            </a:br>
            <a:r>
              <a:rPr lang="nb-NO" sz="4000"/>
              <a:t>Et verktøy for strukturert problemløsning</a:t>
            </a:r>
          </a:p>
        </p:txBody>
      </p:sp>
      <p:sp>
        <p:nvSpPr>
          <p:cNvPr id="7" name="Undertittel 6"/>
          <p:cNvSpPr>
            <a:spLocks noGrp="1"/>
          </p:cNvSpPr>
          <p:nvPr>
            <p:ph type="subTitle" idx="1"/>
          </p:nvPr>
        </p:nvSpPr>
        <p:spPr>
          <a:xfrm>
            <a:off x="1524000" y="3814010"/>
            <a:ext cx="9144000" cy="1443789"/>
          </a:xfrm>
        </p:spPr>
        <p:txBody>
          <a:bodyPr/>
          <a:lstStyle/>
          <a:p>
            <a:r>
              <a:rPr lang="nb-NO"/>
              <a:t>Mari Helland Frøysnes</a:t>
            </a:r>
          </a:p>
        </p:txBody>
      </p:sp>
    </p:spTree>
    <p:extLst>
      <p:ext uri="{BB962C8B-B14F-4D97-AF65-F5344CB8AC3E}">
        <p14:creationId xmlns:p14="http://schemas.microsoft.com/office/powerpoint/2010/main" val="68874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t>Hva er A3?</a:t>
            </a:r>
          </a:p>
        </p:txBody>
      </p:sp>
      <p:sp>
        <p:nvSpPr>
          <p:cNvPr id="3" name="Plassholder for innhold 2"/>
          <p:cNvSpPr>
            <a:spLocks noGrp="1"/>
          </p:cNvSpPr>
          <p:nvPr>
            <p:ph idx="1"/>
          </p:nvPr>
        </p:nvSpPr>
        <p:spPr>
          <a:xfrm>
            <a:off x="423081" y="1146412"/>
            <a:ext cx="7674172" cy="5030551"/>
          </a:xfrm>
        </p:spPr>
        <p:txBody>
          <a:bodyPr/>
          <a:lstStyle/>
          <a:p>
            <a:r>
              <a:rPr lang="nb-NO" sz="2000"/>
              <a:t>Verktøy for å løse gjentakende problemer </a:t>
            </a:r>
          </a:p>
          <a:p>
            <a:pPr lvl="1"/>
            <a:r>
              <a:rPr lang="nb-NO" sz="1800"/>
              <a:t>Alle fasene i et forbedringsarbeid</a:t>
            </a:r>
          </a:p>
          <a:p>
            <a:pPr lvl="1"/>
            <a:r>
              <a:rPr lang="nb-NO" sz="1800"/>
              <a:t>Strukturert</a:t>
            </a:r>
          </a:p>
          <a:p>
            <a:pPr lvl="1"/>
            <a:endParaRPr lang="nb-NO" sz="1800"/>
          </a:p>
          <a:p>
            <a:r>
              <a:rPr lang="nb-NO" sz="2000"/>
              <a:t>Inkludere alle berørte </a:t>
            </a:r>
          </a:p>
          <a:p>
            <a:pPr lvl="1"/>
            <a:r>
              <a:rPr lang="nb-NO" sz="1800"/>
              <a:t>Felles tankeprosessen </a:t>
            </a:r>
            <a:r>
              <a:rPr lang="nb-NO"/>
              <a:t/>
            </a:r>
            <a:br>
              <a:rPr lang="nb-NO"/>
            </a:br>
            <a:endParaRPr lang="nb-NO"/>
          </a:p>
        </p:txBody>
      </p:sp>
      <p:pic>
        <p:nvPicPr>
          <p:cNvPr id="5"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5809" t="4167" r="26714" b="15558"/>
          <a:stretch/>
        </p:blipFill>
        <p:spPr>
          <a:xfrm>
            <a:off x="7458042" y="431636"/>
            <a:ext cx="2473272" cy="2305275"/>
          </a:xfrm>
          <a:prstGeom prst="rect">
            <a:avLst/>
          </a:prstGeom>
        </p:spPr>
      </p:pic>
      <p:sp>
        <p:nvSpPr>
          <p:cNvPr id="6" name="TekstSylinder 5"/>
          <p:cNvSpPr txBox="1"/>
          <p:nvPr/>
        </p:nvSpPr>
        <p:spPr>
          <a:xfrm>
            <a:off x="9344767" y="1836756"/>
            <a:ext cx="713633" cy="43496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Bilde 8"/>
          <p:cNvPicPr>
            <a:picLocks noChangeAspect="1"/>
          </p:cNvPicPr>
          <p:nvPr/>
        </p:nvPicPr>
        <p:blipFill>
          <a:blip r:embed="rId4"/>
          <a:stretch>
            <a:fillRect/>
          </a:stretch>
        </p:blipFill>
        <p:spPr>
          <a:xfrm>
            <a:off x="4273654" y="2309536"/>
            <a:ext cx="7475183" cy="4320000"/>
          </a:xfrm>
          <a:prstGeom prst="rect">
            <a:avLst/>
          </a:prstGeom>
        </p:spPr>
      </p:pic>
      <p:sp>
        <p:nvSpPr>
          <p:cNvPr id="10" name="TekstSylinder 9"/>
          <p:cNvSpPr txBox="1"/>
          <p:nvPr/>
        </p:nvSpPr>
        <p:spPr>
          <a:xfrm rot="21178703">
            <a:off x="4795443" y="3283205"/>
            <a:ext cx="2606531" cy="1200329"/>
          </a:xfrm>
          <a:prstGeom prst="rect">
            <a:avLst/>
          </a:prstGeom>
          <a:solidFill>
            <a:schemeClr val="accent6">
              <a:lumMod val="20000"/>
              <a:lumOff val="80000"/>
            </a:schemeClr>
          </a:solidFill>
        </p:spPr>
        <p:txBody>
          <a:bodyPr wrap="square" lIns="91440" tIns="45720" rIns="91440" bIns="45720" rtlCol="0" anchor="t">
            <a:spAutoFit/>
          </a:bodyPr>
          <a:lstStyle/>
          <a:p>
            <a:pPr algn="ctr">
              <a:defRPr/>
            </a:pPr>
            <a:r>
              <a:rPr kumimoji="0" lang="nb-NO" sz="1600" b="0" i="0" u="none" strike="noStrike" kern="1200" cap="none" spc="0" normalizeH="0" baseline="0" noProof="0">
                <a:ln>
                  <a:noFill/>
                </a:ln>
                <a:effectLst/>
                <a:uLnTx/>
                <a:uFillTx/>
                <a:latin typeface="Calibri" panose="020F0502020204030204"/>
                <a:ea typeface="+mn-ea"/>
                <a:cs typeface="+mn-cs"/>
              </a:rPr>
              <a:t>Venstre side:</a:t>
            </a:r>
            <a:r>
              <a:rPr lang="nb-NO" sz="1600">
                <a:latin typeface="Calibri" panose="020F0502020204030204"/>
              </a:rPr>
              <a:t> </a:t>
            </a:r>
            <a:endParaRPr kumimoji="0" lang="nb-NO" sz="16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defRPr/>
            </a:pPr>
            <a:r>
              <a:rPr kumimoji="0" lang="nb-NO" sz="1600" b="0" i="0" u="none" strike="noStrike" kern="1200" cap="none" spc="0" normalizeH="0" baseline="0" noProof="0">
                <a:ln>
                  <a:noFill/>
                </a:ln>
                <a:effectLst/>
                <a:uLnTx/>
                <a:uFillTx/>
                <a:latin typeface="Calibri" panose="020F0502020204030204"/>
                <a:ea typeface="+mn-ea"/>
                <a:cs typeface="+mn-cs"/>
              </a:rPr>
              <a:t>Faktabasert beskrivelse </a:t>
            </a:r>
            <a:r>
              <a:rPr lang="nb-NO" sz="1600">
                <a:latin typeface="Calibri" panose="020F0502020204030204"/>
              </a:rPr>
              <a:t/>
            </a:r>
            <a:br>
              <a:rPr lang="nb-NO" sz="1600">
                <a:latin typeface="Calibri" panose="020F0502020204030204"/>
              </a:rPr>
            </a:br>
            <a:r>
              <a:rPr kumimoji="0" lang="nb-NO" sz="1600" b="0" i="0" u="none" strike="noStrike" kern="1200" cap="none" spc="0" normalizeH="0" baseline="0" noProof="0">
                <a:ln>
                  <a:noFill/>
                </a:ln>
                <a:effectLst/>
                <a:uLnTx/>
                <a:uFillTx/>
                <a:latin typeface="Calibri" panose="020F0502020204030204"/>
                <a:ea typeface="+mn-ea"/>
                <a:cs typeface="+mn-cs"/>
              </a:rPr>
              <a:t>av problemet</a:t>
            </a:r>
            <a:r>
              <a:rPr lang="nb-NO" sz="1600">
                <a:latin typeface="Calibri" panose="020F0502020204030204"/>
              </a:rPr>
              <a:t>. </a:t>
            </a:r>
            <a:endParaRPr lang="nb-NO" sz="1600">
              <a:latin typeface="Calibri" panose="020F0502020204030204"/>
              <a:cs typeface="Calibri"/>
            </a:endParaRPr>
          </a:p>
          <a:p>
            <a:pPr algn="ctr">
              <a:defRPr/>
            </a:pPr>
            <a:r>
              <a:rPr lang="nb-NO" sz="1200">
                <a:latin typeface="Calibri" panose="020F0502020204030204"/>
              </a:rPr>
              <a:t>(Inkludert </a:t>
            </a:r>
            <a:r>
              <a:rPr kumimoji="0" lang="nb-NO" sz="1200" b="0" i="0" u="none" strike="noStrike" kern="1200" cap="none" spc="0" normalizeH="0" baseline="0" noProof="0">
                <a:ln>
                  <a:noFill/>
                </a:ln>
                <a:effectLst/>
                <a:uLnTx/>
                <a:uFillTx/>
                <a:latin typeface="Calibri" panose="020F0502020204030204"/>
                <a:ea typeface="+mn-ea"/>
                <a:cs typeface="+mn-cs"/>
              </a:rPr>
              <a:t>nåsituasjon, mål og </a:t>
            </a:r>
            <a:r>
              <a:rPr kumimoji="0" lang="nb-NO" sz="1200" b="0" i="0" u="none" strike="noStrike" kern="1200" cap="none" spc="0" normalizeH="0" baseline="0" noProof="0" err="1">
                <a:ln>
                  <a:noFill/>
                </a:ln>
                <a:effectLst/>
                <a:uLnTx/>
                <a:uFillTx/>
                <a:latin typeface="Calibri" panose="020F0502020204030204"/>
                <a:ea typeface="+mn-ea"/>
                <a:cs typeface="+mn-cs"/>
              </a:rPr>
              <a:t>rotårsaker</a:t>
            </a:r>
            <a:r>
              <a:rPr lang="nb-NO" sz="1200">
                <a:latin typeface="Calibri" panose="020F0502020204030204"/>
              </a:rPr>
              <a:t>)</a:t>
            </a:r>
            <a:endParaRPr lang="nb-NO" sz="1200" b="0" i="0" u="none" strike="noStrike" kern="1200" cap="none" spc="0" normalizeH="0" baseline="0" noProof="0">
              <a:ln>
                <a:noFill/>
              </a:ln>
              <a:effectLst/>
              <a:uLnTx/>
              <a:uFillTx/>
              <a:latin typeface="Calibri" panose="020F0502020204030204"/>
              <a:cs typeface="Calibri"/>
            </a:endParaRPr>
          </a:p>
        </p:txBody>
      </p:sp>
      <p:sp>
        <p:nvSpPr>
          <p:cNvPr id="18" name="TekstSylinder 17"/>
          <p:cNvSpPr txBox="1"/>
          <p:nvPr/>
        </p:nvSpPr>
        <p:spPr>
          <a:xfrm rot="21178703">
            <a:off x="8574842" y="3930926"/>
            <a:ext cx="2606531" cy="1077218"/>
          </a:xfrm>
          <a:prstGeom prst="rect">
            <a:avLst/>
          </a:prstGeom>
          <a:solidFill>
            <a:schemeClr val="accent6">
              <a:lumMod val="20000"/>
              <a:lumOff val="80000"/>
            </a:schemeClr>
          </a:solidFill>
        </p:spPr>
        <p:txBody>
          <a:bodyPr wrap="square" lIns="91440" tIns="45720" rIns="91440" bIns="45720" rtlCol="0" anchor="t">
            <a:spAutoFit/>
          </a:bodyPr>
          <a:lstStyle/>
          <a:p>
            <a:pPr algn="ctr">
              <a:defRPr/>
            </a:pPr>
            <a:r>
              <a:rPr kumimoji="0" lang="nb-NO" sz="1600" b="0" i="0" u="none" strike="noStrike" kern="1200" cap="none" spc="0" normalizeH="0" baseline="0" noProof="0">
                <a:ln>
                  <a:noFill/>
                </a:ln>
                <a:effectLst/>
                <a:uLnTx/>
                <a:uFillTx/>
                <a:latin typeface="Calibri" panose="020F0502020204030204"/>
                <a:ea typeface="+mn-ea"/>
                <a:cs typeface="+mn-cs"/>
              </a:rPr>
              <a:t>Høyre side:</a:t>
            </a:r>
            <a:r>
              <a:rPr lang="nb-NO" sz="1600">
                <a:latin typeface="Calibri" panose="020F0502020204030204"/>
              </a:rPr>
              <a:t> </a:t>
            </a:r>
            <a:endParaRPr kumimoji="0" lang="nb-NO" sz="16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defRPr/>
            </a:pPr>
            <a:r>
              <a:rPr lang="nb-NO" sz="1600">
                <a:latin typeface="Calibri" panose="020F0502020204030204"/>
              </a:rPr>
              <a:t>Løsninger og oppfølging</a:t>
            </a:r>
            <a:endParaRPr lang="nb-NO">
              <a:ea typeface="+mn-ea"/>
              <a:cs typeface="+mn-cs"/>
            </a:endParaRPr>
          </a:p>
          <a:p>
            <a:pPr algn="ctr">
              <a:defRPr/>
            </a:pPr>
            <a:r>
              <a:rPr lang="nb-NO" sz="1600">
                <a:latin typeface="Calibri" panose="020F0502020204030204"/>
              </a:rPr>
              <a:t>(tiltak, utføre</a:t>
            </a:r>
            <a:r>
              <a:rPr kumimoji="0" lang="nb-NO" sz="1600" b="0" i="0" u="none" strike="noStrike" kern="1200" cap="none" spc="0" normalizeH="0" baseline="0" noProof="0">
                <a:ln>
                  <a:noFill/>
                </a:ln>
                <a:effectLst/>
                <a:uLnTx/>
                <a:uFillTx/>
                <a:latin typeface="Calibri" panose="020F0502020204030204"/>
                <a:ea typeface="+mn-ea"/>
                <a:cs typeface="+mn-cs"/>
              </a:rPr>
              <a:t>/måle,</a:t>
            </a:r>
            <a:r>
              <a:rPr lang="nb-NO" sz="1600">
                <a:latin typeface="Calibri" panose="020F0502020204030204"/>
              </a:rPr>
              <a:t> </a:t>
            </a:r>
            <a:endParaRPr lang="nb-NO" sz="1600" b="0" i="0" u="none" strike="noStrike" kern="1200" cap="none" spc="0" normalizeH="0" baseline="0" noProof="0">
              <a:ln>
                <a:noFill/>
              </a:ln>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effectLst/>
                <a:uLnTx/>
                <a:uFillTx/>
                <a:latin typeface="Calibri" panose="020F0502020204030204"/>
                <a:ea typeface="+mn-ea"/>
                <a:cs typeface="+mn-cs"/>
              </a:rPr>
              <a:t>analysere og handle</a:t>
            </a:r>
            <a:r>
              <a:rPr lang="nb-NO" sz="1600">
                <a:latin typeface="Calibri" panose="020F0502020204030204"/>
              </a:rPr>
              <a:t>)</a:t>
            </a:r>
            <a:endParaRPr lang="nb-NO" sz="1600" b="0" i="0" u="none" strike="noStrike" kern="1200" cap="none" spc="0" normalizeH="0" baseline="0" noProof="0">
              <a:ln>
                <a:noFill/>
              </a:ln>
              <a:effectLst/>
              <a:uLnTx/>
              <a:uFillTx/>
              <a:latin typeface="Calibri" panose="020F0502020204030204"/>
              <a:cs typeface="Calibri"/>
            </a:endParaRPr>
          </a:p>
        </p:txBody>
      </p:sp>
      <p:sp>
        <p:nvSpPr>
          <p:cNvPr id="19" name="Plassholder for innhold 2"/>
          <p:cNvSpPr txBox="1">
            <a:spLocks/>
          </p:cNvSpPr>
          <p:nvPr/>
        </p:nvSpPr>
        <p:spPr>
          <a:xfrm>
            <a:off x="414986" y="3725889"/>
            <a:ext cx="3428009" cy="2308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prstClr val="black"/>
                </a:solidFill>
                <a:effectLst/>
                <a:uLnTx/>
                <a:uFillTx/>
                <a:latin typeface="Calibri" panose="020F0502020204030204"/>
                <a:ea typeface="+mn-ea"/>
                <a:cs typeface="+mn-cs"/>
              </a:rPr>
              <a:t>Dokumenteres på ett enkelt A3-ark (derav navnet)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Lett å vise frem/ diskutere med andre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Bruk gjerne blyant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uppe 3"/>
          <p:cNvGrpSpPr/>
          <p:nvPr/>
        </p:nvGrpSpPr>
        <p:grpSpPr>
          <a:xfrm>
            <a:off x="11746880" y="4020529"/>
            <a:ext cx="401065" cy="588477"/>
            <a:chOff x="11746880" y="4020529"/>
            <a:chExt cx="401065" cy="588477"/>
          </a:xfrm>
        </p:grpSpPr>
        <p:pic>
          <p:nvPicPr>
            <p:cNvPr id="12"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1748010" y="4020529"/>
              <a:ext cx="127814" cy="131277"/>
            </a:xfrm>
            <a:prstGeom prst="rect">
              <a:avLst/>
            </a:prstGeom>
          </p:spPr>
        </p:pic>
        <p:pic>
          <p:nvPicPr>
            <p:cNvPr id="16"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1883919" y="4020529"/>
              <a:ext cx="127814" cy="131277"/>
            </a:xfrm>
            <a:prstGeom prst="rect">
              <a:avLst/>
            </a:prstGeom>
          </p:spPr>
        </p:pic>
        <p:pic>
          <p:nvPicPr>
            <p:cNvPr id="17"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2019001" y="4020529"/>
              <a:ext cx="127814" cy="131277"/>
            </a:xfrm>
            <a:prstGeom prst="rect">
              <a:avLst/>
            </a:prstGeom>
          </p:spPr>
        </p:pic>
        <p:pic>
          <p:nvPicPr>
            <p:cNvPr id="20"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1746880" y="4172929"/>
              <a:ext cx="127814" cy="131277"/>
            </a:xfrm>
            <a:prstGeom prst="rect">
              <a:avLst/>
            </a:prstGeom>
          </p:spPr>
        </p:pic>
        <p:pic>
          <p:nvPicPr>
            <p:cNvPr id="21"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1882789" y="4172929"/>
              <a:ext cx="127814" cy="131277"/>
            </a:xfrm>
            <a:prstGeom prst="rect">
              <a:avLst/>
            </a:prstGeom>
          </p:spPr>
        </p:pic>
        <p:pic>
          <p:nvPicPr>
            <p:cNvPr id="22"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2017871" y="4172929"/>
              <a:ext cx="127814" cy="131277"/>
            </a:xfrm>
            <a:prstGeom prst="rect">
              <a:avLst/>
            </a:prstGeom>
          </p:spPr>
        </p:pic>
        <p:pic>
          <p:nvPicPr>
            <p:cNvPr id="23"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1749140" y="4325329"/>
              <a:ext cx="127814" cy="131277"/>
            </a:xfrm>
            <a:prstGeom prst="rect">
              <a:avLst/>
            </a:prstGeom>
          </p:spPr>
        </p:pic>
        <p:pic>
          <p:nvPicPr>
            <p:cNvPr id="24"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1885049" y="4325329"/>
              <a:ext cx="127814" cy="131277"/>
            </a:xfrm>
            <a:prstGeom prst="rect">
              <a:avLst/>
            </a:prstGeom>
          </p:spPr>
        </p:pic>
        <p:pic>
          <p:nvPicPr>
            <p:cNvPr id="25"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2020131" y="4325329"/>
              <a:ext cx="127814" cy="131277"/>
            </a:xfrm>
            <a:prstGeom prst="rect">
              <a:avLst/>
            </a:prstGeom>
          </p:spPr>
        </p:pic>
        <p:pic>
          <p:nvPicPr>
            <p:cNvPr id="26"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1748010" y="4477729"/>
              <a:ext cx="127814" cy="131277"/>
            </a:xfrm>
            <a:prstGeom prst="rect">
              <a:avLst/>
            </a:prstGeom>
          </p:spPr>
        </p:pic>
        <p:pic>
          <p:nvPicPr>
            <p:cNvPr id="27"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1883919" y="4477729"/>
              <a:ext cx="127814" cy="131277"/>
            </a:xfrm>
            <a:prstGeom prst="rect">
              <a:avLst/>
            </a:prstGeom>
          </p:spPr>
        </p:pic>
        <p:pic>
          <p:nvPicPr>
            <p:cNvPr id="28" name="Plassholder for innhold 4">
              <a:extLst>
                <a:ext uri="{FF2B5EF4-FFF2-40B4-BE49-F238E27FC236}">
                  <a16:creationId xmlns:a16="http://schemas.microsoft.com/office/drawing/2014/main" id="{7D01D945-7BD2-431A-B752-1B982A339F91}"/>
                </a:ext>
              </a:extLst>
            </p:cNvPr>
            <p:cNvPicPr>
              <a:picLocks noChangeAspect="1"/>
            </p:cNvPicPr>
            <p:nvPr/>
          </p:nvPicPr>
          <p:blipFill rotWithShape="1">
            <a:blip r:embed="rId3"/>
            <a:srcRect l="18213" t="35398" r="40983" b="15558"/>
            <a:stretch/>
          </p:blipFill>
          <p:spPr>
            <a:xfrm>
              <a:off x="12019001" y="4477729"/>
              <a:ext cx="127814" cy="131277"/>
            </a:xfrm>
            <a:prstGeom prst="rect">
              <a:avLst/>
            </a:prstGeom>
          </p:spPr>
        </p:pic>
      </p:grpSp>
    </p:spTree>
    <p:extLst>
      <p:ext uri="{BB962C8B-B14F-4D97-AF65-F5344CB8AC3E}">
        <p14:creationId xmlns:p14="http://schemas.microsoft.com/office/powerpoint/2010/main" val="218155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11887200" cy="6858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54276" name="TextBox 5"/>
          <p:cNvSpPr txBox="1">
            <a:spLocks noChangeArrowheads="1"/>
          </p:cNvSpPr>
          <p:nvPr/>
        </p:nvSpPr>
        <p:spPr bwMode="auto">
          <a:xfrm>
            <a:off x="228599" y="404284"/>
            <a:ext cx="5829301"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 Bakgrunn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er problemet og hvorfor er dette viktig?)</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228599" y="607485"/>
            <a:ext cx="5822422" cy="578507"/>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78" name="TextBox 9"/>
          <p:cNvSpPr txBox="1">
            <a:spLocks noChangeArrowheads="1"/>
          </p:cNvSpPr>
          <p:nvPr/>
        </p:nvSpPr>
        <p:spPr bwMode="auto">
          <a:xfrm>
            <a:off x="228599" y="1177408"/>
            <a:ext cx="5829299"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 Nåsituasjon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(Gi en objektiv og faktabasert beskrivelse av problemet.)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228598" y="3012622"/>
            <a:ext cx="5843062" cy="68129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80" name="TextBox 12"/>
          <p:cNvSpPr txBox="1">
            <a:spLocks noChangeArrowheads="1"/>
          </p:cNvSpPr>
          <p:nvPr/>
        </p:nvSpPr>
        <p:spPr bwMode="auto">
          <a:xfrm>
            <a:off x="228598" y="2792136"/>
            <a:ext cx="5829301"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 Mål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ønsker vi å oppnå?)</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1" name="TextBox 15"/>
          <p:cNvSpPr txBox="1">
            <a:spLocks noChangeArrowheads="1"/>
          </p:cNvSpPr>
          <p:nvPr/>
        </p:nvSpPr>
        <p:spPr bwMode="auto">
          <a:xfrm>
            <a:off x="228597" y="3706486"/>
            <a:ext cx="5834463" cy="201084"/>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 Analyse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er de underliggende årsakene til problemet?)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TextBox 16"/>
          <p:cNvSpPr txBox="1"/>
          <p:nvPr/>
        </p:nvSpPr>
        <p:spPr>
          <a:xfrm>
            <a:off x="228597" y="3920143"/>
            <a:ext cx="5832744" cy="2868014"/>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83" name="TextBox 18"/>
          <p:cNvSpPr txBox="1">
            <a:spLocks noChangeArrowheads="1"/>
          </p:cNvSpPr>
          <p:nvPr/>
        </p:nvSpPr>
        <p:spPr bwMode="auto">
          <a:xfrm>
            <a:off x="6057900" y="404284"/>
            <a:ext cx="5912378"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 Ønsket situasjon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(Gi et realistisk bilde av hvordan situasjonen vil være når problemet er løst.)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4" name="TextBox 21"/>
          <p:cNvSpPr txBox="1">
            <a:spLocks noChangeArrowheads="1"/>
          </p:cNvSpPr>
          <p:nvPr/>
        </p:nvSpPr>
        <p:spPr bwMode="auto">
          <a:xfrm>
            <a:off x="6069012" y="2246034"/>
            <a:ext cx="5901269"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rPr>
              <a:t>6. Handlingsplan </a:t>
            </a:r>
            <a:r>
              <a:rPr kumimoji="0" lang="nb-NO" altLang="en-US" sz="900" b="0" i="1"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rPr>
              <a:t>(Hva skal gjøres for å oppnå ønsket situasjon? Lag en konkret plan.)</a:t>
            </a:r>
            <a:endParaRPr kumimoji="0" lang="nb-NO" altLang="en-US" sz="1000" b="0" i="1"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6" name="TextBox 27"/>
          <p:cNvSpPr txBox="1">
            <a:spLocks noChangeArrowheads="1"/>
          </p:cNvSpPr>
          <p:nvPr/>
        </p:nvSpPr>
        <p:spPr bwMode="auto">
          <a:xfrm>
            <a:off x="6078445" y="6046345"/>
            <a:ext cx="5897655"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 Resultater og videre tiltak</a:t>
            </a:r>
          </a:p>
        </p:txBody>
      </p:sp>
      <p:sp>
        <p:nvSpPr>
          <p:cNvPr id="29" name="TextBox 28"/>
          <p:cNvSpPr txBox="1"/>
          <p:nvPr/>
        </p:nvSpPr>
        <p:spPr>
          <a:xfrm>
            <a:off x="6061340" y="6235565"/>
            <a:ext cx="5908943" cy="55259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3499342404"/>
              </p:ext>
            </p:extLst>
          </p:nvPr>
        </p:nvGraphicFramePr>
        <p:xfrm>
          <a:off x="6069012" y="2447397"/>
          <a:ext cx="5915666" cy="2394850"/>
        </p:xfrm>
        <a:graphic>
          <a:graphicData uri="http://schemas.openxmlformats.org/drawingml/2006/table">
            <a:tbl>
              <a:tblPr firstRow="1" bandRow="1">
                <a:tableStyleId>{21E4AEA4-8DFA-4A89-87EB-49C32662AFE0}</a:tableStyleId>
              </a:tblPr>
              <a:tblGrid>
                <a:gridCol w="3864309">
                  <a:extLst>
                    <a:ext uri="{9D8B030D-6E8A-4147-A177-3AD203B41FA5}">
                      <a16:colId xmlns:a16="http://schemas.microsoft.com/office/drawing/2014/main" val="20000"/>
                    </a:ext>
                  </a:extLst>
                </a:gridCol>
                <a:gridCol w="664598">
                  <a:extLst>
                    <a:ext uri="{9D8B030D-6E8A-4147-A177-3AD203B41FA5}">
                      <a16:colId xmlns:a16="http://schemas.microsoft.com/office/drawing/2014/main" val="20001"/>
                    </a:ext>
                  </a:extLst>
                </a:gridCol>
                <a:gridCol w="674901">
                  <a:extLst>
                    <a:ext uri="{9D8B030D-6E8A-4147-A177-3AD203B41FA5}">
                      <a16:colId xmlns:a16="http://schemas.microsoft.com/office/drawing/2014/main" val="20002"/>
                    </a:ext>
                  </a:extLst>
                </a:gridCol>
                <a:gridCol w="711858">
                  <a:extLst>
                    <a:ext uri="{9D8B030D-6E8A-4147-A177-3AD203B41FA5}">
                      <a16:colId xmlns:a16="http://schemas.microsoft.com/office/drawing/2014/main" val="20003"/>
                    </a:ext>
                  </a:extLst>
                </a:gridCol>
              </a:tblGrid>
              <a:tr h="239485">
                <a:tc>
                  <a:txBody>
                    <a:bodyPr/>
                    <a:lstStyle/>
                    <a:p>
                      <a:r>
                        <a:rPr lang="nb-NO" sz="1000" b="0" i="1" noProof="0">
                          <a:latin typeface="Calibri" panose="020F0502020204030204" pitchFamily="34" charset="0"/>
                          <a:cs typeface="Calibri" panose="020F0502020204030204" pitchFamily="34" charset="0"/>
                        </a:rPr>
                        <a:t>Tiltak</a:t>
                      </a: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Ansvarlig</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Tidsfrist</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Status</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39485">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239485">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2"/>
                  </a:ext>
                </a:extLst>
              </a:tr>
              <a:tr h="239485">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239485">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4"/>
                  </a:ext>
                </a:extLst>
              </a:tr>
              <a:tr h="239485">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03599825"/>
                  </a:ext>
                </a:extLst>
              </a:tr>
              <a:tr h="239485">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1678607"/>
                  </a:ext>
                </a:extLst>
              </a:tr>
              <a:tr h="239485">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37242397"/>
                  </a:ext>
                </a:extLst>
              </a:tr>
              <a:tr h="239485">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5"/>
                  </a:ext>
                </a:extLst>
              </a:tr>
              <a:tr h="239485">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4018441234"/>
              </p:ext>
            </p:extLst>
          </p:nvPr>
        </p:nvGraphicFramePr>
        <p:xfrm>
          <a:off x="6071660" y="4844223"/>
          <a:ext cx="5898623" cy="1198035"/>
        </p:xfrm>
        <a:graphic>
          <a:graphicData uri="http://schemas.openxmlformats.org/drawingml/2006/table">
            <a:tbl>
              <a:tblPr firstRow="1" bandRow="1">
                <a:tableStyleId>{21E4AEA4-8DFA-4A89-87EB-49C32662AFE0}</a:tableStyleId>
              </a:tblPr>
              <a:tblGrid>
                <a:gridCol w="319934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99033">
                  <a:extLst>
                    <a:ext uri="{9D8B030D-6E8A-4147-A177-3AD203B41FA5}">
                      <a16:colId xmlns:a16="http://schemas.microsoft.com/office/drawing/2014/main" val="20004"/>
                    </a:ext>
                  </a:extLst>
                </a:gridCol>
              </a:tblGrid>
              <a:tr h="239607">
                <a:tc>
                  <a:txBody>
                    <a:bodyPr/>
                    <a:lstStyle/>
                    <a:p>
                      <a:pPr algn="l"/>
                      <a:r>
                        <a:rPr lang="nb-NO" sz="1000" b="0" i="1" noProof="0">
                          <a:latin typeface="Calibri" panose="020F0502020204030204" pitchFamily="34" charset="0"/>
                          <a:cs typeface="Calibri" panose="020F0502020204030204" pitchFamily="34" charset="0"/>
                        </a:rPr>
                        <a:t>7.</a:t>
                      </a:r>
                      <a:r>
                        <a:rPr lang="nb-NO" sz="1000" b="0" i="1" baseline="0" noProof="0">
                          <a:latin typeface="Calibri" panose="020F0502020204030204" pitchFamily="34" charset="0"/>
                          <a:cs typeface="Calibri" panose="020F0502020204030204" pitchFamily="34" charset="0"/>
                        </a:rPr>
                        <a:t> </a:t>
                      </a:r>
                      <a:r>
                        <a:rPr lang="nb-NO" sz="1000" b="1" i="0" baseline="0" noProof="0">
                          <a:latin typeface="Calibri" panose="020F0502020204030204" pitchFamily="34" charset="0"/>
                          <a:cs typeface="Calibri" panose="020F0502020204030204" pitchFamily="34" charset="0"/>
                        </a:rPr>
                        <a:t>Oppfølging: </a:t>
                      </a:r>
                      <a:r>
                        <a:rPr lang="nb-NO" sz="1000" b="1" i="0" noProof="0">
                          <a:latin typeface="Calibri" panose="020F0502020204030204" pitchFamily="34" charset="0"/>
                          <a:cs typeface="Calibri" panose="020F0502020204030204" pitchFamily="34" charset="0"/>
                        </a:rPr>
                        <a:t>Hva skal måles?</a:t>
                      </a:r>
                      <a:r>
                        <a:rPr lang="nb-NO" sz="1000" b="1" i="0" baseline="0" noProof="0">
                          <a:latin typeface="Calibri" panose="020F0502020204030204" pitchFamily="34" charset="0"/>
                          <a:cs typeface="Calibri" panose="020F0502020204030204" pitchFamily="34" charset="0"/>
                        </a:rPr>
                        <a:t> </a:t>
                      </a:r>
                      <a:r>
                        <a:rPr lang="nb-NO" sz="900" b="0" i="1" baseline="0" noProof="0">
                          <a:latin typeface="Calibri" panose="020F0502020204030204" pitchFamily="34" charset="0"/>
                          <a:cs typeface="Calibri" panose="020F0502020204030204" pitchFamily="34" charset="0"/>
                        </a:rPr>
                        <a:t>(</a:t>
                      </a:r>
                      <a:r>
                        <a:rPr lang="nb-NO" sz="900" b="0" i="1" noProof="0">
                          <a:latin typeface="Calibri" panose="020F0502020204030204" pitchFamily="34" charset="0"/>
                          <a:cs typeface="Calibri" panose="020F0502020204030204" pitchFamily="34" charset="0"/>
                        </a:rPr>
                        <a:t>Indikatorer)</a:t>
                      </a:r>
                      <a:endParaRPr lang="nb-NO" sz="1000" b="0" i="1"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I dag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Mål</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Ansvarlig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b="0" i="1" noProof="0">
                          <a:latin typeface="Calibri" panose="020F0502020204030204" pitchFamily="34" charset="0"/>
                          <a:cs typeface="Calibri" panose="020F0502020204030204" pitchFamily="34" charset="0"/>
                        </a:rPr>
                        <a:t>Frekvens</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39607">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1"/>
                  </a:ext>
                </a:extLst>
              </a:tr>
              <a:tr h="239607">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2"/>
                  </a:ext>
                </a:extLst>
              </a:tr>
              <a:tr h="239607">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3"/>
                  </a:ext>
                </a:extLst>
              </a:tr>
              <a:tr h="239607">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extLst>
                  <a:ext uri="{0D108BD9-81ED-4DB2-BD59-A6C34878D82A}">
                    <a16:rowId xmlns:a16="http://schemas.microsoft.com/office/drawing/2014/main" val="10004"/>
                  </a:ext>
                </a:extLst>
              </a:tr>
            </a:tbl>
          </a:graphicData>
        </a:graphic>
      </p:graphicFrame>
      <p:sp>
        <p:nvSpPr>
          <p:cNvPr id="20" name="TextBox 19"/>
          <p:cNvSpPr txBox="1"/>
          <p:nvPr/>
        </p:nvSpPr>
        <p:spPr>
          <a:xfrm>
            <a:off x="6057899" y="607486"/>
            <a:ext cx="5912380" cy="163174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p:cNvSpPr txBox="1"/>
          <p:nvPr/>
        </p:nvSpPr>
        <p:spPr>
          <a:xfrm>
            <a:off x="228600" y="1386560"/>
            <a:ext cx="5836177" cy="1402278"/>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370" name="Rectangle 1"/>
          <p:cNvSpPr>
            <a:spLocks noChangeArrowheads="1"/>
          </p:cNvSpPr>
          <p:nvPr/>
        </p:nvSpPr>
        <p:spPr bwMode="auto">
          <a:xfrm>
            <a:off x="5995987" y="160869"/>
            <a:ext cx="3290305"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Team:</a:t>
            </a:r>
            <a:endPar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371" name="Rectangle 7"/>
          <p:cNvSpPr>
            <a:spLocks noChangeArrowheads="1"/>
          </p:cNvSpPr>
          <p:nvPr/>
        </p:nvSpPr>
        <p:spPr bwMode="auto">
          <a:xfrm>
            <a:off x="5989108" y="6122"/>
            <a:ext cx="303526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Ansvarlig</a:t>
            </a:r>
            <a:r>
              <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23" name="Rectangle 1"/>
          <p:cNvSpPr>
            <a:spLocks noChangeArrowheads="1"/>
          </p:cNvSpPr>
          <p:nvPr/>
        </p:nvSpPr>
        <p:spPr bwMode="auto">
          <a:xfrm>
            <a:off x="9286292" y="160869"/>
            <a:ext cx="287448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Oppdatert dato:</a:t>
            </a:r>
            <a:endPar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Rectangle 7"/>
          <p:cNvSpPr>
            <a:spLocks noChangeArrowheads="1"/>
          </p:cNvSpPr>
          <p:nvPr/>
        </p:nvSpPr>
        <p:spPr bwMode="auto">
          <a:xfrm>
            <a:off x="9292512" y="-8408"/>
            <a:ext cx="303526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Startdato</a:t>
            </a:r>
            <a:r>
              <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3" name="TekstSylinder 2"/>
          <p:cNvSpPr txBox="1"/>
          <p:nvPr/>
        </p:nvSpPr>
        <p:spPr>
          <a:xfrm>
            <a:off x="228597" y="0"/>
            <a:ext cx="58224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Tittel: </a:t>
            </a:r>
          </a:p>
        </p:txBody>
      </p:sp>
    </p:spTree>
    <p:extLst>
      <p:ext uri="{BB962C8B-B14F-4D97-AF65-F5344CB8AC3E}">
        <p14:creationId xmlns:p14="http://schemas.microsoft.com/office/powerpoint/2010/main" val="183325358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52400" y="0"/>
            <a:ext cx="11887200" cy="6858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54276" name="TextBox 5"/>
          <p:cNvSpPr txBox="1">
            <a:spLocks noChangeArrowheads="1"/>
          </p:cNvSpPr>
          <p:nvPr/>
        </p:nvSpPr>
        <p:spPr bwMode="auto">
          <a:xfrm>
            <a:off x="228599" y="404284"/>
            <a:ext cx="5829301"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 Bakgrunn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er problemet og hvorfor er dette viktig?)</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228599" y="607485"/>
            <a:ext cx="5822422" cy="552907"/>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Identifiser problem/behov og beskriv det fra sluttbrukerens perspektiv (pasient, bruker, tjenestemottaker). Hvorfor er dette et problem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Problemdefinisjonen er viktig - og kan endres underveis</a:t>
            </a:r>
          </a:p>
        </p:txBody>
      </p:sp>
      <p:sp>
        <p:nvSpPr>
          <p:cNvPr id="54278" name="TextBox 9"/>
          <p:cNvSpPr txBox="1">
            <a:spLocks noChangeArrowheads="1"/>
          </p:cNvSpPr>
          <p:nvPr/>
        </p:nvSpPr>
        <p:spPr bwMode="auto">
          <a:xfrm>
            <a:off x="228599" y="1177408"/>
            <a:ext cx="5829299"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 Nåsituasjon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(Gi en objektiv og faktabasert beskrivelse av problemet.)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228598" y="3012622"/>
            <a:ext cx="5843062" cy="68129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Sett overordnet mål for arbeidet (ikke tiltak)</a:t>
            </a: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80" name="TextBox 12"/>
          <p:cNvSpPr txBox="1">
            <a:spLocks noChangeArrowheads="1"/>
          </p:cNvSpPr>
          <p:nvPr/>
        </p:nvSpPr>
        <p:spPr bwMode="auto">
          <a:xfrm>
            <a:off x="228598" y="2792136"/>
            <a:ext cx="5829301"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 Mål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ønsker vi å oppnå?)</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1" name="TextBox 15"/>
          <p:cNvSpPr txBox="1">
            <a:spLocks noChangeArrowheads="1"/>
          </p:cNvSpPr>
          <p:nvPr/>
        </p:nvSpPr>
        <p:spPr bwMode="auto">
          <a:xfrm>
            <a:off x="228597" y="3706486"/>
            <a:ext cx="5834463" cy="201084"/>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 Analyse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er de underliggende årsakene til problemet?)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TextBox 16"/>
          <p:cNvSpPr txBox="1"/>
          <p:nvPr/>
        </p:nvSpPr>
        <p:spPr>
          <a:xfrm>
            <a:off x="228597" y="3920143"/>
            <a:ext cx="5832744" cy="2868014"/>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Gjennomfør </a:t>
            </a:r>
            <a:r>
              <a:rPr kumimoji="0" lang="nb-NO" sz="900" b="0" i="0" u="none" strike="noStrike" kern="1200" cap="none" spc="0" normalizeH="0" baseline="0" noProof="0" err="1">
                <a:ln>
                  <a:noFill/>
                </a:ln>
                <a:solidFill>
                  <a:srgbClr val="000000"/>
                </a:solidFill>
                <a:effectLst/>
                <a:uLnTx/>
                <a:uFillTx/>
                <a:latin typeface="Arial"/>
                <a:ea typeface="+mn-ea"/>
                <a:cs typeface="+mn-cs"/>
              </a:rPr>
              <a:t>rotårsaksanalyse</a:t>
            </a:r>
            <a:r>
              <a:rPr kumimoji="0" lang="nb-NO" sz="900" b="0" i="0" u="none" strike="noStrike" kern="1200" cap="none" spc="0" normalizeH="0" baseline="0" noProof="0">
                <a:ln>
                  <a:noFill/>
                </a:ln>
                <a:solidFill>
                  <a:srgbClr val="000000"/>
                </a:solidFill>
                <a:effectLst/>
                <a:uLnTx/>
                <a:uFillTx/>
                <a:latin typeface="Arial"/>
                <a:ea typeface="+mn-ea"/>
                <a:cs typeface="+mn-cs"/>
              </a:rPr>
              <a:t> (5xhvorfor eller fiskebein – eventuelt begge).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Kan også være lurt å gjøre litteratursøk etter om andre har jobbet med samme problemstilling, og kanskje funnet årsaker eller løsninger.</a:t>
            </a: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83" name="TextBox 18"/>
          <p:cNvSpPr txBox="1">
            <a:spLocks noChangeArrowheads="1"/>
          </p:cNvSpPr>
          <p:nvPr/>
        </p:nvSpPr>
        <p:spPr bwMode="auto">
          <a:xfrm>
            <a:off x="6057900" y="404284"/>
            <a:ext cx="5912378"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 Ønsket situasjon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(Gi et realistisk bilde av hvordan situasjonen vil være når problemet er løst.)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4" name="TextBox 21"/>
          <p:cNvSpPr txBox="1">
            <a:spLocks noChangeArrowheads="1"/>
          </p:cNvSpPr>
          <p:nvPr/>
        </p:nvSpPr>
        <p:spPr bwMode="auto">
          <a:xfrm>
            <a:off x="6051021" y="2246034"/>
            <a:ext cx="5919260"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rPr>
              <a:t>6. Handlingsplan </a:t>
            </a:r>
            <a:r>
              <a:rPr kumimoji="0" lang="nb-NO" altLang="en-US" sz="900" b="0" i="1"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rPr>
              <a:t>(Hva skal gjøres for å oppnå ønsket situasjon? Lag en konkret plan.)</a:t>
            </a:r>
            <a:endParaRPr kumimoji="0" lang="nb-NO" altLang="en-US" sz="1000" b="0" i="1"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6" name="TextBox 27"/>
          <p:cNvSpPr txBox="1">
            <a:spLocks noChangeArrowheads="1"/>
          </p:cNvSpPr>
          <p:nvPr/>
        </p:nvSpPr>
        <p:spPr bwMode="auto">
          <a:xfrm>
            <a:off x="6078445" y="6046345"/>
            <a:ext cx="5897655"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 </a:t>
            </a: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Resultater</a:t>
            </a: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og</a:t>
            </a: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altLang="en-US" sz="1000" b="1"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videre</a:t>
            </a: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altLang="en-US" sz="1000" b="1"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tiltak</a:t>
            </a:r>
            <a:endPar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9" name="TextBox 28"/>
          <p:cNvSpPr txBox="1"/>
          <p:nvPr/>
        </p:nvSpPr>
        <p:spPr>
          <a:xfrm>
            <a:off x="6061340" y="6235565"/>
            <a:ext cx="5908943" cy="55259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Evaluer effekten av tiltakene i tråd med oppfølgingsplanen. Gjør eventuelle justeringer, og prøv ut nye tiltak. Forankre, få aksept og implementer ny rutine/standard. Fortsett å måle på relevante indikatorer</a:t>
            </a:r>
            <a:r>
              <a:rPr kumimoji="0" lang="nb-NO" sz="900" b="0" i="0" u="none" strike="noStrike" kern="1200" cap="none" spc="0" normalizeH="0" baseline="0" noProof="0">
                <a:ln>
                  <a:noFill/>
                </a:ln>
                <a:solidFill>
                  <a:srgbClr val="FF0000"/>
                </a:solidFill>
                <a:effectLst/>
                <a:uLnTx/>
                <a:uFillTx/>
                <a:latin typeface="Arial"/>
                <a:ea typeface="+mn-ea"/>
                <a:cs typeface="+mn-cs"/>
              </a:rPr>
              <a:t>.</a:t>
            </a:r>
            <a:r>
              <a:rPr kumimoji="0" lang="nb-NO" sz="900" b="0" i="0" u="none" strike="noStrike" kern="1200" cap="none" spc="0" normalizeH="0" baseline="0" noProof="0">
                <a:ln>
                  <a:noFill/>
                </a:ln>
                <a:solidFill>
                  <a:srgbClr val="000000"/>
                </a:solidFill>
                <a:effectLst/>
                <a:uLnTx/>
                <a:uFillTx/>
                <a:latin typeface="Arial"/>
                <a:ea typeface="+mn-ea"/>
                <a:cs typeface="+mn-cs"/>
              </a:rPr>
              <a:t> </a:t>
            </a: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2509858985"/>
              </p:ext>
            </p:extLst>
          </p:nvPr>
        </p:nvGraphicFramePr>
        <p:xfrm>
          <a:off x="6069012" y="2447397"/>
          <a:ext cx="5915666" cy="2394850"/>
        </p:xfrm>
        <a:graphic>
          <a:graphicData uri="http://schemas.openxmlformats.org/drawingml/2006/table">
            <a:tbl>
              <a:tblPr firstRow="1" bandRow="1">
                <a:tableStyleId>{21E4AEA4-8DFA-4A89-87EB-49C32662AFE0}</a:tableStyleId>
              </a:tblPr>
              <a:tblGrid>
                <a:gridCol w="3864309">
                  <a:extLst>
                    <a:ext uri="{9D8B030D-6E8A-4147-A177-3AD203B41FA5}">
                      <a16:colId xmlns:a16="http://schemas.microsoft.com/office/drawing/2014/main" val="20000"/>
                    </a:ext>
                  </a:extLst>
                </a:gridCol>
                <a:gridCol w="664598">
                  <a:extLst>
                    <a:ext uri="{9D8B030D-6E8A-4147-A177-3AD203B41FA5}">
                      <a16:colId xmlns:a16="http://schemas.microsoft.com/office/drawing/2014/main" val="20001"/>
                    </a:ext>
                  </a:extLst>
                </a:gridCol>
                <a:gridCol w="674901">
                  <a:extLst>
                    <a:ext uri="{9D8B030D-6E8A-4147-A177-3AD203B41FA5}">
                      <a16:colId xmlns:a16="http://schemas.microsoft.com/office/drawing/2014/main" val="20002"/>
                    </a:ext>
                  </a:extLst>
                </a:gridCol>
                <a:gridCol w="711858">
                  <a:extLst>
                    <a:ext uri="{9D8B030D-6E8A-4147-A177-3AD203B41FA5}">
                      <a16:colId xmlns:a16="http://schemas.microsoft.com/office/drawing/2014/main" val="20003"/>
                    </a:ext>
                  </a:extLst>
                </a:gridCol>
              </a:tblGrid>
              <a:tr h="239485">
                <a:tc>
                  <a:txBody>
                    <a:bodyPr/>
                    <a:lstStyle/>
                    <a:p>
                      <a:r>
                        <a:rPr lang="nb-NO" sz="1000" b="0" i="1">
                          <a:latin typeface="Calibri" panose="020F0502020204030204" pitchFamily="34" charset="0"/>
                          <a:cs typeface="Calibri" panose="020F0502020204030204" pitchFamily="34" charset="0"/>
                        </a:rPr>
                        <a:t>Tiltak</a:t>
                      </a:r>
                      <a:endParaRPr lang="en-GB" sz="1000" b="0" i="1">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000" b="0" i="1" noProof="0">
                          <a:latin typeface="Calibri" panose="020F0502020204030204" pitchFamily="34" charset="0"/>
                          <a:cs typeface="Calibri" panose="020F0502020204030204" pitchFamily="34" charset="0"/>
                        </a:rPr>
                        <a:t>Ansvarlig</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a:latin typeface="Calibri" panose="020F0502020204030204" pitchFamily="34" charset="0"/>
                          <a:cs typeface="Calibri" panose="020F0502020204030204" pitchFamily="34" charset="0"/>
                        </a:rPr>
                        <a:t>Tidsfrist</a:t>
                      </a:r>
                      <a:endParaRPr lang="en-GB" sz="1000" b="0" i="1">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a:latin typeface="Calibri" panose="020F0502020204030204" pitchFamily="34" charset="0"/>
                          <a:cs typeface="Calibri" panose="020F0502020204030204" pitchFamily="34" charset="0"/>
                        </a:rPr>
                        <a:t>Status</a:t>
                      </a:r>
                      <a:endParaRPr lang="en-GB" sz="1000" b="0" i="1">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39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solidFill>
                            <a:schemeClr val="tx1"/>
                          </a:solidFill>
                        </a:rPr>
                        <a:t>Skriv inn konkrete endringer som skal testes</a:t>
                      </a:r>
                      <a:r>
                        <a:rPr lang="nb-NO" sz="900" baseline="0">
                          <a:solidFill>
                            <a:schemeClr val="tx1"/>
                          </a:solidFill>
                        </a:rPr>
                        <a:t> for å oppnå ønsket situasjon</a:t>
                      </a:r>
                      <a:endParaRPr lang="nb-NO" sz="900">
                        <a:solidFill>
                          <a:schemeClr val="tx1"/>
                        </a:solidFill>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239485">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2"/>
                  </a:ext>
                </a:extLst>
              </a:tr>
              <a:tr h="239485">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239485">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4"/>
                  </a:ext>
                </a:extLst>
              </a:tr>
              <a:tr h="239485">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03599825"/>
                  </a:ext>
                </a:extLst>
              </a:tr>
              <a:tr h="239485">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en-GB" sz="900" b="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1678607"/>
                  </a:ext>
                </a:extLst>
              </a:tr>
              <a:tr h="239485">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37242397"/>
                  </a:ext>
                </a:extLst>
              </a:tr>
              <a:tr h="239485">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5"/>
                  </a:ext>
                </a:extLst>
              </a:tr>
              <a:tr h="239485">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endParaRPr lang="en-GB" sz="900" b="0" kern="120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757183534"/>
              </p:ext>
            </p:extLst>
          </p:nvPr>
        </p:nvGraphicFramePr>
        <p:xfrm>
          <a:off x="6071660" y="4844223"/>
          <a:ext cx="5898623" cy="1198035"/>
        </p:xfrm>
        <a:graphic>
          <a:graphicData uri="http://schemas.openxmlformats.org/drawingml/2006/table">
            <a:tbl>
              <a:tblPr firstRow="1" bandRow="1">
                <a:tableStyleId>{21E4AEA4-8DFA-4A89-87EB-49C32662AFE0}</a:tableStyleId>
              </a:tblPr>
              <a:tblGrid>
                <a:gridCol w="319934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99033">
                  <a:extLst>
                    <a:ext uri="{9D8B030D-6E8A-4147-A177-3AD203B41FA5}">
                      <a16:colId xmlns:a16="http://schemas.microsoft.com/office/drawing/2014/main" val="20004"/>
                    </a:ext>
                  </a:extLst>
                </a:gridCol>
              </a:tblGrid>
              <a:tr h="239607">
                <a:tc>
                  <a:txBody>
                    <a:bodyPr/>
                    <a:lstStyle/>
                    <a:p>
                      <a:pPr algn="l"/>
                      <a:r>
                        <a:rPr lang="nb-NO" sz="1000" b="0" i="1" noProof="0">
                          <a:latin typeface="Calibri" panose="020F0502020204030204" pitchFamily="34" charset="0"/>
                          <a:cs typeface="Calibri" panose="020F0502020204030204" pitchFamily="34" charset="0"/>
                        </a:rPr>
                        <a:t>7.</a:t>
                      </a:r>
                      <a:r>
                        <a:rPr lang="nb-NO" sz="1000" b="0" i="1" baseline="0" noProof="0">
                          <a:latin typeface="Calibri" panose="020F0502020204030204" pitchFamily="34" charset="0"/>
                          <a:cs typeface="Calibri" panose="020F0502020204030204" pitchFamily="34" charset="0"/>
                        </a:rPr>
                        <a:t> </a:t>
                      </a:r>
                      <a:r>
                        <a:rPr lang="nb-NO" sz="1000" b="1" i="0" baseline="0" noProof="0">
                          <a:latin typeface="Calibri" panose="020F0502020204030204" pitchFamily="34" charset="0"/>
                          <a:cs typeface="Calibri" panose="020F0502020204030204" pitchFamily="34" charset="0"/>
                        </a:rPr>
                        <a:t>Oppfølging: </a:t>
                      </a:r>
                      <a:r>
                        <a:rPr lang="nb-NO" sz="1000" b="1" i="0" noProof="0">
                          <a:latin typeface="Calibri" panose="020F0502020204030204" pitchFamily="34" charset="0"/>
                          <a:cs typeface="Calibri" panose="020F0502020204030204" pitchFamily="34" charset="0"/>
                        </a:rPr>
                        <a:t>Hva skal måles?</a:t>
                      </a:r>
                      <a:r>
                        <a:rPr lang="nb-NO" sz="1000" b="1" i="0" baseline="0" noProof="0">
                          <a:latin typeface="Calibri" panose="020F0502020204030204" pitchFamily="34" charset="0"/>
                          <a:cs typeface="Calibri" panose="020F0502020204030204" pitchFamily="34" charset="0"/>
                        </a:rPr>
                        <a:t> </a:t>
                      </a:r>
                      <a:r>
                        <a:rPr lang="nb-NO" sz="900" b="0" i="1" baseline="0" noProof="0">
                          <a:latin typeface="Calibri" panose="020F0502020204030204" pitchFamily="34" charset="0"/>
                          <a:cs typeface="Calibri" panose="020F0502020204030204" pitchFamily="34" charset="0"/>
                        </a:rPr>
                        <a:t>(I</a:t>
                      </a:r>
                      <a:r>
                        <a:rPr lang="nb-NO" sz="900" b="0" i="1" noProof="0">
                          <a:latin typeface="Calibri" panose="020F0502020204030204" pitchFamily="34" charset="0"/>
                          <a:cs typeface="Calibri" panose="020F0502020204030204" pitchFamily="34" charset="0"/>
                        </a:rPr>
                        <a:t>ndikatorer)</a:t>
                      </a:r>
                      <a:endParaRPr lang="nb-NO" sz="1000" b="0" i="1"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I dag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Mål</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Ansvarlig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b="0" i="1" noProof="0">
                          <a:latin typeface="Calibri" panose="020F0502020204030204" pitchFamily="34" charset="0"/>
                          <a:cs typeface="Calibri" panose="020F0502020204030204" pitchFamily="34" charset="0"/>
                        </a:rPr>
                        <a:t>Frekvens</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39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solidFill>
                            <a:schemeClr val="tx1"/>
                          </a:solidFill>
                        </a:rPr>
                        <a:t>Resultatindikator</a:t>
                      </a: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1"/>
                  </a:ext>
                </a:extLst>
              </a:tr>
              <a:tr h="239607">
                <a:tc>
                  <a:txBody>
                    <a:bodyPr/>
                    <a:lstStyle/>
                    <a:p>
                      <a:r>
                        <a:rPr lang="nb-NO" sz="900" b="0" noProof="0">
                          <a:latin typeface="Calibri" panose="020F0502020204030204" pitchFamily="34" charset="0"/>
                          <a:cs typeface="Calibri" panose="020F0502020204030204" pitchFamily="34" charset="0"/>
                        </a:rPr>
                        <a:t>Prosessindikator</a:t>
                      </a:r>
                      <a:r>
                        <a:rPr lang="nb-NO" sz="900" b="0" baseline="0" noProof="0">
                          <a:latin typeface="Calibri" panose="020F0502020204030204" pitchFamily="34" charset="0"/>
                          <a:cs typeface="Calibri" panose="020F0502020204030204" pitchFamily="34" charset="0"/>
                        </a:rPr>
                        <a:t> 1</a:t>
                      </a:r>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2"/>
                  </a:ext>
                </a:extLst>
              </a:tr>
              <a:tr h="239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noProof="0">
                          <a:latin typeface="Calibri" panose="020F0502020204030204" pitchFamily="34" charset="0"/>
                          <a:cs typeface="Calibri" panose="020F0502020204030204" pitchFamily="34" charset="0"/>
                        </a:rPr>
                        <a:t>Prosessindikator</a:t>
                      </a:r>
                      <a:r>
                        <a:rPr lang="nb-NO" sz="900" b="0" baseline="0" noProof="0">
                          <a:latin typeface="Calibri" panose="020F0502020204030204" pitchFamily="34" charset="0"/>
                          <a:cs typeface="Calibri" panose="020F0502020204030204" pitchFamily="34" charset="0"/>
                        </a:rPr>
                        <a:t> 1</a:t>
                      </a:r>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3"/>
                  </a:ext>
                </a:extLst>
              </a:tr>
              <a:tr h="239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noProof="0">
                          <a:latin typeface="Calibri" panose="020F0502020204030204" pitchFamily="34" charset="0"/>
                          <a:cs typeface="Calibri" panose="020F0502020204030204" pitchFamily="34" charset="0"/>
                        </a:rPr>
                        <a:t>Ev. balanserende indikator</a:t>
                      </a: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4F4F6"/>
                    </a:solidFill>
                  </a:tcPr>
                </a:tc>
                <a:extLst>
                  <a:ext uri="{0D108BD9-81ED-4DB2-BD59-A6C34878D82A}">
                    <a16:rowId xmlns:a16="http://schemas.microsoft.com/office/drawing/2014/main" val="10004"/>
                  </a:ext>
                </a:extLst>
              </a:tr>
            </a:tbl>
          </a:graphicData>
        </a:graphic>
      </p:graphicFrame>
      <p:sp>
        <p:nvSpPr>
          <p:cNvPr id="20" name="TextBox 19"/>
          <p:cNvSpPr txBox="1"/>
          <p:nvPr/>
        </p:nvSpPr>
        <p:spPr>
          <a:xfrm>
            <a:off x="6057899" y="607486"/>
            <a:ext cx="5912379" cy="163174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Beskriv ønsket situasjon - slik det vil være når problemene er løst (men med snev av realisme) </a:t>
            </a: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p:cNvSpPr txBox="1"/>
          <p:nvPr/>
        </p:nvSpPr>
        <p:spPr>
          <a:xfrm>
            <a:off x="228600" y="1386560"/>
            <a:ext cx="5822421" cy="1402278"/>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Gjennomfør nok undersøkelser til å forstå nåsituasjonen.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Ta en stopp i bakken – har dere riktige deltakere og riktig problemstilling?</a:t>
            </a:r>
          </a:p>
        </p:txBody>
      </p:sp>
      <p:sp>
        <p:nvSpPr>
          <p:cNvPr id="54370" name="Rectangle 1"/>
          <p:cNvSpPr>
            <a:spLocks noChangeArrowheads="1"/>
          </p:cNvSpPr>
          <p:nvPr/>
        </p:nvSpPr>
        <p:spPr bwMode="auto">
          <a:xfrm>
            <a:off x="5995987" y="160869"/>
            <a:ext cx="3461164" cy="41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Team: </a:t>
            </a:r>
            <a:r>
              <a:rPr kumimoji="0" lang="nb-NO" sz="10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Få med de delaktige i prosessen (kan endres underveis)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371" name="Rectangle 7"/>
          <p:cNvSpPr>
            <a:spLocks noChangeArrowheads="1"/>
          </p:cNvSpPr>
          <p:nvPr/>
        </p:nvSpPr>
        <p:spPr bwMode="auto">
          <a:xfrm>
            <a:off x="5989108" y="6122"/>
            <a:ext cx="335909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Ansvarlig</a:t>
            </a:r>
            <a:r>
              <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23" name="Rectangle 1"/>
          <p:cNvSpPr>
            <a:spLocks noChangeArrowheads="1"/>
          </p:cNvSpPr>
          <p:nvPr/>
        </p:nvSpPr>
        <p:spPr bwMode="auto">
          <a:xfrm>
            <a:off x="9286292" y="160869"/>
            <a:ext cx="287448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Oppdatert dato:</a:t>
            </a:r>
            <a:endPar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Rectangle 7"/>
          <p:cNvSpPr>
            <a:spLocks noChangeArrowheads="1"/>
          </p:cNvSpPr>
          <p:nvPr/>
        </p:nvSpPr>
        <p:spPr bwMode="auto">
          <a:xfrm>
            <a:off x="9292512" y="-8408"/>
            <a:ext cx="303526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Startdato</a:t>
            </a:r>
            <a:r>
              <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3" name="TekstSylinder 2"/>
          <p:cNvSpPr txBox="1"/>
          <p:nvPr/>
        </p:nvSpPr>
        <p:spPr>
          <a:xfrm>
            <a:off x="228597" y="0"/>
            <a:ext cx="58224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Tittel: </a:t>
            </a:r>
          </a:p>
        </p:txBody>
      </p:sp>
    </p:spTree>
    <p:extLst>
      <p:ext uri="{BB962C8B-B14F-4D97-AF65-F5344CB8AC3E}">
        <p14:creationId xmlns:p14="http://schemas.microsoft.com/office/powerpoint/2010/main" val="239025213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11887200" cy="6858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54276" name="TextBox 5"/>
          <p:cNvSpPr txBox="1">
            <a:spLocks noChangeArrowheads="1"/>
          </p:cNvSpPr>
          <p:nvPr/>
        </p:nvSpPr>
        <p:spPr bwMode="auto">
          <a:xfrm>
            <a:off x="228599" y="404284"/>
            <a:ext cx="5829301"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 Bakgrunn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er problemet og hvorfor er dette viktig?)</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228599" y="607485"/>
            <a:ext cx="5822422" cy="552907"/>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Pasienter opplever ytterligere smerter, forsinket behandlingstid og alvorlig pasientskade som følge av at de får legemiddel til feil tid og frekvens. Det er viktig å redusere denne typen feil for å øke pasientsikkerheten ved avdeling A.</a:t>
            </a:r>
          </a:p>
        </p:txBody>
      </p:sp>
      <p:sp>
        <p:nvSpPr>
          <p:cNvPr id="54278" name="TextBox 9"/>
          <p:cNvSpPr txBox="1">
            <a:spLocks noChangeArrowheads="1"/>
          </p:cNvSpPr>
          <p:nvPr/>
        </p:nvSpPr>
        <p:spPr bwMode="auto">
          <a:xfrm>
            <a:off x="228599" y="1177408"/>
            <a:ext cx="5829299"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 Nåsituasjon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(Gi en objektiv og faktabasert beskrivelse av problemet.)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228598" y="3012622"/>
            <a:ext cx="5843062" cy="68129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Innen 31. mai 2022 får alle pasienter på avdeling A alltid medisin til rett tid.</a:t>
            </a: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80" name="TextBox 12"/>
          <p:cNvSpPr txBox="1">
            <a:spLocks noChangeArrowheads="1"/>
          </p:cNvSpPr>
          <p:nvPr/>
        </p:nvSpPr>
        <p:spPr bwMode="auto">
          <a:xfrm>
            <a:off x="228598" y="2792136"/>
            <a:ext cx="5829301"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 Mål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ønsker vi å oppnå?)</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1" name="TextBox 15"/>
          <p:cNvSpPr txBox="1">
            <a:spLocks noChangeArrowheads="1"/>
          </p:cNvSpPr>
          <p:nvPr/>
        </p:nvSpPr>
        <p:spPr bwMode="auto">
          <a:xfrm>
            <a:off x="228597" y="3706486"/>
            <a:ext cx="5834463" cy="201084"/>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 Analyse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(Hva er de underliggende årsakene til problemet?)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TextBox 16"/>
          <p:cNvSpPr txBox="1"/>
          <p:nvPr/>
        </p:nvSpPr>
        <p:spPr>
          <a:xfrm>
            <a:off x="228597" y="3920143"/>
            <a:ext cx="5832744" cy="2868014"/>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283" name="TextBox 18"/>
          <p:cNvSpPr txBox="1">
            <a:spLocks noChangeArrowheads="1"/>
          </p:cNvSpPr>
          <p:nvPr/>
        </p:nvSpPr>
        <p:spPr bwMode="auto">
          <a:xfrm>
            <a:off x="6057900" y="404284"/>
            <a:ext cx="5912380" cy="203200"/>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 Ønsket situasjon </a:t>
            </a:r>
            <a:r>
              <a:rPr kumimoji="0" lang="nb-NO" altLang="en-US" sz="9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(Gi et realistisk bilde av hvordan situasjonen vil være når problemet er løst.)</a:t>
            </a:r>
            <a:endParaRPr kumimoji="0" lang="nb-NO" altLang="en-US" sz="1000" b="0" i="1"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4" name="TextBox 21"/>
          <p:cNvSpPr txBox="1">
            <a:spLocks noChangeArrowheads="1"/>
          </p:cNvSpPr>
          <p:nvPr/>
        </p:nvSpPr>
        <p:spPr bwMode="auto">
          <a:xfrm>
            <a:off x="6071659" y="2246034"/>
            <a:ext cx="5909730"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1" i="0"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rPr>
              <a:t>6. Handlingsplan </a:t>
            </a:r>
            <a:r>
              <a:rPr kumimoji="0" lang="nb-NO" altLang="en-US" sz="900" b="0" i="1"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rPr>
              <a:t>(Hva skal gjøres for å oppnå ønsket situasjon? Lag en konkret plan.)</a:t>
            </a:r>
            <a:endParaRPr kumimoji="0" lang="nb-NO" altLang="en-US" sz="1000" b="0" i="1" u="none" strike="noStrike" kern="1200" cap="none" spc="0" normalizeH="0" baseline="0" noProof="1">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286" name="TextBox 27"/>
          <p:cNvSpPr txBox="1">
            <a:spLocks noChangeArrowheads="1"/>
          </p:cNvSpPr>
          <p:nvPr/>
        </p:nvSpPr>
        <p:spPr bwMode="auto">
          <a:xfrm>
            <a:off x="6061615" y="6035125"/>
            <a:ext cx="5897655" cy="201083"/>
          </a:xfrm>
          <a:prstGeom prst="rect">
            <a:avLst/>
          </a:prstGeom>
          <a:solidFill>
            <a:schemeClr val="accent2"/>
          </a:solidFill>
          <a:ln w="9525">
            <a:solidFill>
              <a:schemeClr val="accent2"/>
            </a:solidFill>
            <a:miter lim="800000"/>
            <a:headEnd/>
            <a:tailEnd/>
          </a:ln>
        </p:spPr>
        <p:txBody>
          <a:bodyPr lIns="31679" tIns="0" rIns="0" bIns="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 </a:t>
            </a: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Resultater</a:t>
            </a: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nb-NO"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og</a:t>
            </a: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altLang="en-US" sz="1000" b="1"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videre</a:t>
            </a:r>
            <a:r>
              <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altLang="en-US" sz="1000" b="1" i="0" u="none" strike="noStrike" kern="120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rPr>
              <a:t>tiltak</a:t>
            </a:r>
            <a:endParaRPr kumimoji="0" lang="en-GB" alt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9" name="TextBox 28"/>
          <p:cNvSpPr txBox="1"/>
          <p:nvPr/>
        </p:nvSpPr>
        <p:spPr>
          <a:xfrm>
            <a:off x="6061340" y="6235565"/>
            <a:ext cx="5908943" cy="55259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4166545784"/>
              </p:ext>
            </p:extLst>
          </p:nvPr>
        </p:nvGraphicFramePr>
        <p:xfrm>
          <a:off x="6069012" y="2447397"/>
          <a:ext cx="5915666" cy="2368943"/>
        </p:xfrm>
        <a:graphic>
          <a:graphicData uri="http://schemas.openxmlformats.org/drawingml/2006/table">
            <a:tbl>
              <a:tblPr firstRow="1" bandRow="1">
                <a:tableStyleId>{21E4AEA4-8DFA-4A89-87EB-49C32662AFE0}</a:tableStyleId>
              </a:tblPr>
              <a:tblGrid>
                <a:gridCol w="3864309">
                  <a:extLst>
                    <a:ext uri="{9D8B030D-6E8A-4147-A177-3AD203B41FA5}">
                      <a16:colId xmlns:a16="http://schemas.microsoft.com/office/drawing/2014/main" val="20000"/>
                    </a:ext>
                  </a:extLst>
                </a:gridCol>
                <a:gridCol w="664598">
                  <a:extLst>
                    <a:ext uri="{9D8B030D-6E8A-4147-A177-3AD203B41FA5}">
                      <a16:colId xmlns:a16="http://schemas.microsoft.com/office/drawing/2014/main" val="20001"/>
                    </a:ext>
                  </a:extLst>
                </a:gridCol>
                <a:gridCol w="674901">
                  <a:extLst>
                    <a:ext uri="{9D8B030D-6E8A-4147-A177-3AD203B41FA5}">
                      <a16:colId xmlns:a16="http://schemas.microsoft.com/office/drawing/2014/main" val="20002"/>
                    </a:ext>
                  </a:extLst>
                </a:gridCol>
                <a:gridCol w="711858">
                  <a:extLst>
                    <a:ext uri="{9D8B030D-6E8A-4147-A177-3AD203B41FA5}">
                      <a16:colId xmlns:a16="http://schemas.microsoft.com/office/drawing/2014/main" val="20003"/>
                    </a:ext>
                  </a:extLst>
                </a:gridCol>
              </a:tblGrid>
              <a:tr h="239485">
                <a:tc>
                  <a:txBody>
                    <a:bodyPr/>
                    <a:lstStyle/>
                    <a:p>
                      <a:r>
                        <a:rPr lang="nb-NO" sz="1000" b="0" i="1">
                          <a:latin typeface="Calibri" panose="020F0502020204030204" pitchFamily="34" charset="0"/>
                          <a:cs typeface="Calibri" panose="020F0502020204030204" pitchFamily="34" charset="0"/>
                        </a:rPr>
                        <a:t>Tiltak</a:t>
                      </a:r>
                      <a:endParaRPr lang="en-GB" sz="1000" b="0" i="1">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000" b="0" i="1" noProof="0">
                          <a:latin typeface="Calibri" panose="020F0502020204030204" pitchFamily="34" charset="0"/>
                          <a:cs typeface="Calibri" panose="020F0502020204030204" pitchFamily="34" charset="0"/>
                        </a:rPr>
                        <a:t>Ansvarlig</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a:latin typeface="Calibri" panose="020F0502020204030204" pitchFamily="34" charset="0"/>
                          <a:cs typeface="Calibri" panose="020F0502020204030204" pitchFamily="34" charset="0"/>
                        </a:rPr>
                        <a:t>Tidsfrist</a:t>
                      </a:r>
                      <a:endParaRPr lang="en-GB" sz="1000" b="0" i="1">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a:latin typeface="Calibri" panose="020F0502020204030204" pitchFamily="34" charset="0"/>
                          <a:cs typeface="Calibri" panose="020F0502020204030204" pitchFamily="34" charset="0"/>
                        </a:rPr>
                        <a:t>Status</a:t>
                      </a:r>
                      <a:endParaRPr lang="en-GB" sz="1000" b="0" i="1">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39485">
                <a:tc>
                  <a:txBody>
                    <a:bodyPr/>
                    <a:lstStyle/>
                    <a:p>
                      <a:r>
                        <a:rPr lang="nb-NO" sz="900" b="0" kern="1200" noProof="0">
                          <a:solidFill>
                            <a:schemeClr val="dk1"/>
                          </a:solidFill>
                          <a:latin typeface="Calibri" panose="020F0502020204030204" pitchFamily="34" charset="0"/>
                          <a:ea typeface="+mn-ea"/>
                          <a:cs typeface="Calibri" panose="020F0502020204030204" pitchFamily="34" charset="0"/>
                        </a:rPr>
                        <a:t>Plan for medisinutdeling</a:t>
                      </a:r>
                      <a:r>
                        <a:rPr lang="nb-NO" sz="900" b="0" kern="1200" baseline="0" noProof="0">
                          <a:solidFill>
                            <a:schemeClr val="dk1"/>
                          </a:solidFill>
                          <a:latin typeface="Calibri" panose="020F0502020204030204" pitchFamily="34" charset="0"/>
                          <a:ea typeface="+mn-ea"/>
                          <a:cs typeface="Calibri" panose="020F0502020204030204" pitchFamily="34" charset="0"/>
                        </a:rPr>
                        <a:t> opp på tavla, gjennomgang i morgenmøtet</a:t>
                      </a:r>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r>
                        <a:rPr lang="nb-NO" altLang="en-US" sz="900" err="1">
                          <a:solidFill>
                            <a:srgbClr val="000000"/>
                          </a:solidFill>
                          <a:latin typeface="Calibri" panose="020F0502020204030204" pitchFamily="34" charset="0"/>
                          <a:cs typeface="Calibri" panose="020F0502020204030204" pitchFamily="34" charset="0"/>
                        </a:rPr>
                        <a:t>Oioi</a:t>
                      </a:r>
                      <a:r>
                        <a:rPr lang="nb-NO" altLang="en-US" sz="900">
                          <a:solidFill>
                            <a:srgbClr val="000000"/>
                          </a:solidFill>
                          <a:latin typeface="Calibri" panose="020F0502020204030204" pitchFamily="34" charset="0"/>
                          <a:cs typeface="Calibri" panose="020F0502020204030204" pitchFamily="34" charset="0"/>
                        </a:rPr>
                        <a:t> Sann</a:t>
                      </a:r>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r>
                        <a:rPr lang="nb-NO" sz="900" b="0" kern="1200" noProof="0">
                          <a:solidFill>
                            <a:schemeClr val="dk1"/>
                          </a:solidFill>
                          <a:latin typeface="Calibri" panose="020F0502020204030204" pitchFamily="34" charset="0"/>
                          <a:ea typeface="+mn-ea"/>
                          <a:cs typeface="Calibri" panose="020F0502020204030204" pitchFamily="34" charset="0"/>
                        </a:rPr>
                        <a:t>15.01.22</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kern="1200" noProof="0">
                          <a:solidFill>
                            <a:schemeClr val="dk1"/>
                          </a:solidFill>
                          <a:latin typeface="Calibri" panose="020F0502020204030204" pitchFamily="34" charset="0"/>
                          <a:ea typeface="+mn-ea"/>
                          <a:cs typeface="Calibri" panose="020F0502020204030204" pitchFamily="34" charset="0"/>
                        </a:rPr>
                        <a:t>Påbegynt</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239485">
                <a:tc>
                  <a:txBody>
                    <a:bodyPr/>
                    <a:lstStyle/>
                    <a:p>
                      <a:r>
                        <a:rPr lang="nb-NO" sz="900" b="0" kern="1200" noProof="0">
                          <a:solidFill>
                            <a:schemeClr val="dk1"/>
                          </a:solidFill>
                          <a:latin typeface="Calibri" panose="020F0502020204030204" pitchFamily="34" charset="0"/>
                          <a:ea typeface="+mn-ea"/>
                          <a:cs typeface="Calibri" panose="020F0502020204030204" pitchFamily="34" charset="0"/>
                        </a:rPr>
                        <a:t>Oppdatere prosedyrer</a:t>
                      </a:r>
                      <a:r>
                        <a:rPr lang="nb-NO" sz="900" b="0" kern="1200" baseline="0" noProof="0">
                          <a:solidFill>
                            <a:schemeClr val="dk1"/>
                          </a:solidFill>
                          <a:latin typeface="Calibri" panose="020F0502020204030204" pitchFamily="34" charset="0"/>
                          <a:ea typeface="+mn-ea"/>
                          <a:cs typeface="Calibri" panose="020F0502020204030204" pitchFamily="34" charset="0"/>
                        </a:rPr>
                        <a:t> og rutiner rundt medisinhåndtering i avdeling A</a:t>
                      </a:r>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en-US" sz="900">
                          <a:solidFill>
                            <a:srgbClr val="000000"/>
                          </a:solidFill>
                          <a:latin typeface="Calibri" panose="020F0502020204030204" pitchFamily="34" charset="0"/>
                          <a:cs typeface="Calibri" panose="020F0502020204030204" pitchFamily="34" charset="0"/>
                        </a:rPr>
                        <a:t>Kim Snart</a:t>
                      </a:r>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r>
                        <a:rPr lang="nb-NO" sz="900" b="0" kern="1200" noProof="0">
                          <a:solidFill>
                            <a:schemeClr val="dk1"/>
                          </a:solidFill>
                          <a:latin typeface="Calibri" panose="020F0502020204030204" pitchFamily="34" charset="0"/>
                          <a:ea typeface="+mn-ea"/>
                          <a:cs typeface="Calibri" panose="020F0502020204030204" pitchFamily="34" charset="0"/>
                        </a:rPr>
                        <a:t>15.02.22</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r>
                        <a:rPr lang="nb-NO" sz="900" b="0" kern="1200" noProof="0">
                          <a:solidFill>
                            <a:schemeClr val="dk1"/>
                          </a:solidFill>
                          <a:latin typeface="Calibri" panose="020F0502020204030204" pitchFamily="34" charset="0"/>
                          <a:ea typeface="+mn-ea"/>
                          <a:cs typeface="Calibri" panose="020F0502020204030204" pitchFamily="34" charset="0"/>
                        </a:rPr>
                        <a:t>Påbegynt</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2"/>
                  </a:ext>
                </a:extLst>
              </a:tr>
              <a:tr h="239485">
                <a:tc>
                  <a:txBody>
                    <a:bodyPr/>
                    <a:lstStyle/>
                    <a:p>
                      <a:pPr marL="0" algn="l" defTabSz="914400" rtl="0" eaLnBrk="1" latinLnBrk="0" hangingPunct="1"/>
                      <a:r>
                        <a:rPr lang="nb-NO" sz="900" b="0" kern="1200" noProof="0">
                          <a:solidFill>
                            <a:schemeClr val="dk1"/>
                          </a:solidFill>
                          <a:latin typeface="Calibri" panose="020F0502020204030204" pitchFamily="34" charset="0"/>
                          <a:ea typeface="+mn-ea"/>
                          <a:cs typeface="Calibri" panose="020F0502020204030204" pitchFamily="34" charset="0"/>
                        </a:rPr>
                        <a:t>Kjøpe nye dosetter</a:t>
                      </a: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b-NO" altLang="en-US" sz="900">
                          <a:solidFill>
                            <a:srgbClr val="000000"/>
                          </a:solidFill>
                          <a:latin typeface="Calibri" panose="020F0502020204030204" pitchFamily="34" charset="0"/>
                          <a:cs typeface="Calibri" panose="020F0502020204030204" pitchFamily="34" charset="0"/>
                        </a:rPr>
                        <a:t>Passer På</a:t>
                      </a:r>
                      <a:endParaRPr kumimoji="0" lang="en-GB" altLang="en-US" sz="9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r>
                        <a:rPr lang="nb-NO" sz="900" b="0" kern="1200" noProof="0">
                          <a:solidFill>
                            <a:schemeClr val="dk1"/>
                          </a:solidFill>
                          <a:latin typeface="Calibri" panose="020F0502020204030204" pitchFamily="34" charset="0"/>
                          <a:ea typeface="+mn-ea"/>
                          <a:cs typeface="Calibri" panose="020F0502020204030204" pitchFamily="34" charset="0"/>
                        </a:rPr>
                        <a:t>20.02.22</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kern="1200" noProof="0">
                          <a:solidFill>
                            <a:schemeClr val="dk1"/>
                          </a:solidFill>
                          <a:latin typeface="Calibri" panose="020F0502020204030204" pitchFamily="34" charset="0"/>
                          <a:ea typeface="+mn-ea"/>
                          <a:cs typeface="Calibri" panose="020F0502020204030204" pitchFamily="34" charset="0"/>
                        </a:rPr>
                        <a:t>Påbegynt</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239485">
                <a:tc>
                  <a:txBody>
                    <a:bodyPr/>
                    <a:lstStyle/>
                    <a:p>
                      <a:r>
                        <a:rPr lang="nb-NO" sz="900" b="0" noProof="0">
                          <a:latin typeface="Calibri" panose="020F0502020204030204" pitchFamily="34" charset="0"/>
                          <a:cs typeface="Calibri" panose="020F0502020204030204" pitchFamily="34" charset="0"/>
                        </a:rPr>
                        <a:t>Gjennomføre opplæring på</a:t>
                      </a:r>
                      <a:r>
                        <a:rPr lang="nb-NO" sz="900" b="0" baseline="0" noProof="0">
                          <a:latin typeface="Calibri" panose="020F0502020204030204" pitchFamily="34" charset="0"/>
                          <a:cs typeface="Calibri" panose="020F0502020204030204" pitchFamily="34" charset="0"/>
                        </a:rPr>
                        <a:t> prosedyre for medisinutdeling for alle ansatte</a:t>
                      </a:r>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9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Vilalt</a:t>
                      </a:r>
                      <a:r>
                        <a:rPr kumimoji="0" lang="en-GB" altLang="en-US" sz="900" b="0" i="0" u="none" strike="noStrike" kern="1200" cap="none" spc="0" normalizeH="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900" b="0" i="0" u="none" strike="noStrike" kern="1200" cap="none" spc="0" normalizeH="0" noProof="0" err="1">
                          <a:ln>
                            <a:noFill/>
                          </a:ln>
                          <a:solidFill>
                            <a:srgbClr val="000000"/>
                          </a:solidFill>
                          <a:effectLst/>
                          <a:uLnTx/>
                          <a:uFillTx/>
                          <a:latin typeface="Calibri" panose="020F0502020204030204" pitchFamily="34" charset="0"/>
                          <a:ea typeface="+mn-ea"/>
                          <a:cs typeface="Calibri" panose="020F0502020204030204" pitchFamily="34" charset="0"/>
                        </a:rPr>
                        <a:t>Godt</a:t>
                      </a:r>
                      <a:endParaRPr kumimoji="0" lang="en-GB"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r>
                        <a:rPr lang="nb-NO" sz="900" b="0" noProof="0">
                          <a:latin typeface="Calibri" panose="020F0502020204030204" pitchFamily="34" charset="0"/>
                          <a:cs typeface="Calibri" panose="020F0502020204030204" pitchFamily="34" charset="0"/>
                        </a:rPr>
                        <a:t>01.03.22</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4"/>
                  </a:ext>
                </a:extLst>
              </a:tr>
              <a:tr h="239485">
                <a:tc>
                  <a:txBody>
                    <a:bodyPr/>
                    <a:lstStyle/>
                    <a:p>
                      <a:r>
                        <a:rPr lang="nb-NO" sz="900" b="0" noProof="0">
                          <a:latin typeface="Calibri" panose="020F0502020204030204" pitchFamily="34" charset="0"/>
                          <a:cs typeface="Calibri" panose="020F0502020204030204" pitchFamily="34" charset="0"/>
                        </a:rPr>
                        <a:t>Lage forslag til</a:t>
                      </a:r>
                      <a:r>
                        <a:rPr lang="nb-NO" sz="900" b="0" baseline="0" noProof="0">
                          <a:latin typeface="Calibri" panose="020F0502020204030204" pitchFamily="34" charset="0"/>
                          <a:cs typeface="Calibri" panose="020F0502020204030204" pitchFamily="34" charset="0"/>
                        </a:rPr>
                        <a:t> informasjon til pasientene om ulike medisiner, for å motivere til å ta dem til rett tid/frekvens</a:t>
                      </a:r>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9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Vilalt</a:t>
                      </a:r>
                      <a:r>
                        <a:rPr kumimoji="0" lang="en-GB" altLang="en-US" sz="900" b="0" i="0" u="none" strike="noStrike" kern="1200" cap="none" spc="0" normalizeH="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900" b="0" i="0" u="none" strike="noStrike" kern="1200" cap="none" spc="0" normalizeH="0" noProof="0" err="1">
                          <a:ln>
                            <a:noFill/>
                          </a:ln>
                          <a:solidFill>
                            <a:srgbClr val="000000"/>
                          </a:solidFill>
                          <a:effectLst/>
                          <a:uLnTx/>
                          <a:uFillTx/>
                          <a:latin typeface="Calibri" panose="020F0502020204030204" pitchFamily="34" charset="0"/>
                          <a:ea typeface="+mn-ea"/>
                          <a:cs typeface="Calibri" panose="020F0502020204030204" pitchFamily="34" charset="0"/>
                        </a:rPr>
                        <a:t>Godt</a:t>
                      </a:r>
                      <a:endParaRPr kumimoji="0" lang="en-GB"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r>
                        <a:rPr lang="nb-NO" sz="900" b="0" noProof="0">
                          <a:latin typeface="Calibri" panose="020F0502020204030204" pitchFamily="34" charset="0"/>
                          <a:cs typeface="Calibri" panose="020F0502020204030204" pitchFamily="34" charset="0"/>
                        </a:rPr>
                        <a:t>15.3.22</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03599825"/>
                  </a:ext>
                </a:extLst>
              </a:tr>
              <a:tr h="239485">
                <a:tc>
                  <a:txBody>
                    <a:bodyPr/>
                    <a:lstStyle/>
                    <a:p>
                      <a:pPr marL="0" algn="l" defTabSz="914400" rtl="0" eaLnBrk="1" latinLnBrk="0" hangingPunct="1"/>
                      <a:r>
                        <a:rPr lang="nb-NO" sz="900" b="0" kern="1200" noProof="0">
                          <a:solidFill>
                            <a:schemeClr val="dk1"/>
                          </a:solidFill>
                          <a:latin typeface="Calibri" panose="020F0502020204030204" pitchFamily="34" charset="0"/>
                          <a:ea typeface="+mn-ea"/>
                          <a:cs typeface="Calibri" panose="020F0502020204030204" pitchFamily="34" charset="0"/>
                        </a:rPr>
                        <a:t>Lage informasjon til</a:t>
                      </a:r>
                      <a:r>
                        <a:rPr lang="nb-NO" sz="900" b="0" kern="1200" baseline="0" noProof="0">
                          <a:solidFill>
                            <a:schemeClr val="dk1"/>
                          </a:solidFill>
                          <a:latin typeface="Calibri" panose="020F0502020204030204" pitchFamily="34" charset="0"/>
                          <a:ea typeface="+mn-ea"/>
                          <a:cs typeface="Calibri" panose="020F0502020204030204" pitchFamily="34" charset="0"/>
                        </a:rPr>
                        <a:t> pårørende om ulike medisiner, slik at de er kjent med tid/frekvens på medisinering.</a:t>
                      </a:r>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9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Vilalt</a:t>
                      </a:r>
                      <a:r>
                        <a:rPr kumimoji="0" lang="en-GB" altLang="en-US" sz="900" b="0" i="0" u="none" strike="noStrike" kern="1200" cap="none" spc="0" normalizeH="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900" b="0" i="0" u="none" strike="noStrike" kern="1200" cap="none" spc="0" normalizeH="0" noProof="0" err="1">
                          <a:ln>
                            <a:noFill/>
                          </a:ln>
                          <a:solidFill>
                            <a:srgbClr val="000000"/>
                          </a:solidFill>
                          <a:effectLst/>
                          <a:uLnTx/>
                          <a:uFillTx/>
                          <a:latin typeface="Calibri" panose="020F0502020204030204" pitchFamily="34" charset="0"/>
                          <a:ea typeface="+mn-ea"/>
                          <a:cs typeface="Calibri" panose="020F0502020204030204" pitchFamily="34" charset="0"/>
                        </a:rPr>
                        <a:t>Godt</a:t>
                      </a:r>
                      <a:endParaRPr kumimoji="0" lang="en-GB"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pPr marL="0" algn="l" defTabSz="914400" rtl="0" eaLnBrk="1" latinLnBrk="0" hangingPunct="1"/>
                      <a:r>
                        <a:rPr lang="nb-NO" sz="900" b="0" kern="1200" noProof="0">
                          <a:solidFill>
                            <a:schemeClr val="dk1"/>
                          </a:solidFill>
                          <a:latin typeface="Calibri" panose="020F0502020204030204" pitchFamily="34" charset="0"/>
                          <a:ea typeface="+mn-ea"/>
                          <a:cs typeface="Calibri" panose="020F0502020204030204" pitchFamily="34" charset="0"/>
                        </a:rPr>
                        <a:t>20.3.22</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pPr marL="0" algn="l" defTabSz="914400" rtl="0" eaLnBrk="1" latinLnBrk="0" hangingPunct="1"/>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1678607"/>
                  </a:ext>
                </a:extLst>
              </a:tr>
              <a:tr h="239485">
                <a:tc>
                  <a:txBody>
                    <a:bodyPr/>
                    <a:lstStyle/>
                    <a:p>
                      <a:r>
                        <a:rPr lang="nb-NO" sz="900" b="0" noProof="0">
                          <a:latin typeface="Calibri" panose="020F0502020204030204" pitchFamily="34" charset="0"/>
                          <a:cs typeface="Calibri" panose="020F0502020204030204" pitchFamily="34" charset="0"/>
                        </a:rPr>
                        <a:t>Endre arbeidsplaner slik at arbeidsbelastning </a:t>
                      </a:r>
                      <a:r>
                        <a:rPr lang="nb-NO" sz="900" b="0" baseline="0" noProof="0">
                          <a:latin typeface="Calibri" panose="020F0502020204030204" pitchFamily="34" charset="0"/>
                          <a:cs typeface="Calibri" panose="020F0502020204030204" pitchFamily="34" charset="0"/>
                        </a:rPr>
                        <a:t>blir jevnere fordelt</a:t>
                      </a:r>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kern="1200" noProof="0">
                          <a:solidFill>
                            <a:schemeClr val="dk1"/>
                          </a:solidFill>
                          <a:latin typeface="Calibri" panose="020F0502020204030204" pitchFamily="34" charset="0"/>
                          <a:ea typeface="+mn-ea"/>
                          <a:cs typeface="Calibri" panose="020F0502020204030204" pitchFamily="34" charset="0"/>
                        </a:rPr>
                        <a:t>Dette </a:t>
                      </a:r>
                      <a:r>
                        <a:rPr lang="nb-NO" sz="900" b="0" kern="1200" noProof="0" err="1">
                          <a:solidFill>
                            <a:schemeClr val="dk1"/>
                          </a:solidFill>
                          <a:latin typeface="Calibri" panose="020F0502020204030204" pitchFamily="34" charset="0"/>
                          <a:ea typeface="+mn-ea"/>
                          <a:cs typeface="Calibri" panose="020F0502020204030204" pitchFamily="34" charset="0"/>
                        </a:rPr>
                        <a:t>Gårbra</a:t>
                      </a:r>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r>
                        <a:rPr lang="nb-NO" sz="900" b="0" noProof="0">
                          <a:latin typeface="Calibri" panose="020F0502020204030204" pitchFamily="34" charset="0"/>
                          <a:cs typeface="Calibri" panose="020F0502020204030204" pitchFamily="34" charset="0"/>
                        </a:rPr>
                        <a:t>31.03.22</a:t>
                      </a: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37242397"/>
                  </a:ext>
                </a:extLst>
              </a:tr>
              <a:tr h="239485">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noProof="0">
                        <a:latin typeface="Calibri" panose="020F0502020204030204" pitchFamily="34" charset="0"/>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endParaRPr lang="nb-NO" sz="900" b="0" kern="1200" noProof="0">
                        <a:solidFill>
                          <a:schemeClr val="dk1"/>
                        </a:solidFill>
                        <a:latin typeface="Calibri" panose="020F0502020204030204" pitchFamily="34" charset="0"/>
                        <a:ea typeface="+mn-ea"/>
                        <a:cs typeface="Calibri" panose="020F0502020204030204" pitchFamily="34" charset="0"/>
                      </a:endParaRPr>
                    </a:p>
                  </a:txBody>
                  <a:tcPr marL="29255" marR="29255" marT="35977" marB="35977">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5"/>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60714415"/>
              </p:ext>
            </p:extLst>
          </p:nvPr>
        </p:nvGraphicFramePr>
        <p:xfrm>
          <a:off x="6071660" y="4844223"/>
          <a:ext cx="5898623" cy="1171834"/>
        </p:xfrm>
        <a:graphic>
          <a:graphicData uri="http://schemas.openxmlformats.org/drawingml/2006/table">
            <a:tbl>
              <a:tblPr firstRow="1" bandRow="1">
                <a:tableStyleId>{21E4AEA4-8DFA-4A89-87EB-49C32662AFE0}</a:tableStyleId>
              </a:tblPr>
              <a:tblGrid>
                <a:gridCol w="319934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99033">
                  <a:extLst>
                    <a:ext uri="{9D8B030D-6E8A-4147-A177-3AD203B41FA5}">
                      <a16:colId xmlns:a16="http://schemas.microsoft.com/office/drawing/2014/main" val="20004"/>
                    </a:ext>
                  </a:extLst>
                </a:gridCol>
              </a:tblGrid>
              <a:tr h="239607">
                <a:tc>
                  <a:txBody>
                    <a:bodyPr/>
                    <a:lstStyle/>
                    <a:p>
                      <a:pPr algn="l"/>
                      <a:r>
                        <a:rPr lang="nb-NO" sz="1000" b="0" i="1" noProof="0">
                          <a:latin typeface="Calibri" panose="020F0502020204030204" pitchFamily="34" charset="0"/>
                          <a:cs typeface="Calibri" panose="020F0502020204030204" pitchFamily="34" charset="0"/>
                        </a:rPr>
                        <a:t>7.</a:t>
                      </a:r>
                      <a:r>
                        <a:rPr lang="nb-NO" sz="1000" b="0" i="1" baseline="0" noProof="0">
                          <a:latin typeface="Calibri" panose="020F0502020204030204" pitchFamily="34" charset="0"/>
                          <a:cs typeface="Calibri" panose="020F0502020204030204" pitchFamily="34" charset="0"/>
                        </a:rPr>
                        <a:t> </a:t>
                      </a:r>
                      <a:r>
                        <a:rPr lang="nb-NO" sz="1000" b="1" i="0" baseline="0" noProof="0">
                          <a:latin typeface="Calibri" panose="020F0502020204030204" pitchFamily="34" charset="0"/>
                          <a:cs typeface="Calibri" panose="020F0502020204030204" pitchFamily="34" charset="0"/>
                        </a:rPr>
                        <a:t>Oppfølging: </a:t>
                      </a:r>
                      <a:r>
                        <a:rPr lang="nb-NO" sz="1000" b="1" i="0" noProof="0">
                          <a:latin typeface="Calibri" panose="020F0502020204030204" pitchFamily="34" charset="0"/>
                          <a:cs typeface="Calibri" panose="020F0502020204030204" pitchFamily="34" charset="0"/>
                        </a:rPr>
                        <a:t>Hva skal måles?</a:t>
                      </a:r>
                      <a:r>
                        <a:rPr lang="nb-NO" sz="1000" b="1" i="0" baseline="0" noProof="0">
                          <a:latin typeface="Calibri" panose="020F0502020204030204" pitchFamily="34" charset="0"/>
                          <a:cs typeface="Calibri" panose="020F0502020204030204" pitchFamily="34" charset="0"/>
                        </a:rPr>
                        <a:t> </a:t>
                      </a:r>
                      <a:r>
                        <a:rPr lang="nb-NO" sz="900" b="0" i="1" baseline="0" noProof="0">
                          <a:latin typeface="Calibri" panose="020F0502020204030204" pitchFamily="34" charset="0"/>
                          <a:cs typeface="Calibri" panose="020F0502020204030204" pitchFamily="34" charset="0"/>
                        </a:rPr>
                        <a:t>(Indikatorer</a:t>
                      </a:r>
                      <a:r>
                        <a:rPr lang="nb-NO" sz="900" b="0" i="1" noProof="0">
                          <a:latin typeface="Calibri" panose="020F0502020204030204" pitchFamily="34" charset="0"/>
                          <a:cs typeface="Calibri" panose="020F0502020204030204" pitchFamily="34" charset="0"/>
                        </a:rPr>
                        <a:t>)</a:t>
                      </a:r>
                      <a:endParaRPr lang="nb-NO" sz="1000" b="0" i="1"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I dag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Mål</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b-NO" sz="1000" b="0" i="1" noProof="0">
                          <a:latin typeface="Calibri" panose="020F0502020204030204" pitchFamily="34" charset="0"/>
                          <a:cs typeface="Calibri" panose="020F0502020204030204" pitchFamily="34" charset="0"/>
                        </a:rPr>
                        <a:t>Ansvarlig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b="0" i="1" noProof="0">
                          <a:latin typeface="Calibri" panose="020F0502020204030204" pitchFamily="34" charset="0"/>
                          <a:cs typeface="Calibri" panose="020F0502020204030204" pitchFamily="34" charset="0"/>
                        </a:rPr>
                        <a:t>Frekvens</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39607">
                <a:tc>
                  <a:txBody>
                    <a:bodyPr/>
                    <a:lstStyle/>
                    <a:p>
                      <a:r>
                        <a:rPr lang="nb-NO" sz="900" b="0" noProof="0">
                          <a:latin typeface="Calibri" panose="020F0502020204030204" pitchFamily="34" charset="0"/>
                          <a:cs typeface="Calibri" panose="020F0502020204030204" pitchFamily="34" charset="0"/>
                        </a:rPr>
                        <a:t>Prosentandel pasienter som har fått medisin til rett tid siste døgn.</a:t>
                      </a: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r>
                        <a:rPr lang="nb-NO" sz="900" b="0" noProof="0">
                          <a:latin typeface="Calibri" panose="020F0502020204030204" pitchFamily="34" charset="0"/>
                          <a:cs typeface="Calibri" panose="020F0502020204030204" pitchFamily="34" charset="0"/>
                        </a:rPr>
                        <a:t>90%</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r>
                        <a:rPr lang="nb-NO" sz="900" b="0" noProof="0">
                          <a:latin typeface="Calibri" panose="020F0502020204030204" pitchFamily="34" charset="0"/>
                          <a:cs typeface="Calibri" panose="020F0502020204030204" pitchFamily="34" charset="0"/>
                        </a:rPr>
                        <a:t>100%</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baseline="0" noProof="0" err="1">
                          <a:latin typeface="Calibri" panose="020F0502020204030204" pitchFamily="34" charset="0"/>
                          <a:cs typeface="Calibri" panose="020F0502020204030204" pitchFamily="34" charset="0"/>
                        </a:rPr>
                        <a:t>Vilalt</a:t>
                      </a:r>
                      <a:r>
                        <a:rPr lang="nb-NO" sz="900" b="0" baseline="0" noProof="0">
                          <a:latin typeface="Calibri" panose="020F0502020204030204" pitchFamily="34" charset="0"/>
                          <a:cs typeface="Calibri" panose="020F0502020204030204" pitchFamily="34" charset="0"/>
                        </a:rPr>
                        <a:t> Godt</a:t>
                      </a:r>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r>
                        <a:rPr lang="nb-NO" sz="900" b="0" noProof="0">
                          <a:latin typeface="Calibri" panose="020F0502020204030204" pitchFamily="34" charset="0"/>
                          <a:cs typeface="Calibri" panose="020F0502020204030204" pitchFamily="34" charset="0"/>
                        </a:rPr>
                        <a:t>Daglig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1"/>
                  </a:ext>
                </a:extLst>
              </a:tr>
              <a:tr h="239607">
                <a:tc>
                  <a:txBody>
                    <a:bodyPr/>
                    <a:lstStyle/>
                    <a:p>
                      <a:r>
                        <a:rPr lang="nb-NO" sz="900" b="0" noProof="0">
                          <a:latin typeface="Calibri" panose="020F0502020204030204" pitchFamily="34" charset="0"/>
                          <a:cs typeface="Calibri" panose="020F0502020204030204" pitchFamily="34" charset="0"/>
                        </a:rPr>
                        <a:t>Andel ansatte i avd. A med gjennomført opplæring på prosedyre for</a:t>
                      </a:r>
                      <a:r>
                        <a:rPr lang="nb-NO" sz="900" b="0" baseline="0" noProof="0">
                          <a:latin typeface="Calibri" panose="020F0502020204030204" pitchFamily="34" charset="0"/>
                          <a:cs typeface="Calibri" panose="020F0502020204030204" pitchFamily="34" charset="0"/>
                        </a:rPr>
                        <a:t> medisinutdeling</a:t>
                      </a:r>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r>
                        <a:rPr lang="nb-NO" sz="900" b="0" noProof="0">
                          <a:latin typeface="Calibri" panose="020F0502020204030204" pitchFamily="34" charset="0"/>
                          <a:cs typeface="Calibri" panose="020F0502020204030204" pitchFamily="34" charset="0"/>
                        </a:rPr>
                        <a:t>63%</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r>
                        <a:rPr lang="nb-NO" sz="900" b="0" noProof="0">
                          <a:latin typeface="Calibri" panose="020F0502020204030204" pitchFamily="34" charset="0"/>
                          <a:cs typeface="Calibri" panose="020F0502020204030204" pitchFamily="34" charset="0"/>
                        </a:rPr>
                        <a:t>95%</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r>
                        <a:rPr lang="nb-NO" sz="900" b="0" baseline="0" noProof="0" err="1">
                          <a:latin typeface="Calibri" panose="020F0502020204030204" pitchFamily="34" charset="0"/>
                          <a:cs typeface="Calibri" panose="020F0502020204030204" pitchFamily="34" charset="0"/>
                        </a:rPr>
                        <a:t>Vilalt</a:t>
                      </a:r>
                      <a:r>
                        <a:rPr lang="nb-NO" sz="900" b="0" baseline="0" noProof="0">
                          <a:latin typeface="Calibri" panose="020F0502020204030204" pitchFamily="34" charset="0"/>
                          <a:cs typeface="Calibri" panose="020F0502020204030204" pitchFamily="34" charset="0"/>
                        </a:rPr>
                        <a:t> Godt</a:t>
                      </a:r>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tc>
                  <a:txBody>
                    <a:bodyPr/>
                    <a:lstStyle/>
                    <a:p>
                      <a:r>
                        <a:rPr lang="nb-NO" sz="900" b="0" noProof="0">
                          <a:latin typeface="Calibri" panose="020F0502020204030204" pitchFamily="34" charset="0"/>
                          <a:cs typeface="Calibri" panose="020F0502020204030204" pitchFamily="34" charset="0"/>
                        </a:rPr>
                        <a:t>Ukentlig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4F4F6"/>
                    </a:solidFill>
                  </a:tcPr>
                </a:tc>
                <a:extLst>
                  <a:ext uri="{0D108BD9-81ED-4DB2-BD59-A6C34878D82A}">
                    <a16:rowId xmlns:a16="http://schemas.microsoft.com/office/drawing/2014/main" val="10002"/>
                  </a:ext>
                </a:extLst>
              </a:tr>
              <a:tr h="239607">
                <a:tc>
                  <a:txBody>
                    <a:bodyPr/>
                    <a:lstStyle/>
                    <a:p>
                      <a:r>
                        <a:rPr lang="nb-NO" sz="900" b="0" noProof="0">
                          <a:latin typeface="Calibri" panose="020F0502020204030204" pitchFamily="34" charset="0"/>
                          <a:cs typeface="Calibri" panose="020F0502020204030204" pitchFamily="34" charset="0"/>
                        </a:rPr>
                        <a:t>Andel prosedyrer og rutiner rundt medisinhåndtering</a:t>
                      </a:r>
                      <a:r>
                        <a:rPr lang="nb-NO" sz="900" b="0" baseline="0" noProof="0">
                          <a:latin typeface="Calibri" panose="020F0502020204030204" pitchFamily="34" charset="0"/>
                          <a:cs typeface="Calibri" panose="020F0502020204030204" pitchFamily="34" charset="0"/>
                        </a:rPr>
                        <a:t> som er oppdatert.</a:t>
                      </a:r>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r>
                        <a:rPr lang="nb-NO" sz="900" b="0" noProof="0">
                          <a:latin typeface="Calibri" panose="020F0502020204030204" pitchFamily="34" charset="0"/>
                          <a:cs typeface="Calibri" panose="020F0502020204030204" pitchFamily="34" charset="0"/>
                        </a:rPr>
                        <a:t>50%</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r>
                        <a:rPr lang="nb-NO" sz="900" b="0" noProof="0">
                          <a:latin typeface="Calibri" panose="020F0502020204030204" pitchFamily="34" charset="0"/>
                          <a:cs typeface="Calibri" panose="020F0502020204030204" pitchFamily="34" charset="0"/>
                        </a:rPr>
                        <a:t>100%</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baseline="0" noProof="0" err="1">
                          <a:latin typeface="Calibri" panose="020F0502020204030204" pitchFamily="34" charset="0"/>
                          <a:cs typeface="Calibri" panose="020F0502020204030204" pitchFamily="34" charset="0"/>
                        </a:rPr>
                        <a:t>Vilalt</a:t>
                      </a:r>
                      <a:r>
                        <a:rPr lang="nb-NO" sz="900" b="0" baseline="0" noProof="0">
                          <a:latin typeface="Calibri" panose="020F0502020204030204" pitchFamily="34" charset="0"/>
                          <a:cs typeface="Calibri" panose="020F0502020204030204" pitchFamily="34" charset="0"/>
                        </a:rPr>
                        <a:t> Godt</a:t>
                      </a:r>
                      <a:endParaRPr lang="nb-NO" sz="900" b="0" noProof="0">
                        <a:latin typeface="Calibri" panose="020F0502020204030204" pitchFamily="34" charset="0"/>
                        <a:cs typeface="Calibri" panose="020F0502020204030204" pitchFamily="34" charset="0"/>
                      </a:endParaRP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tc>
                  <a:txBody>
                    <a:bodyPr/>
                    <a:lstStyle/>
                    <a:p>
                      <a:r>
                        <a:rPr lang="nb-NO" sz="900" b="0" noProof="0">
                          <a:latin typeface="Calibri" panose="020F0502020204030204" pitchFamily="34" charset="0"/>
                          <a:cs typeface="Calibri" panose="020F0502020204030204" pitchFamily="34" charset="0"/>
                        </a:rPr>
                        <a:t>Ukentlig</a:t>
                      </a:r>
                    </a:p>
                  </a:txBody>
                  <a:tcPr marL="29255" marR="29255" marT="35995" marB="35995">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BEE"/>
                    </a:solidFill>
                  </a:tcPr>
                </a:tc>
                <a:extLst>
                  <a:ext uri="{0D108BD9-81ED-4DB2-BD59-A6C34878D82A}">
                    <a16:rowId xmlns:a16="http://schemas.microsoft.com/office/drawing/2014/main" val="10003"/>
                  </a:ext>
                </a:extLst>
              </a:tr>
            </a:tbl>
          </a:graphicData>
        </a:graphic>
      </p:graphicFrame>
      <p:sp>
        <p:nvSpPr>
          <p:cNvPr id="20" name="TextBox 19"/>
          <p:cNvSpPr txBox="1"/>
          <p:nvPr/>
        </p:nvSpPr>
        <p:spPr>
          <a:xfrm>
            <a:off x="6057898" y="607486"/>
            <a:ext cx="5926779" cy="1631742"/>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 prosedyrer og rutiner rundt medisinhåndtering er oppdatert.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 ansatte er kjenner til, og er trygge på, prosedyre for medisinutdeling.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 som er på jobb vet hvilke tidspunkt og frekvens pasientene/brukerne i avdeling A har på sine medisiner.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Pasienter som tar medisinene selv, forstår hvorfor de må tas til rett tid/frekvens.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Nærmeste pårørende kjenner til faste medisiner og når disse skal 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 har nye dosetter som holder tablettene på plass.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 har en turnus som er mer tilpasset tidspunkt på døgnet/uka der det er mest travelt, for å redusere stress.</a:t>
            </a:r>
          </a:p>
        </p:txBody>
      </p:sp>
      <p:sp>
        <p:nvSpPr>
          <p:cNvPr id="11" name="TextBox 10"/>
          <p:cNvSpPr txBox="1"/>
          <p:nvPr/>
        </p:nvSpPr>
        <p:spPr>
          <a:xfrm>
            <a:off x="228600" y="1386560"/>
            <a:ext cx="5836177" cy="1402278"/>
          </a:xfrm>
          <a:prstGeom prst="rect">
            <a:avLst/>
          </a:prstGeom>
          <a:noFill/>
          <a:ln>
            <a:solidFill>
              <a:schemeClr val="accent2"/>
            </a:solidFill>
          </a:ln>
        </p:spPr>
        <p:txBody>
          <a:bodyPr lIns="107287" tIns="53643" rIns="107287" bIns="53643"/>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Avvikssystemet viser at 17% av legemiddelavvik i </a:t>
            </a:r>
            <a:br>
              <a:rPr kumimoji="0" lang="nb-NO" sz="900" b="0" i="0" u="none" strike="noStrike" kern="1200" cap="none" spc="0" normalizeH="0" baseline="0" noProof="0">
                <a:ln>
                  <a:noFill/>
                </a:ln>
                <a:solidFill>
                  <a:srgbClr val="000000"/>
                </a:solidFill>
                <a:effectLst/>
                <a:uLnTx/>
                <a:uFillTx/>
                <a:latin typeface="Arial"/>
                <a:ea typeface="+mn-ea"/>
                <a:cs typeface="+mn-cs"/>
              </a:rPr>
            </a:br>
            <a:r>
              <a:rPr kumimoji="0" lang="nb-NO" sz="900" b="0" i="0" u="none" strike="noStrike" kern="1200" cap="none" spc="0" normalizeH="0" baseline="0" noProof="0">
                <a:ln>
                  <a:noFill/>
                </a:ln>
                <a:solidFill>
                  <a:srgbClr val="000000"/>
                </a:solidFill>
                <a:effectLst/>
                <a:uLnTx/>
                <a:uFillTx/>
                <a:latin typeface="Arial"/>
                <a:ea typeface="+mn-ea"/>
                <a:cs typeface="+mn-cs"/>
              </a:rPr>
              <a:t>avdeling A handler om feil tid og frekvens på legemiddel i 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Det ble registrert 43 avvik i fjerde kvartal, og flere pasienter har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meldt om økte smerter. I november fikk en pasient alvorlig pasient-</a:t>
            </a:r>
            <a:br>
              <a:rPr kumimoji="0" lang="nb-NO" sz="900" b="0" i="0" u="none" strike="noStrike" kern="1200" cap="none" spc="0" normalizeH="0" baseline="0" noProof="0">
                <a:ln>
                  <a:noFill/>
                </a:ln>
                <a:solidFill>
                  <a:srgbClr val="000000"/>
                </a:solidFill>
                <a:effectLst/>
                <a:uLnTx/>
                <a:uFillTx/>
                <a:latin typeface="Arial"/>
                <a:ea typeface="+mn-ea"/>
                <a:cs typeface="+mn-cs"/>
              </a:rPr>
            </a:br>
            <a:r>
              <a:rPr kumimoji="0" lang="nb-NO" sz="900" b="0" i="0" u="none" strike="noStrike" kern="1200" cap="none" spc="0" normalizeH="0" baseline="0" noProof="0">
                <a:ln>
                  <a:noFill/>
                </a:ln>
                <a:solidFill>
                  <a:srgbClr val="000000"/>
                </a:solidFill>
                <a:effectLst/>
                <a:uLnTx/>
                <a:uFillTx/>
                <a:latin typeface="Arial"/>
                <a:ea typeface="+mn-ea"/>
                <a:cs typeface="+mn-cs"/>
              </a:rPr>
              <a:t>skade som følge av for hyppig frekvens på medisin.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Medisin foreskrives av lege, klargjøres av sykepleier </a:t>
            </a:r>
            <a:br>
              <a:rPr kumimoji="0" lang="nb-NO" sz="900" b="0" i="0" u="none" strike="noStrike" kern="1200" cap="none" spc="0" normalizeH="0" baseline="0" noProof="0">
                <a:ln>
                  <a:noFill/>
                </a:ln>
                <a:solidFill>
                  <a:srgbClr val="000000"/>
                </a:solidFill>
                <a:effectLst/>
                <a:uLnTx/>
                <a:uFillTx/>
                <a:latin typeface="Arial"/>
                <a:ea typeface="+mn-ea"/>
                <a:cs typeface="+mn-cs"/>
              </a:rPr>
            </a:br>
            <a:r>
              <a:rPr kumimoji="0" lang="nb-NO" sz="900" b="0" i="0" u="none" strike="noStrike" kern="1200" cap="none" spc="0" normalizeH="0" baseline="0" noProof="0">
                <a:ln>
                  <a:noFill/>
                </a:ln>
                <a:solidFill>
                  <a:srgbClr val="000000"/>
                </a:solidFill>
                <a:effectLst/>
                <a:uLnTx/>
                <a:uFillTx/>
                <a:latin typeface="Arial"/>
                <a:ea typeface="+mn-ea"/>
                <a:cs typeface="+mn-cs"/>
              </a:rPr>
              <a:t>i avdeling, deles ut/gis av sykepleier eller hjelpepleier.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Noen pasienter tar medisinene selv, andre får hjelp til å ta dem.</a:t>
            </a:r>
          </a:p>
        </p:txBody>
      </p:sp>
      <p:sp>
        <p:nvSpPr>
          <p:cNvPr id="54370" name="Rectangle 1"/>
          <p:cNvSpPr>
            <a:spLocks noChangeArrowheads="1"/>
          </p:cNvSpPr>
          <p:nvPr/>
        </p:nvSpPr>
        <p:spPr bwMode="auto">
          <a:xfrm>
            <a:off x="5995987" y="160869"/>
            <a:ext cx="3290305"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Team: </a:t>
            </a:r>
            <a:r>
              <a:rPr kumimoji="0" lang="nb-NO"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Lege Kim Snart, sykepleier </a:t>
            </a:r>
            <a:r>
              <a:rPr kumimoji="0" lang="nb-NO" altLang="en-US" sz="9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Oioi</a:t>
            </a:r>
            <a:r>
              <a:rPr kumimoji="0" lang="nb-NO"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Sann, </a:t>
            </a:r>
            <a:r>
              <a:rPr kumimoji="0" lang="nb-NO" altLang="en-US" sz="9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hjelpepl</a:t>
            </a:r>
            <a:r>
              <a:rPr kumimoji="0" lang="nb-NO"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Passer På</a:t>
            </a:r>
            <a:endParaRPr kumimoji="0" lang="en-GB"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4371" name="Rectangle 7"/>
          <p:cNvSpPr>
            <a:spLocks noChangeArrowheads="1"/>
          </p:cNvSpPr>
          <p:nvPr/>
        </p:nvSpPr>
        <p:spPr bwMode="auto">
          <a:xfrm>
            <a:off x="5989108" y="6122"/>
            <a:ext cx="303526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Ansvarlig</a:t>
            </a:r>
            <a:r>
              <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9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Fagsykepleier</a:t>
            </a:r>
            <a:r>
              <a:rPr kumimoji="0" lang="en-GB"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9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Vilalt</a:t>
            </a:r>
            <a:r>
              <a:rPr kumimoji="0" lang="en-GB"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9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Godt</a:t>
            </a:r>
            <a:endParaRPr kumimoji="0" lang="en-GB"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3" name="Rectangle 1"/>
          <p:cNvSpPr>
            <a:spLocks noChangeArrowheads="1"/>
          </p:cNvSpPr>
          <p:nvPr/>
        </p:nvSpPr>
        <p:spPr bwMode="auto">
          <a:xfrm>
            <a:off x="9286292" y="160869"/>
            <a:ext cx="287448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Oppdatert dato: 12.1.2022</a:t>
            </a:r>
            <a:endPar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Rectangle 7"/>
          <p:cNvSpPr>
            <a:spLocks noChangeArrowheads="1"/>
          </p:cNvSpPr>
          <p:nvPr/>
        </p:nvSpPr>
        <p:spPr bwMode="auto">
          <a:xfrm>
            <a:off x="9292512" y="-8408"/>
            <a:ext cx="3035267"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Startdato</a:t>
            </a:r>
            <a:r>
              <a:rPr kumimoji="0" lang="en-GB"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1.1.2022</a:t>
            </a:r>
          </a:p>
        </p:txBody>
      </p:sp>
      <p:sp>
        <p:nvSpPr>
          <p:cNvPr id="3" name="TekstSylinder 2"/>
          <p:cNvSpPr txBox="1"/>
          <p:nvPr/>
        </p:nvSpPr>
        <p:spPr>
          <a:xfrm>
            <a:off x="228597" y="0"/>
            <a:ext cx="58224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Medisin til rett tid </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742" y="1467819"/>
            <a:ext cx="2218099" cy="978573"/>
          </a:xfrm>
          <a:prstGeom prst="rect">
            <a:avLst/>
          </a:prstGeom>
        </p:spPr>
      </p:pic>
      <p:pic>
        <p:nvPicPr>
          <p:cNvPr id="5" name="Bilde 4"/>
          <p:cNvPicPr>
            <a:picLocks noChangeAspect="1"/>
          </p:cNvPicPr>
          <p:nvPr/>
        </p:nvPicPr>
        <p:blipFill>
          <a:blip r:embed="rId4"/>
          <a:stretch>
            <a:fillRect/>
          </a:stretch>
        </p:blipFill>
        <p:spPr>
          <a:xfrm>
            <a:off x="310867" y="4011677"/>
            <a:ext cx="4887434" cy="2572334"/>
          </a:xfrm>
          <a:prstGeom prst="rect">
            <a:avLst/>
          </a:prstGeom>
        </p:spPr>
      </p:pic>
    </p:spTree>
    <p:extLst>
      <p:ext uri="{BB962C8B-B14F-4D97-AF65-F5344CB8AC3E}">
        <p14:creationId xmlns:p14="http://schemas.microsoft.com/office/powerpoint/2010/main" val="4005379556"/>
      </p:ext>
    </p:extLst>
  </p:cSld>
  <p:clrMapOvr>
    <a:masterClrMapping/>
  </p:clrMapOvr>
  <p:transition spd="med">
    <p:fade/>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n-lt"/>
          </a:defRPr>
        </a:defPPr>
      </a:lstStyle>
    </a:txDef>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980EB9395EAC0429D0660CB1744BC13" ma:contentTypeVersion="5" ma:contentTypeDescription="Opprett et nytt dokument." ma:contentTypeScope="" ma:versionID="bb8945843d611b6fe7cf36365d9a6b7d">
  <xsd:schema xmlns:xsd="http://www.w3.org/2001/XMLSchema" xmlns:xs="http://www.w3.org/2001/XMLSchema" xmlns:p="http://schemas.microsoft.com/office/2006/metadata/properties" xmlns:ns2="d71b5ebb-412b-4742-b992-6a434fff721c" targetNamespace="http://schemas.microsoft.com/office/2006/metadata/properties" ma:root="true" ma:fieldsID="d77aa40fc06250526e47319e3a1dce06" ns2:_="">
    <xsd:import namespace="d71b5ebb-412b-4742-b992-6a434fff72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b5ebb-412b-4742-b992-6a434fff72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F3C95F-91EC-4A25-A89A-747B9E2B4E6E}">
  <ds:schemaRefs>
    <ds:schemaRef ds:uri="http://purl.org/dc/elements/1.1/"/>
    <ds:schemaRef ds:uri="http://schemas.microsoft.com/office/2006/metadata/properties"/>
    <ds:schemaRef ds:uri="http://purl.org/dc/terms/"/>
    <ds:schemaRef ds:uri="d71b5ebb-412b-4742-b992-6a434fff721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0B3C106-5F8F-469D-84BF-89E580B97B0B}">
  <ds:schemaRefs>
    <ds:schemaRef ds:uri="d71b5ebb-412b-4742-b992-6a434fff72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937DB4-03FD-4179-8A01-95D7F0B770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3828</Words>
  <Application>Microsoft Office PowerPoint</Application>
  <PresentationFormat>Widescreen</PresentationFormat>
  <Paragraphs>513</Paragraphs>
  <Slides>27</Slides>
  <Notes>22</Notes>
  <HiddenSlides>3</HiddenSlides>
  <MMClips>0</MMClips>
  <ScaleCrop>false</ScaleCrop>
  <HeadingPairs>
    <vt:vector size="6" baseType="variant">
      <vt:variant>
        <vt:lpstr>Brukte skrifter</vt:lpstr>
      </vt:variant>
      <vt:variant>
        <vt:i4>7</vt:i4>
      </vt:variant>
      <vt:variant>
        <vt:lpstr>Tema</vt:lpstr>
      </vt:variant>
      <vt:variant>
        <vt:i4>3</vt:i4>
      </vt:variant>
      <vt:variant>
        <vt:lpstr>Lysbildetitler</vt:lpstr>
      </vt:variant>
      <vt:variant>
        <vt:i4>27</vt:i4>
      </vt:variant>
    </vt:vector>
  </HeadingPairs>
  <TitlesOfParts>
    <vt:vector size="37" baseType="lpstr">
      <vt:lpstr>Arial</vt:lpstr>
      <vt:lpstr>Avenir Next</vt:lpstr>
      <vt:lpstr>Calibri</vt:lpstr>
      <vt:lpstr>Calibri Light</vt:lpstr>
      <vt:lpstr>Century Gothic</vt:lpstr>
      <vt:lpstr>Courier New</vt:lpstr>
      <vt:lpstr>Wingdings</vt:lpstr>
      <vt:lpstr>Office-tema</vt:lpstr>
      <vt:lpstr>blank</vt:lpstr>
      <vt:lpstr>1_Office-tema</vt:lpstr>
      <vt:lpstr>Pandemiens påvirkning på forbedringsarbeidet</vt:lpstr>
      <vt:lpstr>Godt nyttår  og velkommen!</vt:lpstr>
      <vt:lpstr>Digital verktøysamling 12.01.22</vt:lpstr>
      <vt:lpstr>Erfaringsdeling i grupper </vt:lpstr>
      <vt:lpstr>A3 Et verktøy for strukturert problemløsning</vt:lpstr>
      <vt:lpstr>Hva er A3?</vt:lpstr>
      <vt:lpstr>PowerPoint-presentasjon</vt:lpstr>
      <vt:lpstr>PowerPoint-presentasjon</vt:lpstr>
      <vt:lpstr>PowerPoint-presentasjon</vt:lpstr>
      <vt:lpstr>PDSA-skjema: Huskeliste til småskalatesting</vt:lpstr>
      <vt:lpstr>Standard er støtteklossen for kontinuerlig forbedring</vt:lpstr>
      <vt:lpstr>PowerPoint-presentasjon</vt:lpstr>
      <vt:lpstr>PowerPoint-presentasjon</vt:lpstr>
      <vt:lpstr>PAUSE </vt:lpstr>
      <vt:lpstr>DRIVERDIAGRAM</vt:lpstr>
      <vt:lpstr>Driverdiagram</vt:lpstr>
      <vt:lpstr>Nasjonal handlingsplan for pasientsikkerhet og kvalitetsforbedring 2019-2023 </vt:lpstr>
      <vt:lpstr>PowerPoint-presentasjon</vt:lpstr>
      <vt:lpstr>Hvor kan du lese mer?</vt:lpstr>
      <vt:lpstr>PowerPoint-presentasjon</vt:lpstr>
      <vt:lpstr>PowerPoint-presentasjon</vt:lpstr>
      <vt:lpstr>PowerPoint-presentasjon</vt:lpstr>
      <vt:lpstr>PowerPoint-presentasjon</vt:lpstr>
      <vt:lpstr>Spørsmål/kommentarer?</vt:lpstr>
      <vt:lpstr>Evaluering - skriv svaret ditt i chat</vt:lpstr>
      <vt:lpstr>Avslutning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dc:title>
  <dc:creator>Ingeborg Landen</dc:creator>
  <cp:lastModifiedBy>Land, Merethe A</cp:lastModifiedBy>
  <cp:revision>6</cp:revision>
  <cp:lastPrinted>2021-12-15T10:06:56Z</cp:lastPrinted>
  <dcterms:created xsi:type="dcterms:W3CDTF">2021-10-19T16:18:33Z</dcterms:created>
  <dcterms:modified xsi:type="dcterms:W3CDTF">2022-01-20T10:35:55Z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0x010100F980EB9395EAC0429D0660CB1744BC13</vt:lpwstr>
  </property>
</Properties>
</file>