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</p:sldMasterIdLst>
  <p:notesMasterIdLst>
    <p:notesMasterId r:id="rId8"/>
  </p:notesMasterIdLst>
  <p:sldIdLst>
    <p:sldId id="260" r:id="rId2"/>
    <p:sldId id="261" r:id="rId3"/>
    <p:sldId id="266" r:id="rId4"/>
    <p:sldId id="263" r:id="rId5"/>
    <p:sldId id="269" r:id="rId6"/>
    <p:sldId id="268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30"/>
    <a:srgbClr val="00863D"/>
    <a:srgbClr val="00A44A"/>
    <a:srgbClr val="00C85A"/>
    <a:srgbClr val="009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>
      <p:cViewPr varScale="1">
        <p:scale>
          <a:sx n="131" d="100"/>
          <a:sy n="131" d="100"/>
        </p:scale>
        <p:origin x="90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10EBE-C1F3-4489-ADA6-3348326769BD}" type="datetimeFigureOut">
              <a:rPr lang="nb-NO" smtClean="0"/>
              <a:pPr/>
              <a:t>29.04.2021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DB7C-4B8E-46DF-A618-A5E30AAFF4C8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771800" y="1122363"/>
            <a:ext cx="54006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771800" y="3602038"/>
            <a:ext cx="54006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7230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19DC18E-7A8E-49CC-96E7-44A5F6E25AC9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0A061-D62E-48F8-B399-210210C401E6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102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E0A39F6-A6DF-4FEF-85B3-57E6334C2621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E55CA-E820-47EB-A37E-9590C4F9063A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46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643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0A37C93-EC45-4669-A5B4-F9E8E04B52A5}" type="datetime1">
              <a:rPr lang="nb-NO" smtClean="0"/>
              <a:pPr/>
              <a:t>29.04.2021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977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rgbClr val="00643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56A69B2-2FE8-453D-AA5E-C97677098F4B}" type="datetime1">
              <a:rPr lang="nb-NO" smtClean="0"/>
              <a:pPr/>
              <a:t>29.04.2021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43290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43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161C00C-FC6A-4A83-A85F-49413368D753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C95B4-112B-4244-8593-27014CA3559C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243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00643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259632" y="6356350"/>
            <a:ext cx="1656184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920F756-E517-4EDF-9966-820F9D1DA786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B83DD-9E0C-4019-AF30-F6668CDACC63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698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D2AEDB1-1ABA-49E8-963C-82CE4CA94051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15CE3-FFC9-4F4D-90A5-93027274077C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3349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71E69BE-A3AA-40F2-92FF-9F05F0D305B9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C53E2-218E-444F-95A4-6C9C8A155D64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0674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F411A8C-0396-496B-BD12-FB4C2F7A3BB4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8E067-0E37-4FF5-B1E5-3C6B294BBCFE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4395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259632" y="6356351"/>
            <a:ext cx="142641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757FC7D-EF6F-4308-9302-DE7319B33643}" type="datetime1">
              <a:rPr lang="nb-NO" smtClean="0"/>
              <a:pPr>
                <a:defRPr/>
              </a:pPr>
              <a:t>29.04.2021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114DD-B155-4D32-8C94-656D45E1ABC6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4805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Rediger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77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05BD-5F70-424C-81AC-F5FFE723C7D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722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643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50AF3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43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50AF31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430"/>
        </a:buClr>
        <a:buFont typeface="Courier New" panose="02070309020205020404" pitchFamily="49" charset="0"/>
        <a:buChar char="o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Dokumentasjon av NEWS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Merethe A Land &amp; Cathrine Humlen Ruud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98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dokumentere NEWS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målinger skal dokumenteres i EPJ etter den enkelte kommunes eksisterende system. Ofte dokumenteres de vitale parametere ett sted, mens total NEWS-score og </a:t>
            </a:r>
            <a:r>
              <a:rPr lang="nb-NO" dirty="0" smtClean="0"/>
              <a:t>eventuelle </a:t>
            </a:r>
            <a:r>
              <a:rPr lang="nb-NO" dirty="0"/>
              <a:t>kliniske tiltak dokumenteres i en egen NEWS2-mappe</a:t>
            </a:r>
            <a:r>
              <a:rPr lang="nb-NO" dirty="0" smtClean="0"/>
              <a:t>.</a:t>
            </a:r>
          </a:p>
          <a:p>
            <a:r>
              <a:rPr lang="nb-NO" dirty="0" smtClean="0"/>
              <a:t> </a:t>
            </a:r>
            <a:r>
              <a:rPr lang="nb-NO" dirty="0"/>
              <a:t>Habituelle NEWS2-verdier (normalverdier) bør være enkelt tilgjengelig i </a:t>
            </a:r>
            <a:r>
              <a:rPr lang="nb-NO" dirty="0" smtClean="0"/>
              <a:t>journalsystemet, og  oppdateres  hver 6måned. </a:t>
            </a:r>
          </a:p>
          <a:p>
            <a:r>
              <a:rPr lang="nb-NO" dirty="0" smtClean="0"/>
              <a:t>NEWS2-kurve </a:t>
            </a:r>
            <a:r>
              <a:rPr lang="nb-NO" dirty="0"/>
              <a:t>i papirversjon kan ligge hos pasienten og makuleres når NEWS2-målinger avsluttes.</a:t>
            </a:r>
          </a:p>
          <a:p>
            <a:r>
              <a:rPr lang="nb-NO" dirty="0"/>
              <a:t>I samhandling med andre aktører, som fastlege og spesialisthelsetjeneste, er overføring av NEWS2-score og de siste vitale parameter viktig! Bruk mal for innleggelsesrapport, der NEWS2 er et eget </a:t>
            </a:r>
            <a:r>
              <a:rPr lang="nb-NO" dirty="0" smtClean="0"/>
              <a:t>punkt.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987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Dokumentere NEWS i </a:t>
            </a:r>
            <a:r>
              <a:rPr lang="nb-NO" dirty="0" err="1" smtClean="0"/>
              <a:t>Gerica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b-NO" b="1" dirty="0"/>
              <a:t>TILTAK:</a:t>
            </a:r>
          </a:p>
          <a:p>
            <a:r>
              <a:rPr lang="nb-NO" dirty="0"/>
              <a:t>Opprett tiltaket </a:t>
            </a:r>
            <a:r>
              <a:rPr lang="nb-NO" dirty="0" smtClean="0"/>
              <a:t>NEWS </a:t>
            </a:r>
            <a:r>
              <a:rPr lang="nb-NO" dirty="0"/>
              <a:t>i </a:t>
            </a:r>
            <a:r>
              <a:rPr lang="nb-NO" dirty="0" err="1"/>
              <a:t>Gerica</a:t>
            </a:r>
            <a:r>
              <a:rPr lang="nb-NO" dirty="0"/>
              <a:t> om ikke dette ligger i tiltaksplanen fra før (under situasjonen </a:t>
            </a:r>
            <a:r>
              <a:rPr lang="nb-NO" i="1" dirty="0"/>
              <a:t>Medisinsk oppfølging</a:t>
            </a:r>
            <a:r>
              <a:rPr lang="nb-NO" dirty="0"/>
              <a:t>). </a:t>
            </a:r>
          </a:p>
          <a:p>
            <a:r>
              <a:rPr lang="nn-NO" dirty="0"/>
              <a:t>Legg til tekstbank </a:t>
            </a:r>
            <a:r>
              <a:rPr lang="nn-NO" i="1" dirty="0" smtClean="0"/>
              <a:t>(NEWS</a:t>
            </a:r>
            <a:r>
              <a:rPr lang="nn-NO" dirty="0" smtClean="0"/>
              <a:t>) </a:t>
            </a:r>
            <a:r>
              <a:rPr lang="nn-NO" dirty="0"/>
              <a:t>inn i prosedyrefeltet. </a:t>
            </a:r>
            <a:r>
              <a:rPr lang="nb-NO" dirty="0"/>
              <a:t>Pasientens</a:t>
            </a:r>
            <a:r>
              <a:rPr lang="nb-NO" u="sng" dirty="0"/>
              <a:t> normalverdier</a:t>
            </a:r>
            <a:r>
              <a:rPr lang="nb-NO" dirty="0"/>
              <a:t> fylles inn og prosedyren lagres.</a:t>
            </a:r>
          </a:p>
          <a:p>
            <a:pPr lvl="0"/>
            <a:r>
              <a:rPr lang="nb-NO" b="1" dirty="0"/>
              <a:t>JOURNAL:</a:t>
            </a:r>
          </a:p>
          <a:p>
            <a:r>
              <a:rPr lang="nb-NO" dirty="0"/>
              <a:t>Det skal brukes egen </a:t>
            </a:r>
            <a:r>
              <a:rPr lang="nb-NO" dirty="0" smtClean="0"/>
              <a:t>tekstbank ( NEWS) </a:t>
            </a:r>
            <a:r>
              <a:rPr lang="nb-NO" dirty="0"/>
              <a:t>ved </a:t>
            </a:r>
            <a:r>
              <a:rPr lang="nb-NO" dirty="0" smtClean="0"/>
              <a:t>journalføring</a:t>
            </a:r>
            <a:endParaRPr lang="nb-NO" dirty="0"/>
          </a:p>
          <a:p>
            <a:pPr lvl="0"/>
            <a:r>
              <a:rPr lang="nb-NO" b="1" dirty="0"/>
              <a:t>HELSEKORT/LABSVAR:</a:t>
            </a:r>
          </a:p>
          <a:p>
            <a:r>
              <a:rPr lang="nb-NO" dirty="0"/>
              <a:t>Vitale parametere registreres på Helsekort (mobilpleie) eller i </a:t>
            </a:r>
            <a:r>
              <a:rPr lang="nb-NO" dirty="0" err="1"/>
              <a:t>Labsvar</a:t>
            </a:r>
            <a:r>
              <a:rPr lang="nb-NO" dirty="0"/>
              <a:t>. </a:t>
            </a:r>
            <a:endParaRPr lang="nb-NO" dirty="0" smtClean="0"/>
          </a:p>
          <a:p>
            <a:r>
              <a:rPr lang="nb-NO" b="1" dirty="0" smtClean="0"/>
              <a:t>NEWS kurve:</a:t>
            </a:r>
            <a:endParaRPr lang="nb-NO" b="1" dirty="0"/>
          </a:p>
          <a:p>
            <a:pPr lvl="0"/>
            <a:r>
              <a:rPr lang="nb-NO" dirty="0" smtClean="0"/>
              <a:t>NEWS-kurve </a:t>
            </a:r>
            <a:r>
              <a:rPr lang="nb-NO" dirty="0"/>
              <a:t>i papirversjon skal fylles ut og skal ligge hos pasienten. Papirversjonen skal makuleres når </a:t>
            </a:r>
            <a:r>
              <a:rPr lang="nb-NO" dirty="0" smtClean="0"/>
              <a:t>NEWS </a:t>
            </a:r>
            <a:r>
              <a:rPr lang="nb-NO" dirty="0"/>
              <a:t>avsluttes</a:t>
            </a:r>
            <a:r>
              <a:rPr lang="nb-NO" dirty="0" smtClean="0"/>
              <a:t>.</a:t>
            </a:r>
          </a:p>
          <a:p>
            <a:pPr lvl="0"/>
            <a:r>
              <a:rPr lang="nb-NO" dirty="0" smtClean="0"/>
              <a:t>Oppskrift på hvordan dokumentere NEWS i </a:t>
            </a:r>
            <a:r>
              <a:rPr lang="nb-NO" dirty="0" err="1" smtClean="0"/>
              <a:t>Gerica</a:t>
            </a:r>
            <a:r>
              <a:rPr lang="nb-NO" dirty="0" smtClean="0"/>
              <a:t> finner du her:  (legg inn vedlagt </a:t>
            </a:r>
            <a:r>
              <a:rPr lang="nb-NO" dirty="0" err="1" smtClean="0"/>
              <a:t>pdf</a:t>
            </a:r>
            <a:r>
              <a:rPr lang="nb-NO" dirty="0" smtClean="0"/>
              <a:t>) Prosedyren er laget mens vi brukte TILT. Men de samme retningslinjene vil  være gjeldende for dokumentasjon av NEWS. 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97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Dokumentere NEWS i Profil</a:t>
            </a:r>
            <a:endParaRPr lang="nb-NO" dirty="0"/>
          </a:p>
        </p:txBody>
      </p:sp>
      <p:sp>
        <p:nvSpPr>
          <p:cNvPr id="11" name="Rektangel 10"/>
          <p:cNvSpPr/>
          <p:nvPr/>
        </p:nvSpPr>
        <p:spPr>
          <a:xfrm>
            <a:off x="323528" y="1340768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Her er forslag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til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oppskrift på hvordan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NEWS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kan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dokumenteres i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Profil. Eksemplet er hentet fra Bergen kommune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Journalføring av normal NEWS : </a:t>
            </a:r>
          </a:p>
          <a:p>
            <a:pPr>
              <a:spcAft>
                <a:spcPts val="0"/>
              </a:spcAft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G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jøres via plan i planområdet «Grunnleggende behov» og «Tiltaket NEWS». Journalfør da inn normal NEWS både parameter og score. Teksten er lagt under prosedyre.</a:t>
            </a:r>
          </a:p>
          <a:p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eksten kopieres videre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ned i feltet for tiltak, og skriver inn normalverdiene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til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pasienten etter de ulike linjene.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Slik vil ansatte kunne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ha informasjon om pasientenes normalverdier i mobil omsorg. Da kan ansatte føre rapport på det som avviker fra pasientens normalverdier i mobil omsorg.</a:t>
            </a:r>
          </a:p>
          <a:p>
            <a:pPr>
              <a:spcAft>
                <a:spcPts val="0"/>
              </a:spcAft>
            </a:pPr>
            <a:endParaRPr lang="nb-NO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PLO meldinger ved kontakt med lege eller innleggelse sykehus:</a:t>
            </a:r>
          </a:p>
          <a:p>
            <a:pPr>
              <a:spcAft>
                <a:spcPts val="0"/>
              </a:spcAft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For å kunne sende NEWS score og vitale målinger som PLO meldinger må man «</a:t>
            </a:r>
            <a:r>
              <a:rPr lang="nb-NO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copypaste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» fra journal/ plan og sette inn NEWS målinger. Og eventuelt «</a:t>
            </a:r>
            <a:r>
              <a:rPr lang="nb-NO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copypaste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» relevante rapporter i  fritekst feltet i PLO meldingen. 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35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Dokumentere NEWS i Profil</a:t>
            </a:r>
            <a:endParaRPr lang="nb-NO" dirty="0"/>
          </a:p>
        </p:txBody>
      </p:sp>
      <p:sp>
        <p:nvSpPr>
          <p:cNvPr id="11" name="Rektangel 10"/>
          <p:cNvSpPr/>
          <p:nvPr/>
        </p:nvSpPr>
        <p:spPr>
          <a:xfrm>
            <a:off x="323528" y="1340768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Her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er forslag til en oppskrift på hvordan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NEWS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kan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dokumenteres i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Profil. Eksemplet er hentet fra Bergen kommune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. Noen kommuner har ikke alle fanene som er vist i dette eksemplet. Men kan integreres i deres Profil løsning mot en ekstra kostnad.</a:t>
            </a:r>
          </a:p>
          <a:p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Journalføring av normal NEWS : gjøres via plan i planområdet Grunnleggende behov og Tiltaket NEWS. Journalfør da inn  normal NEWS både parameter og score. Teksten er lagt under prosedyre.</a:t>
            </a:r>
          </a:p>
          <a:p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eksten kopieres videre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ned i feltet for tiltak, og skriver inn normalverdiene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til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pasienten etter de ulike linjene.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Slik vil ansatte kunne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ha informasjon om pasientenes normalverdier i mobil omsorg. Da kan ansatte føre rapport på det som avviker fra pasientens normalverdier i mobil omsorg.</a:t>
            </a:r>
          </a:p>
          <a:p>
            <a:pPr>
              <a:spcAft>
                <a:spcPts val="0"/>
              </a:spcAft>
            </a:pPr>
            <a:endParaRPr lang="nb-NO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PLO meldinger ved kontakt med lege eller innleggelse sykehus:</a:t>
            </a:r>
          </a:p>
          <a:p>
            <a:pPr>
              <a:spcAft>
                <a:spcPts val="0"/>
              </a:spcAft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For å kunne sende NEWS score og vitale målinger som PLO meldinger må man «</a:t>
            </a:r>
            <a:r>
              <a:rPr lang="nb-NO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copypaste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</a:rPr>
              <a:t>» fra journal/ plan og sette inn NEWS målinger  og eventuelt relevante rapporter i  fritekst feltet i PLO meldingen. 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28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Praktisk eksempel på journal føring av NEWS i Profil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086072" y="2912956"/>
            <a:ext cx="6584536" cy="3834537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05BD-5F70-424C-81AC-F5FFE723C7D3}" type="slidenum">
              <a:rPr lang="nb-NO" smtClean="0"/>
              <a:pPr/>
              <a:t>6</a:t>
            </a:fld>
            <a:endParaRPr lang="nb-NO"/>
          </a:p>
        </p:txBody>
      </p:sp>
      <p:pic>
        <p:nvPicPr>
          <p:cNvPr id="3074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23" y="1451048"/>
            <a:ext cx="7562753" cy="529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78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USHT 2020 ny logo [Skrivebeskyttet]" id="{D51FB295-8125-4B86-A82E-3944E8DB0FEB}" vid="{0FD0350A-6059-4483-AF4C-48B29FDBCF6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 USHT 2020 ny logo</Template>
  <TotalTime>331</TotalTime>
  <Words>592</Words>
  <Application>Microsoft Office PowerPoint</Application>
  <PresentationFormat>Skjermfremvisning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Office-tema</vt:lpstr>
      <vt:lpstr>Dokumentasjon av NEWS</vt:lpstr>
      <vt:lpstr>Hvordan dokumentere NEWS</vt:lpstr>
      <vt:lpstr>Dokumentere NEWS i Gerica</vt:lpstr>
      <vt:lpstr>Dokumentere NEWS i Profil</vt:lpstr>
      <vt:lpstr>Dokumentere NEWS i Profil</vt:lpstr>
      <vt:lpstr>Praktisk eksempel på journal føring av NEWS i Profil</vt:lpstr>
    </vt:vector>
  </TitlesOfParts>
  <Company>IKT-Agder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Dokumentasjon av NEWS</dc:title>
  <dc:creator>Land, Merethe A</dc:creator>
  <cp:lastModifiedBy>Jentoft, Solveig Krøger</cp:lastModifiedBy>
  <cp:revision>14</cp:revision>
  <dcterms:created xsi:type="dcterms:W3CDTF">2020-05-15T07:20:48Z</dcterms:created>
  <dcterms:modified xsi:type="dcterms:W3CDTF">2021-04-29T08:28:15Z</dcterms:modified>
</cp:coreProperties>
</file>