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4"/>
    <p:sldMasterId id="2147483726" r:id="rId5"/>
  </p:sldMasterIdLst>
  <p:notesMasterIdLst>
    <p:notesMasterId r:id="rId18"/>
  </p:notesMasterIdLst>
  <p:sldIdLst>
    <p:sldId id="291" r:id="rId6"/>
    <p:sldId id="258" r:id="rId7"/>
    <p:sldId id="259" r:id="rId8"/>
    <p:sldId id="308" r:id="rId9"/>
    <p:sldId id="306" r:id="rId10"/>
    <p:sldId id="307" r:id="rId11"/>
    <p:sldId id="299" r:id="rId12"/>
    <p:sldId id="300" r:id="rId13"/>
    <p:sldId id="292" r:id="rId14"/>
    <p:sldId id="296" r:id="rId15"/>
    <p:sldId id="309" r:id="rId16"/>
    <p:sldId id="278" r:id="rId17"/>
  </p:sldIdLst>
  <p:sldSz cx="9144000" cy="6858000" type="screen4x3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bye, Berit" initials="WB" lastIdx="6" clrIdx="0">
    <p:extLst>
      <p:ext uri="{19B8F6BF-5375-455C-9EA6-DF929625EA0E}">
        <p15:presenceInfo xmlns:p15="http://schemas.microsoft.com/office/powerpoint/2012/main" userId="S-1-5-21-1332841840-243531673-2482343961-24143" providerId="AD"/>
      </p:ext>
    </p:extLst>
  </p:cmAuthor>
  <p:cmAuthor id="2" name="Bjerkås, Silje" initials="BS" lastIdx="3" clrIdx="1">
    <p:extLst>
      <p:ext uri="{19B8F6BF-5375-455C-9EA6-DF929625EA0E}">
        <p15:presenceInfo xmlns:p15="http://schemas.microsoft.com/office/powerpoint/2012/main" userId="S::silje.bjerkas@grimstad.kommune.no::5e30452c-aa10-4328-8402-8ab418804a73" providerId="AD"/>
      </p:ext>
    </p:extLst>
  </p:cmAuthor>
  <p:cmAuthor id="3" name="Bryn, Sølvi Jacobsen" initials="BSJ" lastIdx="1" clrIdx="2">
    <p:extLst>
      <p:ext uri="{19B8F6BF-5375-455C-9EA6-DF929625EA0E}">
        <p15:presenceInfo xmlns:p15="http://schemas.microsoft.com/office/powerpoint/2012/main" userId="S-1-5-21-1332841840-243531673-2482343961-25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F"/>
    <a:srgbClr val="00C85A"/>
    <a:srgbClr val="00A44A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DF230-87F2-5634-79FF-520F86ABACDA}" v="25" dt="2024-05-03T07:45:53.218"/>
    <p1510:client id="{470278CD-781F-F3C1-EE04-0F12CC1A27FC}" v="11" dt="2024-05-03T06:48:32.883"/>
    <p1510:client id="{576EA9C4-0388-453C-8729-953DDD04461B}" v="28" dt="2024-05-03T07:47:30.317"/>
    <p1510:client id="{7F90A335-0265-0DB5-9C23-627321AD2738}" v="9" dt="2024-05-03T06:54:14.020"/>
    <p1510:client id="{A7AD23FB-E460-40A1-9BEE-71C54A229C22}" v="6" dt="2024-05-03T06:51:43.271"/>
    <p1510:client id="{FA449901-A993-7CE4-FC9A-90759F196DC7}" v="2" dt="2024-05-03T07:44:07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7610EBE-C1F3-4489-ADA6-3348326769BD}" type="datetimeFigureOut">
              <a:rPr lang="nb-NO" smtClean="0"/>
              <a:pPr/>
              <a:t>03.05.2024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652DB7C-4B8E-46DF-A618-A5E30AAFF4C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32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vann, solnedgang&#10;&#10;Automatisk generert beskrivelse">
            <a:extLst>
              <a:ext uri="{FF2B5EF4-FFF2-40B4-BE49-F238E27FC236}">
                <a16:creationId xmlns:a16="http://schemas.microsoft.com/office/drawing/2014/main" id="{CDC64AD2-4AB4-4642-8742-0FB11D25B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" y="-1035496"/>
            <a:ext cx="9133981" cy="8119094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309D8CA-04AC-CD4D-8C44-172786CFF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4DB3BB5-F434-5445-98D3-4166FA8E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827F5E0-D786-DD42-B989-62214329B963}"/>
              </a:ext>
            </a:extLst>
          </p:cNvPr>
          <p:cNvSpPr txBox="1"/>
          <p:nvPr userDrawn="1"/>
        </p:nvSpPr>
        <p:spPr>
          <a:xfrm>
            <a:off x="499397" y="6236147"/>
            <a:ext cx="163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900" err="1">
                <a:solidFill>
                  <a:srgbClr val="FFFFFF"/>
                </a:solidFill>
              </a:rPr>
              <a:t>grimstad.kommune.no</a:t>
            </a:r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AE466081-ECE8-C249-9A46-0A3ECBCD6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5F7FD-3AE4-D248-BD7F-75CE211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06EF1E-A20E-D74A-8939-448E9BFC8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574" y="1825625"/>
            <a:ext cx="37772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C09685-5270-A045-B6CF-11F8A5919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2327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870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1F2641-B300-9341-8DE7-15F92126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136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blå">
    <p:bg>
      <p:bgPr>
        <a:solidFill>
          <a:srgbClr val="014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C7DC847-71B3-DB48-B63F-88C8054D5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798" y="2652576"/>
            <a:ext cx="1106405" cy="15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9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gull">
    <p:bg>
      <p:bgPr>
        <a:solidFill>
          <a:srgbClr val="B2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C7DC847-71B3-DB48-B63F-88C8054D5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798" y="2652576"/>
            <a:ext cx="1106405" cy="155284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C8197EA-CF2C-4349-9E5A-F7A5353CC429}"/>
              </a:ext>
            </a:extLst>
          </p:cNvPr>
          <p:cNvSpPr txBox="1"/>
          <p:nvPr userDrawn="1"/>
        </p:nvSpPr>
        <p:spPr>
          <a:xfrm>
            <a:off x="7596336" y="404664"/>
            <a:ext cx="1242138" cy="300082"/>
          </a:xfrm>
          <a:prstGeom prst="rect">
            <a:avLst/>
          </a:prstGeom>
          <a:solidFill>
            <a:srgbClr val="B2A269"/>
          </a:solidFill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18714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F7F8E5-C44D-A62A-0A6A-0B267AD6C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08DA5ED-B262-08EA-1A2B-FF4012E92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07F3F0-B61B-37F3-7732-A4FA7417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21BAF4-380B-23F0-5D51-689AF533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F392D6-ADD3-1F53-991E-D8AFCB05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22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B4428-5908-5FA7-C969-A72725BE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72A99-70AF-1DCA-AEFD-64C0883A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42AC74-9EA8-B97C-7FA4-8969B8C9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203AEB-D8EA-1356-84FB-5AE5E16B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F3B248-4192-4224-9073-A1FD6A98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5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3AF9A-3EDB-80E4-81E2-58CD0249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D791DC-796F-4517-9BD8-765ECFAC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C7E7EA-104F-20F6-E067-4636323D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51F0A4-7AE9-D88B-FEBF-1D54F032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D04CD3-AB43-C565-39C3-DAD9F334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50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D6DA6-0F02-17CC-6A67-01D8318B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B418E8-EFFA-AA7F-C81B-01523C1E3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F5B8B0-4FB1-7ABD-D9FF-ADD9AFDF2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EA367C-9F05-D2D2-7A86-FCBEE9DC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C0B174-3FC4-0782-4B09-A6DCC503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FB08A9-408F-1916-D58C-57639F71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33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DCF33E-2F03-63BC-6D7B-D3F2091B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A0355D-0414-1104-81F5-7FCA99FDF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08C088-A60C-197D-7209-60F2A8239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DD9CE38-48F0-2B8B-455A-E15C85AB5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2E0396-11DA-987C-2C15-702604C8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681636-CE49-D5C0-616D-DF67D484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64FEF93-0EED-2A5B-C1A5-7E7FFBA0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D0BB42B-9B64-344D-C48C-F2F300C0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04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F705C-E1C8-D2EF-7740-18E92DCC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9634D56-DBE4-3515-D290-64490935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B191DE7-A5DC-805C-9AC5-648E3D04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90A15B-B46C-9F56-3F50-8F10E944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2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himmel, utendørs, skyet, skyer&#10;&#10;Automatisk generert beskrivelse">
            <a:extLst>
              <a:ext uri="{FF2B5EF4-FFF2-40B4-BE49-F238E27FC236}">
                <a16:creationId xmlns:a16="http://schemas.microsoft.com/office/drawing/2014/main" id="{B634A3C3-469B-9D46-992F-982D7BB82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1300"/>
            <a:ext cx="9144000" cy="73406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852C9CA-8B62-B04D-A347-972D1796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4AC1E3-0379-BE42-86C7-5CEE6007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DF3F795-1584-BF41-BD72-73EE87093B8E}"/>
              </a:ext>
            </a:extLst>
          </p:cNvPr>
          <p:cNvSpPr txBox="1"/>
          <p:nvPr userDrawn="1"/>
        </p:nvSpPr>
        <p:spPr>
          <a:xfrm>
            <a:off x="499397" y="6236147"/>
            <a:ext cx="163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900" err="1">
                <a:solidFill>
                  <a:srgbClr val="FFFFFF"/>
                </a:solidFill>
              </a:rPr>
              <a:t>grimstad.kommune.no</a:t>
            </a:r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B01173-561A-E24F-AE77-4690019C9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58FA88-688E-40BF-4B80-5D82E9D7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214900-88A3-95EA-EB06-BA689EC4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942645-F85F-6709-BB91-6BE0056A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05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783991-C7C7-39F3-0B2D-3351B8AA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1FBA4-C879-BD8D-9EDF-1763D909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D55CF6-58CE-786D-68CF-3B1ECD180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0CA4DB-D155-96CE-F4CE-CC0E6E25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8D8A4C-6022-13D1-260E-5E68222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3B3F83-CCD5-47AA-F78D-512D1A5F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1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24E99-1976-771C-4E26-F1F85EF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2C831C0-2802-D340-68E3-BA0DAC47E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8F5B83-74A4-20AC-AB46-7AA6038DA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07C5A0-086B-365A-0A1C-3AEDD455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117F57-F124-0FCB-B288-128A558C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EF4B5A-24CC-6C3C-66E7-F60C6F1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315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A63DAF-85E6-32FE-009C-7312E230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5A1CB95-1D7F-C665-0716-BB4C7204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3C0356-4690-BAA9-1D2E-8873456A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B0E133-0F31-512A-2547-5C00701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A202BC-4F36-E6D8-350C-48EEC3AD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27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4D07A1C-0174-9D65-2E37-76E31F5C4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5D973F1-CC00-238E-1ABD-503196064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AE601E-6A46-1825-78B2-B1824B6D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6C073D-A121-3AB1-E04B-C9386A81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C1EDC5-31ED-C477-2F45-B5FF9502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9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68489A-4B79-0448-A1DC-4F52100E0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806"/>
            <a:ext cx="9147740" cy="686080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852C9CA-8B62-B04D-A347-972D1796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4AC1E3-0379-BE42-86C7-5CEE6007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DF3F795-1584-BF41-BD72-73EE87093B8E}"/>
              </a:ext>
            </a:extLst>
          </p:cNvPr>
          <p:cNvSpPr txBox="1"/>
          <p:nvPr userDrawn="1"/>
        </p:nvSpPr>
        <p:spPr>
          <a:xfrm>
            <a:off x="499397" y="6236147"/>
            <a:ext cx="163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900" err="1">
                <a:solidFill>
                  <a:srgbClr val="FFFFFF"/>
                </a:solidFill>
              </a:rPr>
              <a:t>grimstad.kommune.no</a:t>
            </a:r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B01173-561A-E24F-AE77-4690019C9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FBF06-F4F3-2842-9D33-275AE3B0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3D41CE-9866-F049-BBD7-1EFA03446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958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D9A88098-6EDE-4514-8B76-142845303E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911585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33086" y="1057176"/>
            <a:ext cx="4120559" cy="351378"/>
          </a:xfrm>
        </p:spPr>
        <p:txBody>
          <a:bodyPr/>
          <a:lstStyle>
            <a:lvl1pPr>
              <a:defRPr sz="1688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33085" y="2200657"/>
            <a:ext cx="4120560" cy="40190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1436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BEAC0722-D45D-4B15-A1F8-75DE7BB63A93}"/>
              </a:ext>
            </a:extLst>
          </p:cNvPr>
          <p:cNvSpPr/>
          <p:nvPr userDrawn="1"/>
        </p:nvSpPr>
        <p:spPr>
          <a:xfrm>
            <a:off x="0" y="0"/>
            <a:ext cx="9144892" cy="6858000"/>
          </a:xfrm>
          <a:custGeom>
            <a:avLst/>
            <a:gdLst>
              <a:gd name="connsiteX0" fmla="*/ 890476 w 16255998"/>
              <a:gd name="connsiteY0" fmla="*/ 1152523 h 9142413"/>
              <a:gd name="connsiteX1" fmla="*/ 890476 w 16255998"/>
              <a:gd name="connsiteY1" fmla="*/ 4457700 h 9142413"/>
              <a:gd name="connsiteX2" fmla="*/ 3635261 w 16255998"/>
              <a:gd name="connsiteY2" fmla="*/ 4457700 h 9142413"/>
              <a:gd name="connsiteX3" fmla="*/ 3635261 w 16255998"/>
              <a:gd name="connsiteY3" fmla="*/ 1152523 h 9142413"/>
              <a:gd name="connsiteX4" fmla="*/ 0 w 16255998"/>
              <a:gd name="connsiteY4" fmla="*/ 0 h 9142413"/>
              <a:gd name="connsiteX5" fmla="*/ 16255998 w 16255998"/>
              <a:gd name="connsiteY5" fmla="*/ 0 h 9142413"/>
              <a:gd name="connsiteX6" fmla="*/ 16255998 w 16255998"/>
              <a:gd name="connsiteY6" fmla="*/ 9142413 h 9142413"/>
              <a:gd name="connsiteX7" fmla="*/ 0 w 16255998"/>
              <a:gd name="connsiteY7" fmla="*/ 9142413 h 91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5998" h="9142413">
                <a:moveTo>
                  <a:pt x="890476" y="1152523"/>
                </a:moveTo>
                <a:lnTo>
                  <a:pt x="890476" y="4457700"/>
                </a:lnTo>
                <a:lnTo>
                  <a:pt x="3635261" y="4457700"/>
                </a:lnTo>
                <a:lnTo>
                  <a:pt x="3635261" y="1152523"/>
                </a:lnTo>
                <a:close/>
                <a:moveTo>
                  <a:pt x="0" y="0"/>
                </a:moveTo>
                <a:lnTo>
                  <a:pt x="16255998" y="0"/>
                </a:lnTo>
                <a:lnTo>
                  <a:pt x="16255998" y="9142413"/>
                </a:lnTo>
                <a:lnTo>
                  <a:pt x="0" y="9142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>
              <a:solidFill>
                <a:srgbClr val="FFFFFF"/>
              </a:solidFill>
            </a:endParaRPr>
          </a:p>
        </p:txBody>
      </p:sp>
      <p:sp>
        <p:nvSpPr>
          <p:cNvPr id="13" name="color_blue" hidden="1">
            <a:extLst>
              <a:ext uri="{FF2B5EF4-FFF2-40B4-BE49-F238E27FC236}">
                <a16:creationId xmlns:a16="http://schemas.microsoft.com/office/drawing/2014/main" id="{5793AE19-B027-4C21-92BA-5C6C3464033E}"/>
              </a:ext>
            </a:extLst>
          </p:cNvPr>
          <p:cNvSpPr/>
          <p:nvPr userDrawn="1"/>
        </p:nvSpPr>
        <p:spPr>
          <a:xfrm>
            <a:off x="97600" y="7316181"/>
            <a:ext cx="932740" cy="6029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6" name="color_peach" hidden="1">
            <a:extLst>
              <a:ext uri="{FF2B5EF4-FFF2-40B4-BE49-F238E27FC236}">
                <a16:creationId xmlns:a16="http://schemas.microsoft.com/office/drawing/2014/main" id="{21814385-D11D-4E96-BDB2-64A8305245D8}"/>
              </a:ext>
            </a:extLst>
          </p:cNvPr>
          <p:cNvSpPr/>
          <p:nvPr userDrawn="1"/>
        </p:nvSpPr>
        <p:spPr>
          <a:xfrm>
            <a:off x="1126357" y="7316181"/>
            <a:ext cx="932740" cy="602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blue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7" name="color_purple" hidden="1">
            <a:extLst>
              <a:ext uri="{FF2B5EF4-FFF2-40B4-BE49-F238E27FC236}">
                <a16:creationId xmlns:a16="http://schemas.microsoft.com/office/drawing/2014/main" id="{BD0212A5-0C09-46A2-AF6E-FFC843BDB518}"/>
              </a:ext>
            </a:extLst>
          </p:cNvPr>
          <p:cNvSpPr/>
          <p:nvPr userDrawn="1"/>
        </p:nvSpPr>
        <p:spPr>
          <a:xfrm>
            <a:off x="2202741" y="7313454"/>
            <a:ext cx="932740" cy="602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8" name="color_green" hidden="1">
            <a:extLst>
              <a:ext uri="{FF2B5EF4-FFF2-40B4-BE49-F238E27FC236}">
                <a16:creationId xmlns:a16="http://schemas.microsoft.com/office/drawing/2014/main" id="{A329A99F-224B-4866-9A52-D78D378EA86D}"/>
              </a:ext>
            </a:extLst>
          </p:cNvPr>
          <p:cNvSpPr/>
          <p:nvPr userDrawn="1"/>
        </p:nvSpPr>
        <p:spPr>
          <a:xfrm>
            <a:off x="3279126" y="7310727"/>
            <a:ext cx="932740" cy="602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9" name="hasVideo" hidden="1">
            <a:extLst>
              <a:ext uri="{FF2B5EF4-FFF2-40B4-BE49-F238E27FC236}">
                <a16:creationId xmlns:a16="http://schemas.microsoft.com/office/drawing/2014/main" id="{347DF22B-73DC-46A2-AFB8-EC5B33AC4FBF}"/>
              </a:ext>
            </a:extLst>
          </p:cNvPr>
          <p:cNvSpPr/>
          <p:nvPr userDrawn="1"/>
        </p:nvSpPr>
        <p:spPr>
          <a:xfrm>
            <a:off x="4687581" y="7494903"/>
            <a:ext cx="1393372" cy="234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21" name="Plassholder for bilde 4">
            <a:extLst>
              <a:ext uri="{FF2B5EF4-FFF2-40B4-BE49-F238E27FC236}">
                <a16:creationId xmlns:a16="http://schemas.microsoft.com/office/drawing/2014/main" id="{FA3F608A-88CD-4220-AB5A-5D00C8B5CC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65598" y="864544"/>
            <a:ext cx="3178448" cy="2479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bilde 4">
            <a:extLst>
              <a:ext uri="{FF2B5EF4-FFF2-40B4-BE49-F238E27FC236}">
                <a16:creationId xmlns:a16="http://schemas.microsoft.com/office/drawing/2014/main" id="{0F97F381-C47C-42CA-B57B-849D41C835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65502" y="864542"/>
            <a:ext cx="3178448" cy="50872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bilde 4">
            <a:extLst>
              <a:ext uri="{FF2B5EF4-FFF2-40B4-BE49-F238E27FC236}">
                <a16:creationId xmlns:a16="http://schemas.microsoft.com/office/drawing/2014/main" id="{64419260-57E4-4418-BB97-B913461667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65598" y="3472467"/>
            <a:ext cx="3178448" cy="2479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4">
            <a:extLst>
              <a:ext uri="{FF2B5EF4-FFF2-40B4-BE49-F238E27FC236}">
                <a16:creationId xmlns:a16="http://schemas.microsoft.com/office/drawing/2014/main" id="{EA1AB46F-FD2C-4506-B80D-9BAEFC6C36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0050" y="3472467"/>
            <a:ext cx="1544093" cy="2479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26" name="logo_blue" hidden="1">
            <a:extLst>
              <a:ext uri="{FF2B5EF4-FFF2-40B4-BE49-F238E27FC236}">
                <a16:creationId xmlns:a16="http://schemas.microsoft.com/office/drawing/2014/main" id="{8A262544-5349-4587-B3DC-20A41D780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457" y="6217977"/>
            <a:ext cx="1023000" cy="334800"/>
          </a:xfrm>
          <a:prstGeom prst="rect">
            <a:avLst/>
          </a:prstGeom>
        </p:spPr>
      </p:pic>
      <p:pic>
        <p:nvPicPr>
          <p:cNvPr id="22" name="logo_dark" hidden="1">
            <a:extLst>
              <a:ext uri="{FF2B5EF4-FFF2-40B4-BE49-F238E27FC236}">
                <a16:creationId xmlns:a16="http://schemas.microsoft.com/office/drawing/2014/main" id="{A33C7F65-A76A-4F2C-9C2D-0FBC1DDB4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610" y="6206222"/>
            <a:ext cx="1096294" cy="360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6FD897F-9C67-6546-B6E0-C9EC7A62A1CE}"/>
              </a:ext>
            </a:extLst>
          </p:cNvPr>
          <p:cNvSpPr/>
          <p:nvPr userDrawn="1"/>
        </p:nvSpPr>
        <p:spPr>
          <a:xfrm>
            <a:off x="500050" y="864542"/>
            <a:ext cx="1544093" cy="2479314"/>
          </a:xfrm>
          <a:prstGeom prst="rect">
            <a:avLst/>
          </a:prstGeom>
          <a:solidFill>
            <a:srgbClr val="014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EF21EF4F-1B93-3645-BF24-E9078797DC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4913" y="1556793"/>
            <a:ext cx="840619" cy="11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06F202-9472-484F-8872-73621371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2CCA69-E362-8743-91B8-25B53985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420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lysbilde #2">
    <p:bg>
      <p:bgPr>
        <a:solidFill>
          <a:srgbClr val="014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5C21E7-11C8-49F0-8515-B935BBDF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11" y="3136312"/>
            <a:ext cx="6396662" cy="57740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400" b="1" spc="141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color_blue" hidden="1">
            <a:extLst>
              <a:ext uri="{FF2B5EF4-FFF2-40B4-BE49-F238E27FC236}">
                <a16:creationId xmlns:a16="http://schemas.microsoft.com/office/drawing/2014/main" id="{3D57E236-6D69-4B95-99B2-7E726A17C3F0}"/>
              </a:ext>
            </a:extLst>
          </p:cNvPr>
          <p:cNvSpPr/>
          <p:nvPr userDrawn="1"/>
        </p:nvSpPr>
        <p:spPr>
          <a:xfrm>
            <a:off x="97600" y="7316181"/>
            <a:ext cx="932740" cy="6029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9" name="color_peach" hidden="1">
            <a:extLst>
              <a:ext uri="{FF2B5EF4-FFF2-40B4-BE49-F238E27FC236}">
                <a16:creationId xmlns:a16="http://schemas.microsoft.com/office/drawing/2014/main" id="{82FF2494-266B-4475-9AAA-60D52BF59009}"/>
              </a:ext>
            </a:extLst>
          </p:cNvPr>
          <p:cNvSpPr/>
          <p:nvPr userDrawn="1"/>
        </p:nvSpPr>
        <p:spPr>
          <a:xfrm>
            <a:off x="1126357" y="7316181"/>
            <a:ext cx="932740" cy="602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blue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0" name="color_purple" hidden="1">
            <a:extLst>
              <a:ext uri="{FF2B5EF4-FFF2-40B4-BE49-F238E27FC236}">
                <a16:creationId xmlns:a16="http://schemas.microsoft.com/office/drawing/2014/main" id="{B8C858CD-7691-4CE5-8DDE-F6E996143EBB}"/>
              </a:ext>
            </a:extLst>
          </p:cNvPr>
          <p:cNvSpPr/>
          <p:nvPr userDrawn="1"/>
        </p:nvSpPr>
        <p:spPr>
          <a:xfrm>
            <a:off x="2202741" y="7313454"/>
            <a:ext cx="932740" cy="602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1" name="color_green" hidden="1">
            <a:extLst>
              <a:ext uri="{FF2B5EF4-FFF2-40B4-BE49-F238E27FC236}">
                <a16:creationId xmlns:a16="http://schemas.microsoft.com/office/drawing/2014/main" id="{2726509A-CA8F-4E29-AA77-18F265768E84}"/>
              </a:ext>
            </a:extLst>
          </p:cNvPr>
          <p:cNvSpPr/>
          <p:nvPr userDrawn="1"/>
        </p:nvSpPr>
        <p:spPr>
          <a:xfrm>
            <a:off x="3279126" y="7310727"/>
            <a:ext cx="932740" cy="602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2" name="hasVideo" hidden="1">
            <a:extLst>
              <a:ext uri="{FF2B5EF4-FFF2-40B4-BE49-F238E27FC236}">
                <a16:creationId xmlns:a16="http://schemas.microsoft.com/office/drawing/2014/main" id="{424C8237-9661-41D3-8856-69429523D66D}"/>
              </a:ext>
            </a:extLst>
          </p:cNvPr>
          <p:cNvSpPr/>
          <p:nvPr userDrawn="1"/>
        </p:nvSpPr>
        <p:spPr>
          <a:xfrm>
            <a:off x="4687581" y="7494903"/>
            <a:ext cx="1393372" cy="234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FFFF"/>
              </a:solidFill>
            </a:endParaRPr>
          </a:p>
        </p:txBody>
      </p:sp>
      <p:pic>
        <p:nvPicPr>
          <p:cNvPr id="14" name="logo_blue" hidden="1">
            <a:extLst>
              <a:ext uri="{FF2B5EF4-FFF2-40B4-BE49-F238E27FC236}">
                <a16:creationId xmlns:a16="http://schemas.microsoft.com/office/drawing/2014/main" id="{88622FEC-2DFB-4428-AEB8-EA3585346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457" y="6102763"/>
            <a:ext cx="1023000" cy="334800"/>
          </a:xfrm>
          <a:prstGeom prst="rect">
            <a:avLst/>
          </a:prstGeom>
        </p:spPr>
      </p:pic>
      <p:pic>
        <p:nvPicPr>
          <p:cNvPr id="13" name="logo_dark" hidden="1">
            <a:extLst>
              <a:ext uri="{FF2B5EF4-FFF2-40B4-BE49-F238E27FC236}">
                <a16:creationId xmlns:a16="http://schemas.microsoft.com/office/drawing/2014/main" id="{9D16B01A-1F14-4073-A4A1-DCEC327CA5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610" y="6093239"/>
            <a:ext cx="1096294" cy="360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CD4B1EB-E859-324D-8F98-9B3F1C92F2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lysbilde #2">
    <p:bg>
      <p:bgPr>
        <a:solidFill>
          <a:srgbClr val="B2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5C21E7-11C8-49F0-8515-B935BBDF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11" y="3136312"/>
            <a:ext cx="6396662" cy="57740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400" b="1" spc="141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85E2A9-25A0-4DA8-AD1C-5FCCB797C384}"/>
              </a:ext>
            </a:extLst>
          </p:cNvPr>
          <p:cNvSpPr/>
          <p:nvPr userDrawn="1"/>
        </p:nvSpPr>
        <p:spPr>
          <a:xfrm>
            <a:off x="0" y="-2685327"/>
            <a:ext cx="8099385" cy="2400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sz="1650" b="1">
                <a:solidFill>
                  <a:srgbClr val="FFFFFF"/>
                </a:solidFill>
              </a:rPr>
              <a:t>Denne siden kan du manuelt endre farge på:</a:t>
            </a:r>
          </a:p>
          <a:p>
            <a:pPr algn="l"/>
            <a:r>
              <a:rPr lang="nb-NO" sz="1350">
                <a:solidFill>
                  <a:srgbClr val="FFFFFF"/>
                </a:solidFill>
              </a:rPr>
              <a:t>Høyreklikk på lysbildet og velg «Formater bakgrunn».</a:t>
            </a:r>
          </a:p>
          <a:p>
            <a:pPr algn="l"/>
            <a:r>
              <a:rPr lang="nb-NO" sz="1350">
                <a:solidFill>
                  <a:srgbClr val="FFFFFF"/>
                </a:solidFill>
              </a:rPr>
              <a:t>Velg deretter «Fyll» -&gt; «Farge»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72392B8-ED3C-4A10-BA12-5F7934B7F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4495" y="-2565992"/>
            <a:ext cx="2164556" cy="2162175"/>
          </a:xfrm>
          <a:prstGeom prst="rect">
            <a:avLst/>
          </a:prstGeom>
        </p:spPr>
      </p:pic>
      <p:sp>
        <p:nvSpPr>
          <p:cNvPr id="8" name="color_blue" hidden="1">
            <a:extLst>
              <a:ext uri="{FF2B5EF4-FFF2-40B4-BE49-F238E27FC236}">
                <a16:creationId xmlns:a16="http://schemas.microsoft.com/office/drawing/2014/main" id="{3D57E236-6D69-4B95-99B2-7E726A17C3F0}"/>
              </a:ext>
            </a:extLst>
          </p:cNvPr>
          <p:cNvSpPr/>
          <p:nvPr userDrawn="1"/>
        </p:nvSpPr>
        <p:spPr>
          <a:xfrm>
            <a:off x="97600" y="7316181"/>
            <a:ext cx="932740" cy="6029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9" name="color_peach" hidden="1">
            <a:extLst>
              <a:ext uri="{FF2B5EF4-FFF2-40B4-BE49-F238E27FC236}">
                <a16:creationId xmlns:a16="http://schemas.microsoft.com/office/drawing/2014/main" id="{82FF2494-266B-4475-9AAA-60D52BF59009}"/>
              </a:ext>
            </a:extLst>
          </p:cNvPr>
          <p:cNvSpPr/>
          <p:nvPr userDrawn="1"/>
        </p:nvSpPr>
        <p:spPr>
          <a:xfrm>
            <a:off x="1126357" y="7316181"/>
            <a:ext cx="932740" cy="602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blue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0" name="color_purple" hidden="1">
            <a:extLst>
              <a:ext uri="{FF2B5EF4-FFF2-40B4-BE49-F238E27FC236}">
                <a16:creationId xmlns:a16="http://schemas.microsoft.com/office/drawing/2014/main" id="{B8C858CD-7691-4CE5-8DDE-F6E996143EBB}"/>
              </a:ext>
            </a:extLst>
          </p:cNvPr>
          <p:cNvSpPr/>
          <p:nvPr userDrawn="1"/>
        </p:nvSpPr>
        <p:spPr>
          <a:xfrm>
            <a:off x="2202741" y="7313454"/>
            <a:ext cx="932740" cy="602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1" name="color_green" hidden="1">
            <a:extLst>
              <a:ext uri="{FF2B5EF4-FFF2-40B4-BE49-F238E27FC236}">
                <a16:creationId xmlns:a16="http://schemas.microsoft.com/office/drawing/2014/main" id="{2726509A-CA8F-4E29-AA77-18F265768E84}"/>
              </a:ext>
            </a:extLst>
          </p:cNvPr>
          <p:cNvSpPr/>
          <p:nvPr userDrawn="1"/>
        </p:nvSpPr>
        <p:spPr>
          <a:xfrm>
            <a:off x="3279126" y="7310727"/>
            <a:ext cx="932740" cy="602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2" name="hasVideo" hidden="1">
            <a:extLst>
              <a:ext uri="{FF2B5EF4-FFF2-40B4-BE49-F238E27FC236}">
                <a16:creationId xmlns:a16="http://schemas.microsoft.com/office/drawing/2014/main" id="{424C8237-9661-41D3-8856-69429523D66D}"/>
              </a:ext>
            </a:extLst>
          </p:cNvPr>
          <p:cNvSpPr/>
          <p:nvPr userDrawn="1"/>
        </p:nvSpPr>
        <p:spPr>
          <a:xfrm>
            <a:off x="4687581" y="7494903"/>
            <a:ext cx="1393372" cy="234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FFFF"/>
              </a:solidFill>
            </a:endParaRPr>
          </a:p>
        </p:txBody>
      </p:sp>
      <p:pic>
        <p:nvPicPr>
          <p:cNvPr id="14" name="logo_blue" hidden="1">
            <a:extLst>
              <a:ext uri="{FF2B5EF4-FFF2-40B4-BE49-F238E27FC236}">
                <a16:creationId xmlns:a16="http://schemas.microsoft.com/office/drawing/2014/main" id="{88622FEC-2DFB-4428-AEB8-EA3585346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5457" y="6102763"/>
            <a:ext cx="1023000" cy="334800"/>
          </a:xfrm>
          <a:prstGeom prst="rect">
            <a:avLst/>
          </a:prstGeom>
        </p:spPr>
      </p:pic>
      <p:pic>
        <p:nvPicPr>
          <p:cNvPr id="13" name="logo_dark" hidden="1">
            <a:extLst>
              <a:ext uri="{FF2B5EF4-FFF2-40B4-BE49-F238E27FC236}">
                <a16:creationId xmlns:a16="http://schemas.microsoft.com/office/drawing/2014/main" id="{9D16B01A-1F14-4073-A4A1-DCEC327CA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7610" y="6093239"/>
            <a:ext cx="1096294" cy="360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CD4B1EB-E859-324D-8F98-9B3F1C92F2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8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02CF74-7E2B-FA4D-B322-30678934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1052736"/>
            <a:ext cx="7614846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50E193-8060-3E4C-A7F4-FBE518BE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574" y="1825626"/>
            <a:ext cx="7614846" cy="41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00BCA7-CFE0-264C-A39A-9B3036D775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32" y="290776"/>
            <a:ext cx="1184029" cy="8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BCBF26-C2D2-4D55-625D-B110A1D3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6807C9-4771-65A6-58AE-4204CA7F4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55E3FC-804D-312B-F6EF-AAFCE37C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A02C-CB60-4834-9FC0-E0ABC339E0C5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D07D35-F1D7-12F7-5FAF-665B32050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0ACAED-CE51-D1D3-041C-1CD3DE989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8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nett.no/port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grimstad.kommune.no/politikk-og-organisasjon/om-kommunen/for-ansat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ktsia.pureservice.com/#/faqs/faq/12" TargetMode="External"/><Relationship Id="rId2" Type="http://schemas.openxmlformats.org/officeDocument/2006/relationships/hyperlink" Target="https://vimeo.com/showcase/vf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hyperlink" Target="https://ressursstyring.visma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rimstad.kommune.no/politikk-og-organisasjon/om-kommunen/for-ansatt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qmplus.com/qmplus/Application/Worker/WorkPage.jsp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kslaring.no/local/catalogue/index.php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F7646-BDF6-874F-97D4-AB933E430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159" y="514890"/>
            <a:ext cx="6858000" cy="2387600"/>
          </a:xfrm>
        </p:spPr>
        <p:txBody>
          <a:bodyPr>
            <a:normAutofit/>
          </a:bodyPr>
          <a:lstStyle/>
          <a:p>
            <a:r>
              <a:rPr lang="nb-NO">
                <a:latin typeface="Arial"/>
                <a:cs typeface="Arial"/>
              </a:rPr>
              <a:t>Velkommen  </a:t>
            </a:r>
            <a:br>
              <a:rPr lang="nb-NO">
                <a:latin typeface="Arial"/>
                <a:cs typeface="Arial"/>
              </a:rPr>
            </a:br>
            <a:r>
              <a:rPr lang="nb-NO">
                <a:latin typeface="Arial"/>
                <a:cs typeface="Arial"/>
              </a:rPr>
              <a:t>sommeropplæring i systemtilganger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FBBFBA9C-27DA-6640-D4E3-A1ED22141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049" y="3202137"/>
            <a:ext cx="6858000" cy="1655762"/>
          </a:xfrm>
        </p:spPr>
        <p:txBody>
          <a:bodyPr/>
          <a:lstStyle/>
          <a:p>
            <a:r>
              <a:rPr lang="nb-NO">
                <a:latin typeface="Arial"/>
                <a:cs typeface="Arial"/>
              </a:rPr>
              <a:t>Sommer 2024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7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C95B4-112B-4244-8593-27014CA3559C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41022" y="3110721"/>
            <a:ext cx="7117237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Prosedyreverktøyet «VAR Healthcare» kan brukes som prosedyrehåndbok for alle sykepleierprosedyrer.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Dersom du vil ha tilgang utenom å være på </a:t>
            </a:r>
            <a:r>
              <a:rPr kumimoji="0" lang="nb-NO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jobbpc</a:t>
            </a: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https://www.varnett.no/portal/</a:t>
            </a:r>
            <a:endParaRPr kumimoji="0" lang="nb-N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 innlogging bruk kommunemailadressen din,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opprette en bruker og du får tilgang til VARNETT på pc, mobil eller nettbrett.</a:t>
            </a:r>
            <a:endParaRPr kumimoji="0" lang="nb-N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131985"/>
            <a:ext cx="1542854" cy="59456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EA80B10-D38A-BED0-C852-6488488C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82" y="45578"/>
            <a:ext cx="7490480" cy="300291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9E908B2-0E9D-88C2-A631-6D4951781EEE}"/>
              </a:ext>
            </a:extLst>
          </p:cNvPr>
          <p:cNvSpPr/>
          <p:nvPr/>
        </p:nvSpPr>
        <p:spPr>
          <a:xfrm>
            <a:off x="4477732" y="2142881"/>
            <a:ext cx="1055802" cy="8301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19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1BDFF8-B424-6ABC-FDFF-43F87FF4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>
                <a:latin typeface="+mj-lt"/>
                <a:cs typeface="+mj-cs"/>
              </a:rPr>
              <a:t>Gerica</a:t>
            </a:r>
          </a:p>
        </p:txBody>
      </p:sp>
      <p:pic>
        <p:nvPicPr>
          <p:cNvPr id="6" name="Bilde 5" descr="Et bilde som inneholder tekst, logo, Font, Grafikk&#10;&#10;Automatisk generert beskrivelse">
            <a:extLst>
              <a:ext uri="{FF2B5EF4-FFF2-40B4-BE49-F238E27FC236}">
                <a16:creationId xmlns:a16="http://schemas.microsoft.com/office/drawing/2014/main" id="{B79F8B21-D4BC-4F28-6738-6141C295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2142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21C684A-BAFD-44D8-540E-D58E68C5C08B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Gerica er elektronisk pasientjournal (EPJ) og pasientadministrativt system der ansatte plikter å journalføre forhold om tjenestemottaker. I gerica brukes begrepet tiltaksplan, som gjenspeiler tjenestemottakers situasjon og bistandsbehov. Tiltaksplanen er et tverrfaglig verktøy og er kjernen i pasientdokumentasjonen. Journalføring fra tiltaksplanen utføres for hvert enkelt tiltak</a:t>
            </a:r>
          </a:p>
        </p:txBody>
      </p:sp>
    </p:spTree>
    <p:extLst>
      <p:ext uri="{BB962C8B-B14F-4D97-AF65-F5344CB8AC3E}">
        <p14:creationId xmlns:p14="http://schemas.microsoft.com/office/powerpoint/2010/main" val="319220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193299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err="1">
                <a:latin typeface="+mj-lt"/>
                <a:cs typeface="+mj-cs"/>
              </a:rPr>
              <a:t>Sammen</a:t>
            </a:r>
            <a:r>
              <a:rPr lang="en-US" sz="3100">
                <a:latin typeface="+mj-lt"/>
                <a:cs typeface="+mj-cs"/>
              </a:rPr>
              <a:t> er vi </a:t>
            </a:r>
            <a:r>
              <a:rPr lang="en-US" sz="3100" err="1">
                <a:latin typeface="+mj-lt"/>
                <a:cs typeface="+mj-cs"/>
              </a:rPr>
              <a:t>gode</a:t>
            </a:r>
            <a:r>
              <a:rPr lang="en-US" sz="3100">
                <a:latin typeface="+mj-lt"/>
                <a:cs typeface="+mj-cs"/>
              </a:rPr>
              <a:t>!</a:t>
            </a:r>
          </a:p>
        </p:txBody>
      </p:sp>
      <p:pic>
        <p:nvPicPr>
          <p:cNvPr id="7" name="Bilde 6" descr="Et bilde som inneholder utendørs, himmel, seilbåt, seil&#10;&#10;Automatisk generert beskrivelse">
            <a:extLst>
              <a:ext uri="{FF2B5EF4-FFF2-40B4-BE49-F238E27FC236}">
                <a16:creationId xmlns:a16="http://schemas.microsoft.com/office/drawing/2014/main" id="{F68C3595-39ED-0D0E-CC75-7202551B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4" b="1392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2402237" y="3752850"/>
            <a:ext cx="6656522" cy="2725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>
                <a:latin typeface="+mn-lt"/>
                <a:cs typeface="+mn-cs"/>
              </a:rPr>
              <a:t>Du er </a:t>
            </a:r>
            <a:r>
              <a:rPr lang="en-US" sz="1600" err="1">
                <a:latin typeface="+mn-lt"/>
                <a:cs typeface="+mn-cs"/>
              </a:rPr>
              <a:t>velkommen</a:t>
            </a:r>
            <a:r>
              <a:rPr lang="en-US" sz="1600">
                <a:latin typeface="+mn-lt"/>
                <a:cs typeface="+mn-cs"/>
              </a:rPr>
              <a:t> til å </a:t>
            </a:r>
            <a:r>
              <a:rPr lang="en-US" sz="1600" err="1">
                <a:latin typeface="+mn-lt"/>
                <a:cs typeface="+mn-cs"/>
              </a:rPr>
              <a:t>bruke</a:t>
            </a:r>
            <a:r>
              <a:rPr lang="en-US" sz="1600">
                <a:latin typeface="+mn-lt"/>
                <a:cs typeface="+mn-cs"/>
              </a:rPr>
              <a:t> digital </a:t>
            </a:r>
            <a:r>
              <a:rPr lang="en-US" sz="1600" err="1">
                <a:latin typeface="+mn-lt"/>
                <a:cs typeface="+mn-cs"/>
              </a:rPr>
              <a:t>opplæring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flere</a:t>
            </a:r>
            <a:r>
              <a:rPr lang="en-US" sz="1600">
                <a:latin typeface="+mn-lt"/>
                <a:cs typeface="+mn-cs"/>
              </a:rPr>
              <a:t> ganger</a:t>
            </a:r>
          </a:p>
          <a:p>
            <a:pPr indent="-228600" defTabSz="914400"/>
            <a:r>
              <a:rPr lang="en-US" sz="1600">
                <a:latin typeface="+mn-lt"/>
                <a:cs typeface="+mn-cs"/>
              </a:rPr>
              <a:t>Det er </a:t>
            </a:r>
            <a:r>
              <a:rPr lang="en-US" sz="1600" err="1">
                <a:latin typeface="+mn-lt"/>
                <a:cs typeface="+mn-cs"/>
              </a:rPr>
              <a:t>viktig</a:t>
            </a:r>
            <a:r>
              <a:rPr lang="en-US" sz="1600">
                <a:latin typeface="+mn-lt"/>
                <a:cs typeface="+mn-cs"/>
              </a:rPr>
              <a:t> at du på din </a:t>
            </a:r>
            <a:r>
              <a:rPr lang="en-US" sz="1600" err="1">
                <a:latin typeface="+mn-lt"/>
                <a:cs typeface="+mn-cs"/>
              </a:rPr>
              <a:t>arbeidsplass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etterspør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praktisk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opplæring</a:t>
            </a:r>
            <a:r>
              <a:rPr lang="en-US" sz="1600">
                <a:latin typeface="+mn-lt"/>
                <a:cs typeface="+mn-cs"/>
              </a:rPr>
              <a:t> </a:t>
            </a:r>
          </a:p>
          <a:p>
            <a:pPr indent="-228600" defTabSz="914400"/>
            <a:r>
              <a:rPr lang="en-US" sz="1600">
                <a:latin typeface="+mn-lt"/>
                <a:cs typeface="+mn-cs"/>
              </a:rPr>
              <a:t>Vi </a:t>
            </a:r>
            <a:r>
              <a:rPr lang="en-US" sz="1600" err="1">
                <a:latin typeface="+mn-lt"/>
                <a:cs typeface="+mn-cs"/>
              </a:rPr>
              <a:t>vil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gjerne</a:t>
            </a:r>
            <a:r>
              <a:rPr lang="en-US" sz="1600">
                <a:latin typeface="+mn-lt"/>
                <a:cs typeface="+mn-cs"/>
              </a:rPr>
              <a:t> at du skal </a:t>
            </a:r>
            <a:r>
              <a:rPr lang="en-US" sz="1600" err="1">
                <a:latin typeface="+mn-lt"/>
                <a:cs typeface="+mn-cs"/>
              </a:rPr>
              <a:t>spør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en</a:t>
            </a:r>
            <a:r>
              <a:rPr lang="en-US" sz="1600">
                <a:latin typeface="+mn-lt"/>
                <a:cs typeface="+mn-cs"/>
              </a:rPr>
              <a:t> gang for </a:t>
            </a:r>
            <a:r>
              <a:rPr lang="en-US" sz="1600" err="1">
                <a:latin typeface="+mn-lt"/>
                <a:cs typeface="+mn-cs"/>
              </a:rPr>
              <a:t>mye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enn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en</a:t>
            </a:r>
            <a:r>
              <a:rPr lang="en-US" sz="1600">
                <a:latin typeface="+mn-lt"/>
                <a:cs typeface="+mn-cs"/>
              </a:rPr>
              <a:t> gang for lite</a:t>
            </a:r>
            <a:endParaRPr lang="en-US" sz="1600" b="1">
              <a:latin typeface="+mn-lt"/>
              <a:cs typeface="+mn-cs"/>
            </a:endParaRPr>
          </a:p>
          <a:p>
            <a:pPr marL="0" indent="-228600" defTabSz="914400"/>
            <a:r>
              <a:rPr lang="en-US" sz="1600">
                <a:latin typeface="+mn-lt"/>
                <a:cs typeface="+mn-cs"/>
              </a:rPr>
              <a:t>Vi er et lag, et team </a:t>
            </a:r>
            <a:r>
              <a:rPr lang="en-US" sz="1600" err="1">
                <a:latin typeface="+mn-lt"/>
                <a:cs typeface="+mn-cs"/>
              </a:rPr>
              <a:t>som</a:t>
            </a:r>
            <a:r>
              <a:rPr lang="en-US" sz="1600">
                <a:latin typeface="+mn-lt"/>
                <a:cs typeface="+mn-cs"/>
              </a:rPr>
              <a:t> er her til det </a:t>
            </a:r>
            <a:r>
              <a:rPr lang="en-US" sz="1600" err="1">
                <a:latin typeface="+mn-lt"/>
                <a:cs typeface="+mn-cs"/>
              </a:rPr>
              <a:t>beste</a:t>
            </a:r>
            <a:r>
              <a:rPr lang="en-US" sz="1600">
                <a:latin typeface="+mn-lt"/>
                <a:cs typeface="+mn-cs"/>
              </a:rPr>
              <a:t> for </a:t>
            </a:r>
            <a:r>
              <a:rPr lang="en-US" sz="1600" err="1">
                <a:latin typeface="+mn-lt"/>
                <a:cs typeface="+mn-cs"/>
              </a:rPr>
              <a:t>pasienten</a:t>
            </a:r>
            <a:r>
              <a:rPr lang="en-US" sz="1600">
                <a:latin typeface="+mn-lt"/>
                <a:cs typeface="+mn-cs"/>
              </a:rPr>
              <a:t> og </a:t>
            </a:r>
            <a:r>
              <a:rPr lang="en-US" sz="1600" err="1">
                <a:latin typeface="+mn-lt"/>
                <a:cs typeface="+mn-cs"/>
              </a:rPr>
              <a:t>brukerne</a:t>
            </a:r>
            <a:r>
              <a:rPr lang="en-US" sz="1600">
                <a:latin typeface="+mn-lt"/>
                <a:cs typeface="+mn-cs"/>
              </a:rPr>
              <a:t> og vi </a:t>
            </a:r>
            <a:r>
              <a:rPr lang="en-US" sz="1600" err="1">
                <a:latin typeface="+mn-lt"/>
                <a:cs typeface="+mn-cs"/>
              </a:rPr>
              <a:t>blir</a:t>
            </a:r>
            <a:r>
              <a:rPr lang="en-US" sz="1600">
                <a:latin typeface="+mn-lt"/>
                <a:cs typeface="+mn-cs"/>
              </a:rPr>
              <a:t> best </a:t>
            </a:r>
            <a:r>
              <a:rPr lang="en-US" sz="1600" err="1">
                <a:latin typeface="+mn-lt"/>
                <a:cs typeface="+mn-cs"/>
              </a:rPr>
              <a:t>når</a:t>
            </a:r>
            <a:r>
              <a:rPr lang="en-US" sz="1600">
                <a:latin typeface="+mn-lt"/>
                <a:cs typeface="+mn-cs"/>
              </a:rPr>
              <a:t> vi jobber </a:t>
            </a:r>
            <a:r>
              <a:rPr lang="en-US" sz="1600" err="1">
                <a:latin typeface="+mn-lt"/>
                <a:cs typeface="+mn-cs"/>
              </a:rPr>
              <a:t>sammen</a:t>
            </a:r>
            <a:endParaRPr lang="en-US" sz="1600">
              <a:latin typeface="+mn-lt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6484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09305BD-5F70-424C-81AC-F5FFE723C7D3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774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/>
          <p:cNvSpPr txBox="1"/>
          <p:nvPr/>
        </p:nvSpPr>
        <p:spPr>
          <a:xfrm>
            <a:off x="429369" y="238539"/>
            <a:ext cx="8263890" cy="137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latin typeface="+mj-lt"/>
                <a:ea typeface="+mj-ea"/>
                <a:cs typeface="+mj-cs"/>
              </a:rPr>
              <a:t>ETISKE RETNINGSLINJER FOR GRIMSTAD KOMMUNE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9368" y="2071315"/>
            <a:ext cx="5547225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200">
                <a:latin typeface="+mn-lt"/>
                <a:cs typeface="+mn-cs"/>
              </a:rPr>
              <a:t>Å kjenne til 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retningslinjer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viktig</a:t>
            </a:r>
            <a:r>
              <a:rPr lang="en-US" sz="1200">
                <a:latin typeface="+mn-lt"/>
                <a:cs typeface="+mn-cs"/>
              </a:rPr>
              <a:t> da det </a:t>
            </a:r>
            <a:r>
              <a:rPr lang="en-US" sz="1200" err="1">
                <a:latin typeface="+mn-lt"/>
                <a:cs typeface="+mn-cs"/>
              </a:rPr>
              <a:t>beskriver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verdier</a:t>
            </a:r>
            <a:r>
              <a:rPr lang="en-US" sz="1200">
                <a:latin typeface="+mn-lt"/>
                <a:cs typeface="+mn-cs"/>
              </a:rPr>
              <a:t>, </a:t>
            </a:r>
            <a:r>
              <a:rPr lang="en-US" sz="1200" err="1">
                <a:latin typeface="+mn-lt"/>
                <a:cs typeface="+mn-cs"/>
              </a:rPr>
              <a:t>prinsipper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gir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</a:t>
            </a:r>
            <a:r>
              <a:rPr lang="en-US" sz="1200">
                <a:latin typeface="+mn-lt"/>
                <a:cs typeface="+mn-cs"/>
              </a:rPr>
              <a:t> for </a:t>
            </a:r>
            <a:r>
              <a:rPr lang="en-US" sz="1200" err="1">
                <a:latin typeface="+mn-lt"/>
                <a:cs typeface="+mn-cs"/>
              </a:rPr>
              <a:t>høy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etisk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praksis</a:t>
            </a:r>
            <a:r>
              <a:rPr lang="en-US" sz="1200">
                <a:latin typeface="+mn-lt"/>
                <a:cs typeface="+mn-cs"/>
              </a:rPr>
              <a:t>. </a:t>
            </a:r>
            <a:r>
              <a:rPr lang="en-US" sz="1200" err="1">
                <a:latin typeface="+mn-lt"/>
                <a:cs typeface="+mn-cs"/>
              </a:rPr>
              <a:t>Varsling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gjør</a:t>
            </a:r>
            <a:r>
              <a:rPr lang="en-US" sz="1200">
                <a:latin typeface="+mn-lt"/>
                <a:cs typeface="+mn-cs"/>
              </a:rPr>
              <a:t> det </a:t>
            </a:r>
            <a:r>
              <a:rPr lang="en-US" sz="1200" err="1">
                <a:latin typeface="+mn-lt"/>
                <a:cs typeface="+mn-cs"/>
              </a:rPr>
              <a:t>mulig</a:t>
            </a:r>
            <a:r>
              <a:rPr lang="en-US" sz="1200">
                <a:latin typeface="+mn-lt"/>
                <a:cs typeface="+mn-cs"/>
              </a:rPr>
              <a:t> å </a:t>
            </a:r>
            <a:r>
              <a:rPr lang="en-US" sz="1200" err="1">
                <a:latin typeface="+mn-lt"/>
                <a:cs typeface="+mn-cs"/>
              </a:rPr>
              <a:t>rette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opp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kritikkverdige</a:t>
            </a:r>
            <a:r>
              <a:rPr lang="en-US" sz="1200">
                <a:latin typeface="+mn-lt"/>
                <a:cs typeface="+mn-cs"/>
              </a:rPr>
              <a:t> forhold. </a:t>
            </a:r>
          </a:p>
          <a:p>
            <a:pPr defTabSz="914400"/>
            <a:r>
              <a:rPr lang="en-US" sz="1200">
                <a:latin typeface="+mn-lt"/>
                <a:cs typeface="+mn-cs"/>
              </a:rPr>
              <a:t>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gjelder</a:t>
            </a:r>
            <a:r>
              <a:rPr lang="en-US" sz="1200">
                <a:latin typeface="+mn-lt"/>
                <a:cs typeface="+mn-cs"/>
              </a:rPr>
              <a:t> for alle ansatte, </a:t>
            </a:r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for </a:t>
            </a:r>
            <a:r>
              <a:rPr lang="en-US" sz="1200" err="1">
                <a:latin typeface="+mn-lt"/>
                <a:cs typeface="+mn-cs"/>
              </a:rPr>
              <a:t>leverandører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som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leverer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varer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tjenester</a:t>
            </a:r>
            <a:r>
              <a:rPr lang="en-US" sz="1200">
                <a:latin typeface="+mn-lt"/>
                <a:cs typeface="+mn-cs"/>
              </a:rPr>
              <a:t> på </a:t>
            </a:r>
            <a:r>
              <a:rPr lang="en-US" sz="1200" err="1">
                <a:latin typeface="+mn-lt"/>
                <a:cs typeface="+mn-cs"/>
              </a:rPr>
              <a:t>vegne</a:t>
            </a:r>
            <a:r>
              <a:rPr lang="en-US" sz="1200">
                <a:latin typeface="+mn-lt"/>
                <a:cs typeface="+mn-cs"/>
              </a:rPr>
              <a:t> av 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. </a:t>
            </a:r>
          </a:p>
          <a:p>
            <a:pPr indent="-228600" defTabSz="914400"/>
            <a:r>
              <a:rPr lang="en-US" sz="1200">
                <a:latin typeface="+mn-lt"/>
                <a:cs typeface="+mn-cs"/>
              </a:rPr>
              <a:t>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 skal drive sin </a:t>
            </a:r>
            <a:r>
              <a:rPr lang="en-US" sz="1200" err="1">
                <a:latin typeface="+mn-lt"/>
                <a:cs typeface="+mn-cs"/>
              </a:rPr>
              <a:t>virksomhet</a:t>
            </a:r>
            <a:r>
              <a:rPr lang="en-US" sz="1200">
                <a:latin typeface="+mn-lt"/>
                <a:cs typeface="+mn-cs"/>
              </a:rPr>
              <a:t> med </a:t>
            </a:r>
            <a:r>
              <a:rPr lang="en-US" sz="1200" err="1">
                <a:latin typeface="+mn-lt"/>
                <a:cs typeface="+mn-cs"/>
              </a:rPr>
              <a:t>integritet</a:t>
            </a:r>
            <a:r>
              <a:rPr lang="en-US" sz="1200">
                <a:latin typeface="+mn-lt"/>
                <a:cs typeface="+mn-cs"/>
              </a:rPr>
              <a:t>, med </a:t>
            </a:r>
            <a:r>
              <a:rPr lang="en-US" sz="1200" err="1">
                <a:latin typeface="+mn-lt"/>
                <a:cs typeface="+mn-cs"/>
              </a:rPr>
              <a:t>respekt</a:t>
            </a:r>
            <a:r>
              <a:rPr lang="en-US" sz="1200">
                <a:latin typeface="+mn-lt"/>
                <a:cs typeface="+mn-cs"/>
              </a:rPr>
              <a:t> for lover, og </a:t>
            </a:r>
            <a:r>
              <a:rPr lang="en-US" sz="1200" err="1">
                <a:latin typeface="+mn-lt"/>
                <a:cs typeface="+mn-cs"/>
              </a:rPr>
              <a:t>enkeltpersoners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verdighet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rettigheter</a:t>
            </a:r>
            <a:r>
              <a:rPr lang="en-US" sz="1200">
                <a:latin typeface="+mn-lt"/>
                <a:cs typeface="+mn-cs"/>
              </a:rPr>
              <a:t>. Det </a:t>
            </a:r>
            <a:r>
              <a:rPr lang="en-US" sz="1200" err="1">
                <a:latin typeface="+mn-lt"/>
                <a:cs typeface="+mn-cs"/>
              </a:rPr>
              <a:t>forventes</a:t>
            </a:r>
            <a:r>
              <a:rPr lang="en-US" sz="1200">
                <a:latin typeface="+mn-lt"/>
                <a:cs typeface="+mn-cs"/>
              </a:rPr>
              <a:t> at </a:t>
            </a:r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alle ansatte i 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 handler i </a:t>
            </a:r>
            <a:r>
              <a:rPr lang="en-US" sz="1200" err="1">
                <a:latin typeface="+mn-lt"/>
                <a:cs typeface="+mn-cs"/>
              </a:rPr>
              <a:t>samsvar</a:t>
            </a:r>
            <a:r>
              <a:rPr lang="en-US" sz="1200">
                <a:latin typeface="+mn-lt"/>
                <a:cs typeface="+mn-cs"/>
              </a:rPr>
              <a:t> med kommunens </a:t>
            </a:r>
            <a:r>
              <a:rPr lang="en-US" sz="1200" err="1">
                <a:latin typeface="+mn-lt"/>
                <a:cs typeface="+mn-cs"/>
              </a:rPr>
              <a:t>verdier</a:t>
            </a:r>
            <a:r>
              <a:rPr lang="en-US" sz="1200">
                <a:latin typeface="+mn-lt"/>
                <a:cs typeface="+mn-cs"/>
              </a:rPr>
              <a:t>. </a:t>
            </a:r>
          </a:p>
          <a:p>
            <a:pPr indent="-228600" defTabSz="914400"/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ansatte </a:t>
            </a:r>
            <a:r>
              <a:rPr lang="en-US" sz="1200" err="1">
                <a:latin typeface="+mn-lt"/>
                <a:cs typeface="+mn-cs"/>
              </a:rPr>
              <a:t>har</a:t>
            </a:r>
            <a:r>
              <a:rPr lang="en-US" sz="1200">
                <a:latin typeface="+mn-lt"/>
                <a:cs typeface="+mn-cs"/>
              </a:rPr>
              <a:t> et </a:t>
            </a:r>
            <a:r>
              <a:rPr lang="en-US" sz="1200" err="1">
                <a:latin typeface="+mn-lt"/>
                <a:cs typeface="+mn-cs"/>
              </a:rPr>
              <a:t>selvstendig</a:t>
            </a:r>
            <a:r>
              <a:rPr lang="en-US" sz="1200">
                <a:latin typeface="+mn-lt"/>
                <a:cs typeface="+mn-cs"/>
              </a:rPr>
              <a:t> ansvar for at </a:t>
            </a:r>
            <a:r>
              <a:rPr lang="en-US" sz="1200" err="1">
                <a:latin typeface="+mn-lt"/>
                <a:cs typeface="+mn-cs"/>
              </a:rPr>
              <a:t>egne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handlinger</a:t>
            </a:r>
            <a:r>
              <a:rPr lang="en-US" sz="1200">
                <a:latin typeface="+mn-lt"/>
                <a:cs typeface="+mn-cs"/>
              </a:rPr>
              <a:t> er i </a:t>
            </a:r>
            <a:r>
              <a:rPr lang="en-US" sz="1200" err="1">
                <a:latin typeface="+mn-lt"/>
                <a:cs typeface="+mn-cs"/>
              </a:rPr>
              <a:t>samsvar</a:t>
            </a:r>
            <a:r>
              <a:rPr lang="en-US" sz="1200">
                <a:latin typeface="+mn-lt"/>
                <a:cs typeface="+mn-cs"/>
              </a:rPr>
              <a:t> med 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retningslinjene</a:t>
            </a:r>
            <a:r>
              <a:rPr lang="en-US" sz="1200">
                <a:latin typeface="+mn-lt"/>
                <a:cs typeface="+mn-cs"/>
              </a:rPr>
              <a:t>. </a:t>
            </a:r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ledere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rollemodeller</a:t>
            </a:r>
            <a:r>
              <a:rPr lang="en-US" sz="1200">
                <a:latin typeface="+mn-lt"/>
                <a:cs typeface="+mn-cs"/>
              </a:rPr>
              <a:t>, og skal </a:t>
            </a:r>
            <a:r>
              <a:rPr lang="en-US" sz="1200" err="1">
                <a:latin typeface="+mn-lt"/>
                <a:cs typeface="+mn-cs"/>
              </a:rPr>
              <a:t>legge</a:t>
            </a:r>
            <a:r>
              <a:rPr lang="en-US" sz="1200">
                <a:latin typeface="+mn-lt"/>
                <a:cs typeface="+mn-cs"/>
              </a:rPr>
              <a:t> til </a:t>
            </a:r>
            <a:r>
              <a:rPr lang="en-US" sz="1200" err="1">
                <a:latin typeface="+mn-lt"/>
                <a:cs typeface="+mn-cs"/>
              </a:rPr>
              <a:t>rette</a:t>
            </a:r>
            <a:r>
              <a:rPr lang="en-US" sz="1200">
                <a:latin typeface="+mn-lt"/>
                <a:cs typeface="+mn-cs"/>
              </a:rPr>
              <a:t> for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kultur </a:t>
            </a:r>
            <a:r>
              <a:rPr lang="en-US" sz="1200" err="1">
                <a:latin typeface="+mn-lt"/>
                <a:cs typeface="+mn-cs"/>
              </a:rPr>
              <a:t>hvor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etisk</a:t>
            </a:r>
            <a:r>
              <a:rPr lang="en-US" sz="1200">
                <a:latin typeface="+mn-lt"/>
                <a:cs typeface="+mn-cs"/>
              </a:rPr>
              <a:t> refleksjon er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daglig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aktivitet</a:t>
            </a:r>
            <a:r>
              <a:rPr lang="en-US" sz="1200">
                <a:latin typeface="+mn-lt"/>
                <a:cs typeface="+mn-cs"/>
              </a:rPr>
              <a:t>. </a:t>
            </a:r>
            <a:r>
              <a:rPr lang="en-US" sz="1200" err="1">
                <a:latin typeface="+mn-lt"/>
                <a:cs typeface="+mn-cs"/>
              </a:rPr>
              <a:t>Ledere</a:t>
            </a:r>
            <a:r>
              <a:rPr lang="en-US" sz="1200">
                <a:latin typeface="+mn-lt"/>
                <a:cs typeface="+mn-cs"/>
              </a:rPr>
              <a:t> skal </a:t>
            </a:r>
            <a:r>
              <a:rPr lang="en-US" sz="1200" err="1">
                <a:latin typeface="+mn-lt"/>
                <a:cs typeface="+mn-cs"/>
              </a:rPr>
              <a:t>sørge</a:t>
            </a:r>
            <a:r>
              <a:rPr lang="en-US" sz="1200">
                <a:latin typeface="+mn-lt"/>
                <a:cs typeface="+mn-cs"/>
              </a:rPr>
              <a:t> for at </a:t>
            </a:r>
            <a:r>
              <a:rPr lang="en-US" sz="1200" err="1">
                <a:latin typeface="+mn-lt"/>
                <a:cs typeface="+mn-cs"/>
              </a:rPr>
              <a:t>medarbeiderne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kjent</a:t>
            </a:r>
            <a:r>
              <a:rPr lang="en-US" sz="1200">
                <a:latin typeface="+mn-lt"/>
                <a:cs typeface="+mn-cs"/>
              </a:rPr>
              <a:t> med og </a:t>
            </a:r>
            <a:r>
              <a:rPr lang="en-US" sz="1200" err="1">
                <a:latin typeface="+mn-lt"/>
                <a:cs typeface="+mn-cs"/>
              </a:rPr>
              <a:t>etterlever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kommunes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retningslinjer</a:t>
            </a:r>
            <a:r>
              <a:rPr lang="en-US" sz="1200">
                <a:latin typeface="+mn-lt"/>
                <a:cs typeface="+mn-cs"/>
              </a:rPr>
              <a:t>. </a:t>
            </a:r>
          </a:p>
          <a:p>
            <a:pPr indent="-228600" defTabSz="914400"/>
            <a:r>
              <a:rPr lang="en-US" sz="1200" err="1">
                <a:latin typeface="+mn-lt"/>
                <a:cs typeface="+mn-cs"/>
              </a:rPr>
              <a:t>Etikkplakaten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Varslingsplakaten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del av 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retningslinjene</a:t>
            </a:r>
            <a:r>
              <a:rPr lang="en-US" sz="1200">
                <a:latin typeface="+mn-lt"/>
                <a:cs typeface="+mn-cs"/>
              </a:rPr>
              <a:t>.  Se </a:t>
            </a:r>
            <a:r>
              <a:rPr lang="en-US" sz="1200" err="1">
                <a:latin typeface="+mn-lt"/>
                <a:cs typeface="+mn-cs"/>
              </a:rPr>
              <a:t>neste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bilde</a:t>
            </a:r>
            <a:r>
              <a:rPr lang="en-US" sz="1200">
                <a:latin typeface="+mn-lt"/>
                <a:cs typeface="+mn-cs"/>
              </a:rPr>
              <a:t>.</a:t>
            </a:r>
          </a:p>
          <a:p>
            <a:pPr marL="172800" indent="-228600" defTabSz="914400"/>
            <a:r>
              <a:rPr lang="en-US" sz="1200">
                <a:latin typeface="+mn-lt"/>
                <a:cs typeface="+mn-cs"/>
              </a:rPr>
              <a:t>Som </a:t>
            </a:r>
            <a:r>
              <a:rPr lang="en-US" sz="1200" err="1">
                <a:latin typeface="+mn-lt"/>
                <a:cs typeface="+mn-cs"/>
              </a:rPr>
              <a:t>ansatt</a:t>
            </a:r>
            <a:r>
              <a:rPr lang="en-US" sz="1200">
                <a:latin typeface="+mn-lt"/>
                <a:cs typeface="+mn-cs"/>
              </a:rPr>
              <a:t> skal du </a:t>
            </a:r>
            <a:r>
              <a:rPr lang="en-US" sz="1200" err="1">
                <a:latin typeface="+mn-lt"/>
                <a:cs typeface="+mn-cs"/>
              </a:rPr>
              <a:t>alltid</a:t>
            </a:r>
            <a:r>
              <a:rPr lang="en-US" sz="1200">
                <a:latin typeface="+mn-lt"/>
                <a:cs typeface="+mn-cs"/>
              </a:rPr>
              <a:t> å </a:t>
            </a:r>
            <a:r>
              <a:rPr lang="en-US" sz="1200" err="1">
                <a:latin typeface="+mn-lt"/>
                <a:cs typeface="+mn-cs"/>
              </a:rPr>
              <a:t>tilstrebe</a:t>
            </a:r>
            <a:r>
              <a:rPr lang="en-US" sz="1200">
                <a:latin typeface="+mn-lt"/>
                <a:cs typeface="+mn-cs"/>
              </a:rPr>
              <a:t> å </a:t>
            </a:r>
            <a:r>
              <a:rPr lang="en-US" sz="1200" err="1">
                <a:latin typeface="+mn-lt"/>
                <a:cs typeface="+mn-cs"/>
              </a:rPr>
              <a:t>utøve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godt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skjønn</a:t>
            </a:r>
            <a:r>
              <a:rPr lang="en-US" sz="1200">
                <a:latin typeface="+mn-lt"/>
                <a:cs typeface="+mn-cs"/>
              </a:rPr>
              <a:t>, </a:t>
            </a:r>
            <a:r>
              <a:rPr lang="en-US" sz="1200" err="1">
                <a:latin typeface="+mn-lt"/>
                <a:cs typeface="+mn-cs"/>
              </a:rPr>
              <a:t>være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aktsom</a:t>
            </a:r>
            <a:r>
              <a:rPr lang="en-US" sz="1200">
                <a:latin typeface="+mn-lt"/>
                <a:cs typeface="+mn-cs"/>
              </a:rPr>
              <a:t> og vise </a:t>
            </a:r>
            <a:r>
              <a:rPr lang="en-US" sz="1200" err="1">
                <a:latin typeface="+mn-lt"/>
                <a:cs typeface="+mn-cs"/>
              </a:rPr>
              <a:t>hensyn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når</a:t>
            </a:r>
            <a:r>
              <a:rPr lang="en-US" sz="1200">
                <a:latin typeface="+mn-lt"/>
                <a:cs typeface="+mn-cs"/>
              </a:rPr>
              <a:t> du jobber for 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. Det </a:t>
            </a:r>
            <a:r>
              <a:rPr lang="en-US" sz="1200" err="1">
                <a:latin typeface="+mn-lt"/>
                <a:cs typeface="+mn-cs"/>
              </a:rPr>
              <a:t>forventes</a:t>
            </a:r>
            <a:r>
              <a:rPr lang="en-US" sz="1200">
                <a:latin typeface="+mn-lt"/>
                <a:cs typeface="+mn-cs"/>
              </a:rPr>
              <a:t> at du </a:t>
            </a:r>
            <a:r>
              <a:rPr lang="en-US" sz="1200" err="1">
                <a:latin typeface="+mn-lt"/>
                <a:cs typeface="+mn-cs"/>
              </a:rPr>
              <a:t>gjør</a:t>
            </a:r>
            <a:r>
              <a:rPr lang="en-US" sz="1200">
                <a:latin typeface="+mn-lt"/>
                <a:cs typeface="+mn-cs"/>
              </a:rPr>
              <a:t>  deg </a:t>
            </a:r>
            <a:r>
              <a:rPr lang="en-US" sz="1200" err="1">
                <a:latin typeface="+mn-lt"/>
                <a:cs typeface="+mn-cs"/>
              </a:rPr>
              <a:t>kjent</a:t>
            </a:r>
            <a:r>
              <a:rPr lang="en-US" sz="1200">
                <a:latin typeface="+mn-lt"/>
                <a:cs typeface="+mn-cs"/>
              </a:rPr>
              <a:t> med, </a:t>
            </a:r>
            <a:r>
              <a:rPr lang="en-US" sz="1200" err="1">
                <a:latin typeface="+mn-lt"/>
                <a:cs typeface="+mn-cs"/>
              </a:rPr>
              <a:t>slutter</a:t>
            </a:r>
            <a:r>
              <a:rPr lang="en-US" sz="1200">
                <a:latin typeface="+mn-lt"/>
                <a:cs typeface="+mn-cs"/>
              </a:rPr>
              <a:t> deg til og </a:t>
            </a:r>
            <a:r>
              <a:rPr lang="en-US" sz="1200" err="1">
                <a:latin typeface="+mn-lt"/>
                <a:cs typeface="+mn-cs"/>
              </a:rPr>
              <a:t>utfører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oppgavene</a:t>
            </a:r>
            <a:r>
              <a:rPr lang="en-US" sz="1200">
                <a:latin typeface="+mn-lt"/>
                <a:cs typeface="+mn-cs"/>
              </a:rPr>
              <a:t> dine i </a:t>
            </a:r>
            <a:r>
              <a:rPr lang="en-US" sz="1200" err="1">
                <a:latin typeface="+mn-lt"/>
                <a:cs typeface="+mn-cs"/>
              </a:rPr>
              <a:t>tråd</a:t>
            </a:r>
            <a:r>
              <a:rPr lang="en-US" sz="1200">
                <a:latin typeface="+mn-lt"/>
                <a:cs typeface="+mn-cs"/>
              </a:rPr>
              <a:t> med </a:t>
            </a:r>
            <a:r>
              <a:rPr lang="en-US" sz="1200" err="1">
                <a:latin typeface="+mn-lt"/>
                <a:cs typeface="+mn-cs"/>
              </a:rPr>
              <a:t>prinsippene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som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angitt</a:t>
            </a:r>
            <a:r>
              <a:rPr lang="en-US" sz="1200">
                <a:latin typeface="+mn-lt"/>
                <a:cs typeface="+mn-cs"/>
              </a:rPr>
              <a:t> her. </a:t>
            </a:r>
            <a:r>
              <a:rPr lang="en-US" sz="1200" err="1">
                <a:latin typeface="+mn-lt"/>
                <a:cs typeface="+mn-cs"/>
              </a:rPr>
              <a:t>Hvis</a:t>
            </a:r>
            <a:r>
              <a:rPr lang="en-US" sz="1200">
                <a:latin typeface="+mn-lt"/>
                <a:cs typeface="+mn-cs"/>
              </a:rPr>
              <a:t> du </a:t>
            </a:r>
            <a:r>
              <a:rPr lang="en-US" sz="1200" err="1">
                <a:latin typeface="+mn-lt"/>
                <a:cs typeface="+mn-cs"/>
              </a:rPr>
              <a:t>trenger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råd</a:t>
            </a:r>
            <a:r>
              <a:rPr lang="en-US" sz="1200">
                <a:latin typeface="+mn-lt"/>
                <a:cs typeface="+mn-cs"/>
              </a:rPr>
              <a:t> om </a:t>
            </a:r>
            <a:r>
              <a:rPr lang="en-US" sz="1200" err="1">
                <a:latin typeface="+mn-lt"/>
                <a:cs typeface="+mn-cs"/>
              </a:rPr>
              <a:t>hvordan</a:t>
            </a:r>
            <a:r>
              <a:rPr lang="en-US" sz="1200">
                <a:latin typeface="+mn-lt"/>
                <a:cs typeface="+mn-cs"/>
              </a:rPr>
              <a:t> du skal </a:t>
            </a:r>
            <a:r>
              <a:rPr lang="en-US" sz="1200" err="1">
                <a:latin typeface="+mn-lt"/>
                <a:cs typeface="+mn-cs"/>
              </a:rPr>
              <a:t>håndtere</a:t>
            </a:r>
            <a:r>
              <a:rPr lang="en-US" sz="1200">
                <a:latin typeface="+mn-lt"/>
                <a:cs typeface="+mn-cs"/>
              </a:rPr>
              <a:t> et </a:t>
            </a:r>
            <a:r>
              <a:rPr lang="en-US" sz="1200" err="1">
                <a:latin typeface="+mn-lt"/>
                <a:cs typeface="+mn-cs"/>
              </a:rPr>
              <a:t>bestemt</a:t>
            </a:r>
            <a:r>
              <a:rPr lang="en-US" sz="1200">
                <a:latin typeface="+mn-lt"/>
                <a:cs typeface="+mn-cs"/>
              </a:rPr>
              <a:t>  </a:t>
            </a:r>
            <a:r>
              <a:rPr lang="en-US" sz="1200" err="1">
                <a:latin typeface="+mn-lt"/>
                <a:cs typeface="+mn-cs"/>
              </a:rPr>
              <a:t>etisk</a:t>
            </a:r>
            <a:r>
              <a:rPr lang="en-US" sz="1200">
                <a:latin typeface="+mn-lt"/>
                <a:cs typeface="+mn-cs"/>
              </a:rPr>
              <a:t> dilemma, </a:t>
            </a:r>
            <a:r>
              <a:rPr lang="en-US" sz="1200" err="1">
                <a:latin typeface="+mn-lt"/>
                <a:cs typeface="+mn-cs"/>
              </a:rPr>
              <a:t>kan</a:t>
            </a:r>
            <a:r>
              <a:rPr lang="en-US" sz="1200">
                <a:latin typeface="+mn-lt"/>
                <a:cs typeface="+mn-cs"/>
              </a:rPr>
              <a:t> du </a:t>
            </a:r>
            <a:r>
              <a:rPr lang="en-US" sz="1200" err="1">
                <a:latin typeface="+mn-lt"/>
                <a:cs typeface="+mn-cs"/>
              </a:rPr>
              <a:t>rådføre</a:t>
            </a:r>
            <a:r>
              <a:rPr lang="en-US" sz="1200">
                <a:latin typeface="+mn-lt"/>
                <a:cs typeface="+mn-cs"/>
              </a:rPr>
              <a:t> deg med din </a:t>
            </a:r>
            <a:r>
              <a:rPr lang="en-US" sz="1200" err="1">
                <a:latin typeface="+mn-lt"/>
                <a:cs typeface="+mn-cs"/>
              </a:rPr>
              <a:t>nærmeste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leder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eller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annen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som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har</a:t>
            </a:r>
            <a:r>
              <a:rPr lang="en-US" sz="1200">
                <a:latin typeface="+mn-lt"/>
                <a:cs typeface="+mn-cs"/>
              </a:rPr>
              <a:t> den </a:t>
            </a:r>
            <a:r>
              <a:rPr lang="en-US" sz="1200" err="1">
                <a:latin typeface="+mn-lt"/>
                <a:cs typeface="+mn-cs"/>
              </a:rPr>
              <a:t>nødvendige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fullmakt</a:t>
            </a:r>
            <a:r>
              <a:rPr lang="en-US" sz="1200">
                <a:latin typeface="+mn-lt"/>
                <a:cs typeface="+mn-cs"/>
              </a:rPr>
              <a:t>.</a:t>
            </a:r>
          </a:p>
          <a:p>
            <a:pPr marL="0" indent="-228600" defTabSz="914400"/>
            <a:endParaRPr lang="en-US" sz="900">
              <a:latin typeface="+mn-lt"/>
              <a:cs typeface="+mn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20050" b="-2"/>
          <a:stretch/>
        </p:blipFill>
        <p:spPr>
          <a:xfrm>
            <a:off x="6047977" y="2137155"/>
            <a:ext cx="2666654" cy="369578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09305BD-5F70-424C-81AC-F5FFE723C7D3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08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8" name="Plassholder for innhold 7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8" y="226723"/>
            <a:ext cx="4359564" cy="6461125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226723"/>
            <a:ext cx="4461165" cy="64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AF2BFCE-F001-A7EB-8BF2-7AB166EE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" y="1998484"/>
            <a:ext cx="3854774" cy="39828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540214-DF19-919E-47F9-3DA709258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759" y="1395167"/>
            <a:ext cx="5093092" cy="406766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01234B7-10C3-4E7A-D0EA-26F9DE603EA6}"/>
              </a:ext>
            </a:extLst>
          </p:cNvPr>
          <p:cNvSpPr/>
          <p:nvPr/>
        </p:nvSpPr>
        <p:spPr>
          <a:xfrm>
            <a:off x="537328" y="1904213"/>
            <a:ext cx="1941921" cy="42420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35526F-85AE-BFA7-75B0-CB310F8030D9}"/>
              </a:ext>
            </a:extLst>
          </p:cNvPr>
          <p:cNvSpPr/>
          <p:nvPr/>
        </p:nvSpPr>
        <p:spPr>
          <a:xfrm>
            <a:off x="45431" y="4250245"/>
            <a:ext cx="1696334" cy="577402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24D26B8-F4D6-797E-1D7E-0F810EA632F7}"/>
              </a:ext>
            </a:extLst>
          </p:cNvPr>
          <p:cNvCxnSpPr>
            <a:cxnSpLocks/>
          </p:cNvCxnSpPr>
          <p:nvPr/>
        </p:nvCxnSpPr>
        <p:spPr>
          <a:xfrm flipV="1">
            <a:off x="1927387" y="3035431"/>
            <a:ext cx="2922218" cy="16968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4FBD5C4-D39E-3BF4-C9EA-98C41B51582E}"/>
              </a:ext>
            </a:extLst>
          </p:cNvPr>
          <p:cNvSpPr txBox="1"/>
          <p:nvPr/>
        </p:nvSpPr>
        <p:spPr>
          <a:xfrm>
            <a:off x="424207" y="664590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Dersom behov for å komme inn på nettsider som er relevante uten å være på </a:t>
            </a:r>
            <a:r>
              <a:rPr lang="nb-NO" err="1"/>
              <a:t>jobbpc</a:t>
            </a:r>
            <a:r>
              <a:rPr lang="nb-NO"/>
              <a:t>.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537328" y="145520"/>
            <a:ext cx="546754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Nyttig side For ansatte - Grimstad kommune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Rett pilkobling 1">
            <a:extLst>
              <a:ext uri="{FF2B5EF4-FFF2-40B4-BE49-F238E27FC236}">
                <a16:creationId xmlns:a16="http://schemas.microsoft.com/office/drawing/2014/main" id="{FDCA166C-19D5-DFCE-1AA2-57501288EC1F}"/>
              </a:ext>
            </a:extLst>
          </p:cNvPr>
          <p:cNvCxnSpPr>
            <a:cxnSpLocks/>
          </p:cNvCxnSpPr>
          <p:nvPr/>
        </p:nvCxnSpPr>
        <p:spPr>
          <a:xfrm flipH="1">
            <a:off x="1158844" y="2507810"/>
            <a:ext cx="253497" cy="15571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B806860-D6A4-3C8F-7F50-AFAFACA9921E}"/>
              </a:ext>
            </a:extLst>
          </p:cNvPr>
          <p:cNvSpPr txBox="1"/>
          <p:nvPr/>
        </p:nvSpPr>
        <p:spPr>
          <a:xfrm>
            <a:off x="424207" y="1463859"/>
            <a:ext cx="8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4C2F556-9FA9-9EF6-CB5F-ACC437B80502}"/>
              </a:ext>
            </a:extLst>
          </p:cNvPr>
          <p:cNvSpPr txBox="1"/>
          <p:nvPr/>
        </p:nvSpPr>
        <p:spPr>
          <a:xfrm>
            <a:off x="45431" y="3833778"/>
            <a:ext cx="64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232501D-E103-519B-8A42-4E656244DCFA}"/>
              </a:ext>
            </a:extLst>
          </p:cNvPr>
          <p:cNvSpPr txBox="1"/>
          <p:nvPr/>
        </p:nvSpPr>
        <p:spPr>
          <a:xfrm>
            <a:off x="4529981" y="2516955"/>
            <a:ext cx="64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418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06705-A7D9-C085-5683-FAA20090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6" y="428773"/>
            <a:ext cx="7886700" cy="994172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Opplæring i </a:t>
            </a:r>
            <a:r>
              <a:rPr lang="nb-NO" b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isma </a:t>
            </a:r>
            <a:r>
              <a:rPr lang="nb-NO" b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lyt </a:t>
            </a:r>
            <a:r>
              <a:rPr lang="nb-NO" b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essursstyring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1D8C5F-F1BB-CB30-48E4-3758A18D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422945"/>
            <a:ext cx="8072005" cy="51441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</a:rPr>
              <a:t>Visma Flyt Ressursstyring (VFR), er kommunens program hvor alle vakter og timelister blir behandlet. </a:t>
            </a:r>
            <a:endParaRPr lang="nb-NO" sz="160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</a:rPr>
              <a:t>Det forventes at du  som ansatt bruker dette programmet aktivt.</a:t>
            </a:r>
          </a:p>
          <a:p>
            <a:pPr marL="0" indent="0">
              <a:buNone/>
            </a:pPr>
            <a:endParaRPr lang="nb-NO" sz="160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101010"/>
                </a:solidFill>
                <a:latin typeface="Times New Roman"/>
                <a:cs typeface="Times New Roman"/>
              </a:rPr>
              <a:t>Opplæring</a:t>
            </a: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</a:rPr>
              <a:t> i Visma Flyt Ressursstyring, gjennomføres som e-læring.</a:t>
            </a:r>
          </a:p>
          <a:p>
            <a:pPr marL="0" indent="0">
              <a:buNone/>
            </a:pP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</a:rPr>
              <a:t>Trykk på linken: </a:t>
            </a: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  <a:hlinkClick r:id="rId2"/>
              </a:rPr>
              <a:t>Visma Flyt </a:t>
            </a:r>
            <a:r>
              <a:rPr lang="nb-NO" sz="1600" dirty="0" err="1">
                <a:solidFill>
                  <a:srgbClr val="101010"/>
                </a:solidFill>
                <a:latin typeface="Times New Roman"/>
                <a:cs typeface="Times New Roman"/>
                <a:hlinkClick r:id="rId2"/>
              </a:rPr>
              <a:t>Ressurstyring</a:t>
            </a: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lang="nb-NO" sz="1600" dirty="0" err="1">
                <a:solidFill>
                  <a:srgbClr val="101010"/>
                </a:solidFill>
                <a:latin typeface="Times New Roman"/>
                <a:cs typeface="Times New Roman"/>
                <a:hlinkClick r:id="rId2"/>
              </a:rPr>
              <a:t>on</a:t>
            </a: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lang="nb-NO" sz="1600" dirty="0" err="1">
                <a:solidFill>
                  <a:srgbClr val="101010"/>
                </a:solidFill>
                <a:latin typeface="Times New Roman"/>
                <a:cs typeface="Times New Roman"/>
                <a:hlinkClick r:id="rId2"/>
              </a:rPr>
              <a:t>Vimeo</a:t>
            </a:r>
            <a:r>
              <a:rPr lang="nb-NO" sz="1600" dirty="0">
                <a:solidFill>
                  <a:srgbClr val="101010"/>
                </a:solidFill>
                <a:latin typeface="Times New Roman"/>
                <a:cs typeface="Times New Roman"/>
              </a:rPr>
              <a:t> </a:t>
            </a:r>
            <a:r>
              <a:rPr lang="nb-NO" sz="1600" dirty="0">
                <a:solidFill>
                  <a:srgbClr val="101010"/>
                </a:solidFill>
                <a:latin typeface="Times New Roman"/>
                <a:ea typeface="+mn-lt"/>
                <a:cs typeface="Times New Roman"/>
              </a:rPr>
              <a:t>Bruk passord: VFR2023 </a:t>
            </a:r>
            <a:endParaRPr lang="nb-NO" sz="160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050" dirty="0">
                <a:solidFill>
                  <a:srgbClr val="101010"/>
                </a:solidFill>
                <a:latin typeface="Times New Roman"/>
                <a:cs typeface="Times New Roman"/>
              </a:rPr>
              <a:t>Videoene 7, 10 og 11 er ikke relevant for ferievikarer</a:t>
            </a:r>
            <a:endParaRPr lang="nb-NO" sz="1050" dirty="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000" dirty="0">
              <a:solidFill>
                <a:srgbClr val="10101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nb-N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b="1" dirty="0">
                <a:latin typeface="Times New Roman"/>
                <a:cs typeface="Times New Roman"/>
              </a:rPr>
              <a:t>Når ansettelsen er på plass får du automatisk tilgang til Visma Flyt Ressursstyring</a:t>
            </a:r>
          </a:p>
          <a:p>
            <a:pPr marL="0" indent="0">
              <a:buNone/>
            </a:pPr>
            <a:r>
              <a:rPr lang="nb-NO" sz="1600" dirty="0">
                <a:latin typeface="Times New Roman"/>
                <a:cs typeface="Times New Roman"/>
                <a:sym typeface="Wingdings" panose="05000000000000000000" pitchFamily="2" charset="2"/>
              </a:rPr>
              <a:t>Du kan finne relevant informasjon om innlogging her: </a:t>
            </a:r>
            <a:r>
              <a:rPr lang="nb-NO" sz="1600" dirty="0">
                <a:latin typeface="Times New Roman"/>
                <a:cs typeface="Times New Roman"/>
                <a:sym typeface="Wingdings" panose="05000000000000000000" pitchFamily="2" charset="2"/>
                <a:hlinkClick r:id="rId3"/>
              </a:rPr>
              <a:t>Link</a:t>
            </a:r>
            <a:endParaRPr lang="nb-NO" sz="1600" dirty="0">
              <a:latin typeface="Calibri"/>
              <a:cs typeface="Calibri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1600" dirty="0">
                <a:latin typeface="Calibri"/>
                <a:cs typeface="Calibri"/>
                <a:sym typeface="Wingdings" panose="05000000000000000000" pitchFamily="2" charset="2"/>
              </a:rPr>
              <a:t>Innlogging</a:t>
            </a:r>
            <a:r>
              <a:rPr lang="nb-NO" sz="1600" dirty="0">
                <a:ea typeface="+mn-lt"/>
                <a:cs typeface="+mn-lt"/>
              </a:rPr>
              <a:t> til VFR: </a:t>
            </a:r>
            <a:r>
              <a:rPr lang="nb-NO" sz="1600" dirty="0">
                <a:ea typeface="+mn-lt"/>
                <a:cs typeface="+mn-lt"/>
                <a:hlinkClick r:id="rId4"/>
              </a:rPr>
              <a:t>https://ressursstyring.visma.com/</a:t>
            </a:r>
            <a:endParaRPr lang="nb-NO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F39CB1-05C4-624F-4BBD-133EF55B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480" y="463402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087" y="536979"/>
            <a:ext cx="1545605" cy="6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D273CD3-A8BA-BE49-734F-E7A57135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3" y="1795127"/>
            <a:ext cx="7933926" cy="450206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A8F4E98-8FB9-AFEC-B6AB-0138AE0E89DA}"/>
              </a:ext>
            </a:extLst>
          </p:cNvPr>
          <p:cNvSpPr txBox="1"/>
          <p:nvPr/>
        </p:nvSpPr>
        <p:spPr>
          <a:xfrm>
            <a:off x="601977" y="255043"/>
            <a:ext cx="440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HEDDA er kommunens intranett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7BB5D5-0197-05EC-B3A0-7B5BDAF8319B}"/>
              </a:ext>
            </a:extLst>
          </p:cNvPr>
          <p:cNvSpPr txBox="1"/>
          <p:nvPr/>
        </p:nvSpPr>
        <p:spPr>
          <a:xfrm>
            <a:off x="538603" y="840419"/>
            <a:ext cx="6966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Ansatte i kommunen får tilgang til kommunens interne nettside, kalt HEDDA. Her ligger viktig informasjon om organisasjonen, retningslinjer, personalhåndbok, HMS-arbeid, Teams m.m. Lurer du på noe, ligger ofte svaret på Hedda.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35732A4-A51D-7B2C-1B43-68B563B41F41}"/>
              </a:ext>
            </a:extLst>
          </p:cNvPr>
          <p:cNvSpPr/>
          <p:nvPr/>
        </p:nvSpPr>
        <p:spPr>
          <a:xfrm>
            <a:off x="6283105" y="4218915"/>
            <a:ext cx="1448554" cy="289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CF9412F-A63E-E269-288D-CD86A2F85663}"/>
              </a:ext>
            </a:extLst>
          </p:cNvPr>
          <p:cNvSpPr/>
          <p:nvPr/>
        </p:nvSpPr>
        <p:spPr>
          <a:xfrm>
            <a:off x="6462666" y="5113198"/>
            <a:ext cx="1448554" cy="289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95B2ED-A464-2806-FFF0-E37CF08982FC}"/>
              </a:ext>
            </a:extLst>
          </p:cNvPr>
          <p:cNvSpPr/>
          <p:nvPr/>
        </p:nvSpPr>
        <p:spPr>
          <a:xfrm>
            <a:off x="6354024" y="6017581"/>
            <a:ext cx="1448554" cy="38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4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829" y="413714"/>
            <a:ext cx="7614846" cy="637952"/>
          </a:xfrm>
        </p:spPr>
        <p:txBody>
          <a:bodyPr>
            <a:normAutofit fontScale="90000"/>
          </a:bodyPr>
          <a:lstStyle/>
          <a:p>
            <a:r>
              <a:rPr lang="nb-NO"/>
              <a:t>HR-portalen her finner du: </a:t>
            </a:r>
            <a:br>
              <a:rPr lang="nb-NO"/>
            </a:br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475762" y="4235435"/>
            <a:ext cx="3429866" cy="13116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sz="1500" dirty="0"/>
              <a:t>Her kan du se dine ansattforhold som: </a:t>
            </a:r>
          </a:p>
          <a:p>
            <a:pPr marL="0" indent="0">
              <a:buNone/>
            </a:pPr>
            <a:r>
              <a:rPr lang="nb-NO" sz="1500" dirty="0"/>
              <a:t>Lønnslippen</a:t>
            </a:r>
          </a:p>
          <a:p>
            <a:pPr marL="0" indent="0">
              <a:buNone/>
            </a:pPr>
            <a:r>
              <a:rPr lang="nb-NO" sz="1500" dirty="0"/>
              <a:t>Du bør legge inn dine pårørende </a:t>
            </a:r>
          </a:p>
          <a:p>
            <a:pPr marL="0" indent="0">
              <a:buNone/>
            </a:pPr>
            <a:r>
              <a:rPr lang="nb-NO" sz="1500" dirty="0"/>
              <a:t>Evt kjørebok, refusjon av utlegg </a:t>
            </a:r>
          </a:p>
          <a:p>
            <a:pPr marL="0" indent="0">
              <a:buNone/>
            </a:pPr>
            <a:r>
              <a:rPr lang="nb-NO" sz="1500" dirty="0">
                <a:latin typeface="Arial"/>
                <a:cs typeface="Arial"/>
              </a:rPr>
              <a:t>Kompetanse - opplæring, Dossier</a:t>
            </a:r>
            <a:endParaRPr lang="nb-NO" sz="15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B83DD-9E0C-4019-AF30-F6668CDACC63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03" y="3873913"/>
            <a:ext cx="1512485" cy="1524959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5927234" y="5547121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på mobil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mobil»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16" y="1045756"/>
            <a:ext cx="4988718" cy="2152828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4447640" y="353329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–portalen på pc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98059" y="4681177"/>
            <a:ext cx="346077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Pålogging: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Logg inn med ditt brukernavn og passord, på siden her: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Nyttig side For ansatte - Grimstad kommune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8C8D85C-57D7-4AD3-5E42-4A4FB04754D7}"/>
              </a:ext>
            </a:extLst>
          </p:cNvPr>
          <p:cNvSpPr txBox="1"/>
          <p:nvPr/>
        </p:nvSpPr>
        <p:spPr>
          <a:xfrm>
            <a:off x="477481" y="1178307"/>
            <a:ext cx="3460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Her ligger arbeidskontrakt, arbeidshistorikk, lønnsslipp – trykk da på navnet ditt øverst til høyre. </a:t>
            </a:r>
          </a:p>
          <a:p>
            <a:endParaRPr lang="nb-NO" sz="1400" dirty="0"/>
          </a:p>
          <a:p>
            <a:r>
              <a:rPr lang="nb-NO" sz="1400" dirty="0"/>
              <a:t>Her registrerer du også kompetanse og utførte kurs under Kompetanse - Dossier.</a:t>
            </a:r>
          </a:p>
          <a:p>
            <a:r>
              <a:rPr lang="nb-NO" sz="1400" dirty="0"/>
              <a:t>Har du ikke de blå sirklene kan du søke oppe i «hamburgermenyen» </a:t>
            </a:r>
          </a:p>
          <a:p>
            <a:endParaRPr lang="nb-NO" sz="1400" dirty="0"/>
          </a:p>
          <a:p>
            <a:r>
              <a:rPr lang="nb-NO" sz="1400" dirty="0"/>
              <a:t>Tilgang via HEDDA Kompetanse Dossier Fast ansatte skal registrere kompetanse i Dossier fortløpende. Her blir du også tildelt kurs, kompetansepakker av din leder.  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C1C6BFD-4C2A-B008-1FFB-65437E52CB3C}"/>
              </a:ext>
            </a:extLst>
          </p:cNvPr>
          <p:cNvCxnSpPr>
            <a:cxnSpLocks/>
          </p:cNvCxnSpPr>
          <p:nvPr/>
        </p:nvCxnSpPr>
        <p:spPr>
          <a:xfrm flipV="1">
            <a:off x="2824681" y="1088019"/>
            <a:ext cx="1557196" cy="1772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3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0375" y="333941"/>
            <a:ext cx="7614846" cy="637952"/>
          </a:xfrm>
        </p:spPr>
        <p:txBody>
          <a:bodyPr>
            <a:normAutofit/>
          </a:bodyPr>
          <a:lstStyle/>
          <a:p>
            <a:r>
              <a:rPr lang="nb-NO">
                <a:hlinkClick r:id="rId2"/>
              </a:rPr>
              <a:t>Qm+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4294967295"/>
          </p:nvPr>
        </p:nvSpPr>
        <p:spPr>
          <a:xfrm>
            <a:off x="307975" y="2144995"/>
            <a:ext cx="3868738" cy="37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/>
              <a:t>Qmplus på pc: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4294967295"/>
          </p:nvPr>
        </p:nvSpPr>
        <p:spPr>
          <a:xfrm>
            <a:off x="5855856" y="4493167"/>
            <a:ext cx="3084946" cy="877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Qmplus på mobil </a:t>
            </a:r>
          </a:p>
          <a:p>
            <a:pPr marL="0" indent="0">
              <a:buNone/>
            </a:pPr>
            <a:r>
              <a:rPr lang="nb-NO" sz="1400"/>
              <a:t>Kun til avvikshåndtering, vil du lese i kvalitetshåndboken må du logge inn via PC.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C95B4-112B-4244-8593-27014CA3559C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4294967295"/>
          </p:nvPr>
        </p:nvSpPr>
        <p:spPr>
          <a:xfrm>
            <a:off x="266495" y="2587814"/>
            <a:ext cx="4467225" cy="2868902"/>
          </a:xfrm>
        </p:spPr>
        <p:txBody>
          <a:bodyPr>
            <a:normAutofit/>
          </a:bodyPr>
          <a:lstStyle/>
          <a:p>
            <a:r>
              <a:rPr lang="nb-NO" sz="1600"/>
              <a:t>Qmplus er kommunens kvalitetshåndbok</a:t>
            </a:r>
          </a:p>
          <a:p>
            <a:r>
              <a:rPr lang="nb-NO" sz="1600"/>
              <a:t>Her finner du alle lover og prosedyrer som benyttes i kommunen</a:t>
            </a:r>
          </a:p>
          <a:p>
            <a:r>
              <a:rPr lang="nb-NO" sz="1600"/>
              <a:t>Samt det er her det kan meldes avvik. </a:t>
            </a:r>
          </a:p>
          <a:p>
            <a:r>
              <a:rPr lang="nb-NO" sz="1600"/>
              <a:t>Tilgang til qmplus, skal du ha mottatt av din leder, hvis ikke etterspør</a:t>
            </a:r>
            <a:endParaRPr lang="nb-NO"/>
          </a:p>
          <a:p>
            <a:endParaRPr lang="nb-NO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4294967295"/>
          </p:nvPr>
        </p:nvSpPr>
        <p:spPr>
          <a:xfrm>
            <a:off x="266495" y="5001052"/>
            <a:ext cx="8249432" cy="1537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b="1" dirty="0"/>
              <a:t>Pålogging fra Hedda: </a:t>
            </a:r>
          </a:p>
          <a:p>
            <a:r>
              <a:rPr lang="nb-NO" sz="1700" dirty="0"/>
              <a:t>Organisasjon: Grimstad</a:t>
            </a:r>
          </a:p>
          <a:p>
            <a:r>
              <a:rPr lang="nb-NO" sz="1700" dirty="0"/>
              <a:t>Brukernavn: ditt brukernavn</a:t>
            </a:r>
          </a:p>
          <a:p>
            <a:r>
              <a:rPr lang="nb-NO" sz="1700" dirty="0"/>
              <a:t>Passord: ditt passord</a:t>
            </a:r>
          </a:p>
          <a:p>
            <a:r>
              <a:rPr lang="nb-NO" dirty="0"/>
              <a:t>Du må være pålogget </a:t>
            </a:r>
            <a:r>
              <a:rPr lang="nb-NO" dirty="0" err="1"/>
              <a:t>qm</a:t>
            </a:r>
            <a:r>
              <a:rPr lang="nb-NO" dirty="0"/>
              <a:t>+ for å få tilgang på lenker som er i kurskrav i Dossier</a:t>
            </a:r>
          </a:p>
        </p:txBody>
      </p:sp>
      <p:sp>
        <p:nvSpPr>
          <p:cNvPr id="4" name="AutoShape 2" descr="Qm+ mobil 2 - Apps op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56" y="3000019"/>
            <a:ext cx="1431602" cy="14316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15" y="967455"/>
            <a:ext cx="8035366" cy="10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/>
              <a:t>Hvordan logge inn KS-læring </a:t>
            </a:r>
            <a:r>
              <a:rPr lang="nb-NO" dirty="0">
                <a:hlinkClick r:id="rId2"/>
              </a:rPr>
              <a:t>KS Læring kurssøk (kslaring.no)</a:t>
            </a:r>
            <a:r>
              <a:rPr lang="nb-NO" dirty="0"/>
              <a:t> </a:t>
            </a:r>
            <a:r>
              <a:rPr lang="nb-NO" sz="3600" dirty="0"/>
              <a:t>eller via Hedda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9305BD-5F70-424C-81AC-F5FFE723C7D3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7" name="Bild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7574" y="2174507"/>
            <a:ext cx="4222215" cy="369802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57346" y="5553404"/>
            <a:ext cx="771453" cy="3487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ldeforklaring formet som en ellipse 9"/>
          <p:cNvSpPr/>
          <p:nvPr/>
        </p:nvSpPr>
        <p:spPr>
          <a:xfrm>
            <a:off x="6031345" y="2438400"/>
            <a:ext cx="2152073" cy="942109"/>
          </a:xfrm>
          <a:prstGeom prst="wedgeEllipseCallout">
            <a:avLst>
              <a:gd name="adj1" fmla="val -240575"/>
              <a:gd name="adj2" fmla="val 297795"/>
            </a:avLst>
          </a:prstGeom>
          <a:solidFill>
            <a:srgbClr val="009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Velg IKT Agder</a:t>
            </a:r>
          </a:p>
        </p:txBody>
      </p:sp>
    </p:spTree>
    <p:extLst>
      <p:ext uri="{BB962C8B-B14F-4D97-AF65-F5344CB8AC3E}">
        <p14:creationId xmlns:p14="http://schemas.microsoft.com/office/powerpoint/2010/main" val="2584289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62E4631A7F74F8ADECBE2BF6A0E93" ma:contentTypeVersion="6" ma:contentTypeDescription="Create a new document." ma:contentTypeScope="" ma:versionID="2a535a00e23dd47d1b329841ce982d28">
  <xsd:schema xmlns:xsd="http://www.w3.org/2001/XMLSchema" xmlns:xs="http://www.w3.org/2001/XMLSchema" xmlns:p="http://schemas.microsoft.com/office/2006/metadata/properties" xmlns:ns2="dc4e59c2-eb0a-471e-830e-126c2d10ae4c" xmlns:ns3="91465e68-91c9-4139-a858-5e51a8026b2f" targetNamespace="http://schemas.microsoft.com/office/2006/metadata/properties" ma:root="true" ma:fieldsID="a3edada191463deddc9a8508f776b2fc" ns2:_="" ns3:_="">
    <xsd:import namespace="dc4e59c2-eb0a-471e-830e-126c2d10ae4c"/>
    <xsd:import namespace="91465e68-91c9-4139-a858-5e51a8026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e59c2-eb0a-471e-830e-126c2d10a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65e68-91c9-4139-a858-5e51a8026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465e68-91c9-4139-a858-5e51a8026b2f">
      <UserInfo>
        <DisplayName>Seldal, Inger</DisplayName>
        <AccountId>23</AccountId>
        <AccountType/>
      </UserInfo>
      <UserInfo>
        <DisplayName>Bryn, Sølvi Jacobsen</DisplayName>
        <AccountId>13</AccountId>
        <AccountType/>
      </UserInfo>
      <UserInfo>
        <DisplayName>Fjellstad, Ken Inge Post</DisplayName>
        <AccountId>45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B04866-1CD9-4503-93F0-DACE741CFFEB}">
  <ds:schemaRefs>
    <ds:schemaRef ds:uri="91465e68-91c9-4139-a858-5e51a8026b2f"/>
    <ds:schemaRef ds:uri="dc4e59c2-eb0a-471e-830e-126c2d10ae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9679AA-CA7D-46A2-B261-67BBBDCA425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91465e68-91c9-4139-a858-5e51a8026b2f"/>
    <ds:schemaRef ds:uri="dc4e59c2-eb0a-471e-830e-126c2d10ae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027748-E396-48C8-8441-AF3E14D13F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Mal USHT AGDER ØST uten hjulet</Template>
  <TotalTime>8</TotalTime>
  <Words>867</Words>
  <Application>Microsoft Office PowerPoint</Application>
  <PresentationFormat>Skjermfremvisning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1_Office-tema</vt:lpstr>
      <vt:lpstr>Office-tema</vt:lpstr>
      <vt:lpstr>Velkommen   sommeropplæring i systemtilganger</vt:lpstr>
      <vt:lpstr>PowerPoint-presentasjon</vt:lpstr>
      <vt:lpstr>PowerPoint-presentasjon</vt:lpstr>
      <vt:lpstr>PowerPoint-presentasjon</vt:lpstr>
      <vt:lpstr>Opplæring i Visma Flyt Ressursstyring</vt:lpstr>
      <vt:lpstr>PowerPoint-presentasjon</vt:lpstr>
      <vt:lpstr>HR-portalen her finner du:  </vt:lpstr>
      <vt:lpstr>Qm+</vt:lpstr>
      <vt:lpstr>Hvordan logge inn KS-læring KS Læring kurssøk (kslaring.no) eller via Hedda</vt:lpstr>
      <vt:lpstr>PowerPoint-presentasjon</vt:lpstr>
      <vt:lpstr>Gerica</vt:lpstr>
      <vt:lpstr>Sammen er vi gode!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Opplæring faglærtevikarer</dc:title>
  <dc:creator>Sølvi Jacobsen Bryn</dc:creator>
  <cp:lastModifiedBy>Kjølstad, Lise</cp:lastModifiedBy>
  <cp:revision>64</cp:revision>
  <cp:lastPrinted>2024-05-03T08:45:40Z</cp:lastPrinted>
  <dcterms:created xsi:type="dcterms:W3CDTF">2020-05-12T13:17:48Z</dcterms:created>
  <dcterms:modified xsi:type="dcterms:W3CDTF">2024-05-03T08:50:12Z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0x0101007DF62E4631A7F74F8ADECBE2BF6A0E93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